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8" r:id="rId3"/>
    <p:sldId id="269" r:id="rId4"/>
    <p:sldId id="270" r:id="rId5"/>
    <p:sldId id="271" r:id="rId6"/>
    <p:sldId id="256" r:id="rId7"/>
    <p:sldId id="277" r:id="rId8"/>
    <p:sldId id="265" r:id="rId9"/>
    <p:sldId id="257" r:id="rId10"/>
    <p:sldId id="259" r:id="rId11"/>
    <p:sldId id="260" r:id="rId12"/>
    <p:sldId id="261" r:id="rId13"/>
    <p:sldId id="262" r:id="rId14"/>
    <p:sldId id="258" r:id="rId15"/>
    <p:sldId id="263" r:id="rId16"/>
    <p:sldId id="264" r:id="rId17"/>
    <p:sldId id="273" r:id="rId18"/>
    <p:sldId id="274" r:id="rId19"/>
    <p:sldId id="267" r:id="rId20"/>
    <p:sldId id="272" r:id="rId21"/>
    <p:sldId id="280" r:id="rId22"/>
    <p:sldId id="275" r:id="rId23"/>
    <p:sldId id="276" r:id="rId24"/>
    <p:sldId id="278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E2F4-F392-44F9-9C5D-73E93B762BF0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DAF4-CCA2-4468-9408-77E6E9C9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E2F4-F392-44F9-9C5D-73E93B762BF0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DAF4-CCA2-4468-9408-77E6E9C9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7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E2F4-F392-44F9-9C5D-73E93B762BF0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DAF4-CCA2-4468-9408-77E6E9C9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7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E2F4-F392-44F9-9C5D-73E93B762BF0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DAF4-CCA2-4468-9408-77E6E9C9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6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E2F4-F392-44F9-9C5D-73E93B762BF0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DAF4-CCA2-4468-9408-77E6E9C9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1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E2F4-F392-44F9-9C5D-73E93B762BF0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DAF4-CCA2-4468-9408-77E6E9C9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9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E2F4-F392-44F9-9C5D-73E93B762BF0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DAF4-CCA2-4468-9408-77E6E9C9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5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E2F4-F392-44F9-9C5D-73E93B762BF0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DAF4-CCA2-4468-9408-77E6E9C9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1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E2F4-F392-44F9-9C5D-73E93B762BF0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DAF4-CCA2-4468-9408-77E6E9C9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3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E2F4-F392-44F9-9C5D-73E93B762BF0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DAF4-CCA2-4468-9408-77E6E9C9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4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E2F4-F392-44F9-9C5D-73E93B762BF0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FDAF4-CCA2-4468-9408-77E6E9C9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8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DE2F4-F392-44F9-9C5D-73E93B762BF0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FDAF4-CCA2-4468-9408-77E6E9C98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nursing.unm.edu/resources/teaching-and-learning-strategie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 at the pictures:</a:t>
            </a:r>
            <a:br>
              <a:rPr lang="en-US" dirty="0" smtClean="0"/>
            </a:br>
            <a:r>
              <a:rPr lang="en-US" dirty="0" smtClean="0"/>
              <a:t>You want your students to be like the ones in which picture(s)?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49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36775"/>
          </a:xfrm>
        </p:spPr>
        <p:txBody>
          <a:bodyPr>
            <a:normAutofit/>
          </a:bodyPr>
          <a:lstStyle/>
          <a:p>
            <a:r>
              <a:rPr lang="en-US" b="1" dirty="0" smtClean="0"/>
              <a:t>Statement 1: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Sitting comfortably in a chair will facilitate learning.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61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/>
              <a:t>ability to learn by experience diminishes in direct proportion to the amount of time we spend sitting. </a:t>
            </a:r>
          </a:p>
        </p:txBody>
      </p:sp>
    </p:spTree>
    <p:extLst>
      <p:ext uri="{BB962C8B-B14F-4D97-AF65-F5344CB8AC3E}">
        <p14:creationId xmlns:p14="http://schemas.microsoft.com/office/powerpoint/2010/main" val="1050830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Statement 2: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student who </a:t>
            </a:r>
            <a:r>
              <a:rPr lang="en-US" dirty="0"/>
              <a:t>does the most </a:t>
            </a:r>
            <a:r>
              <a:rPr lang="en-US" dirty="0" smtClean="0"/>
              <a:t>active listening </a:t>
            </a:r>
            <a:r>
              <a:rPr lang="en-US" dirty="0"/>
              <a:t>does the most learning. </a:t>
            </a:r>
          </a:p>
        </p:txBody>
      </p:sp>
    </p:spTree>
    <p:extLst>
      <p:ext uri="{BB962C8B-B14F-4D97-AF65-F5344CB8AC3E}">
        <p14:creationId xmlns:p14="http://schemas.microsoft.com/office/powerpoint/2010/main" val="2932175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 smtClean="0"/>
              <a:t>The </a:t>
            </a:r>
            <a:r>
              <a:rPr lang="en-US" sz="3500" dirty="0"/>
              <a:t>person doing the most </a:t>
            </a:r>
            <a:r>
              <a:rPr lang="en-US" sz="3500" dirty="0" smtClean="0"/>
              <a:t>listening, talking, trying, and reflecting </a:t>
            </a:r>
            <a:r>
              <a:rPr lang="en-US" sz="3500" dirty="0"/>
              <a:t>is doing the most learning. </a:t>
            </a:r>
            <a:endParaRPr lang="en-US" sz="35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 </a:t>
            </a:r>
            <a:r>
              <a:rPr lang="en-US" dirty="0"/>
              <a:t>hear, and I forget; </a:t>
            </a:r>
          </a:p>
          <a:p>
            <a:r>
              <a:rPr lang="en-US" dirty="0"/>
              <a:t>I see, and I remember; </a:t>
            </a:r>
          </a:p>
          <a:p>
            <a:r>
              <a:rPr lang="en-US" dirty="0"/>
              <a:t>I do, and I understand. </a:t>
            </a:r>
          </a:p>
          <a:p>
            <a:pPr marL="0" indent="0">
              <a:buNone/>
            </a:pPr>
            <a:r>
              <a:rPr lang="en-US" dirty="0" smtClean="0"/>
              <a:t>(Confucius)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tell me, and I forget. </a:t>
            </a:r>
          </a:p>
          <a:p>
            <a:r>
              <a:rPr lang="en-US" dirty="0"/>
              <a:t>You teach me, and I remember. </a:t>
            </a:r>
          </a:p>
          <a:p>
            <a:r>
              <a:rPr lang="en-US" dirty="0"/>
              <a:t>You involve me, and I learn. </a:t>
            </a:r>
          </a:p>
          <a:p>
            <a:pPr marL="0" indent="0">
              <a:buNone/>
            </a:pPr>
            <a:r>
              <a:rPr lang="en-US" dirty="0" smtClean="0"/>
              <a:t>(Benjamin </a:t>
            </a:r>
            <a:r>
              <a:rPr lang="en-US" dirty="0"/>
              <a:t>Franklin 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364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79575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Statement 3: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best way to teach is to give information in a well-planned </a:t>
            </a:r>
            <a:r>
              <a:rPr lang="en-US" dirty="0" smtClean="0"/>
              <a:t>lecture.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64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</a:t>
            </a:r>
            <a:endParaRPr lang="en-US" dirty="0"/>
          </a:p>
        </p:txBody>
      </p:sp>
      <p:pic>
        <p:nvPicPr>
          <p:cNvPr id="1028" name="Picture 4" descr="http://www.managingpartner.com/sites/default/files/learning-pyrami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09" y="1600200"/>
            <a:ext cx="587632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754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let students actively ‘experience’ learning, they will learn most! </a:t>
            </a: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 Learner-centered teaching and learning.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Teaching-Learning Phase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0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7255" y="2278345"/>
            <a:ext cx="1752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Before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2318980"/>
            <a:ext cx="1752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During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2264206"/>
            <a:ext cx="1752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After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5143819"/>
            <a:ext cx="3505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Evaluation</a:t>
            </a:r>
            <a:endParaRPr lang="en-US" sz="3600" b="1" dirty="0"/>
          </a:p>
        </p:txBody>
      </p:sp>
      <p:sp>
        <p:nvSpPr>
          <p:cNvPr id="8" name="Right Arrow 7"/>
          <p:cNvSpPr/>
          <p:nvPr/>
        </p:nvSpPr>
        <p:spPr>
          <a:xfrm>
            <a:off x="2667000" y="2318980"/>
            <a:ext cx="609600" cy="492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867400" y="2355127"/>
            <a:ext cx="609600" cy="492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-Up Arrow 9"/>
          <p:cNvSpPr/>
          <p:nvPr/>
        </p:nvSpPr>
        <p:spPr>
          <a:xfrm rot="5400000" flipV="1">
            <a:off x="6216182" y="3682166"/>
            <a:ext cx="2426638" cy="144780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-Up Arrow 10"/>
          <p:cNvSpPr/>
          <p:nvPr/>
        </p:nvSpPr>
        <p:spPr>
          <a:xfrm rot="16200000" flipH="1" flipV="1">
            <a:off x="577382" y="3853980"/>
            <a:ext cx="2426638" cy="144780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3733800" y="3722000"/>
            <a:ext cx="1828800" cy="742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95600" y="57984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Success criteria: </a:t>
            </a:r>
          </a:p>
          <a:p>
            <a:pPr algn="ctr"/>
            <a:r>
              <a:rPr lang="en-US" sz="2400" dirty="0" smtClean="0"/>
              <a:t>Learning Gain. Change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372070"/>
            <a:ext cx="1918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students will learn and what it is important!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76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Introducing new materials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57600" y="83373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Guided Practice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95700" y="1209994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29400" y="178475"/>
            <a:ext cx="205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Checking understanding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Summarizing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Making connections to real life setting/planning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381000"/>
            <a:ext cx="4953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Getting Ready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Get students motivated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Provide background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2133600"/>
            <a:ext cx="495300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Learning Process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Learning Input – Input, hints, clues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Comprehension</a:t>
            </a:r>
          </a:p>
          <a:p>
            <a:endParaRPr lang="en-US" sz="2000" dirty="0" smtClean="0"/>
          </a:p>
          <a:p>
            <a:r>
              <a:rPr lang="en-US" sz="2000" b="1" dirty="0" smtClean="0"/>
              <a:t>Practice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Guided Practice – trying with help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Free Practice – trying with limited/no help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9109" y="5074384"/>
            <a:ext cx="495300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Output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Summary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Feedback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Reflection/plan</a:t>
            </a:r>
          </a:p>
        </p:txBody>
      </p:sp>
      <p:sp>
        <p:nvSpPr>
          <p:cNvPr id="6" name="Down Arrow 5"/>
          <p:cNvSpPr/>
          <p:nvPr/>
        </p:nvSpPr>
        <p:spPr>
          <a:xfrm>
            <a:off x="5867400" y="1524000"/>
            <a:ext cx="609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019800" y="4461165"/>
            <a:ext cx="609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401782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Before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61065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During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5243661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After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1048113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Prepare students physically, mentally, and emotionally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3256984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Discovery, Researching, Sharing, trying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5783436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Performing, Reflecting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7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199"/>
            <a:ext cx="6880784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404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Teaching-Learning Strategies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4400"/>
          </a:xfrm>
        </p:spPr>
        <p:txBody>
          <a:bodyPr/>
          <a:lstStyle/>
          <a:p>
            <a:r>
              <a:rPr lang="en-US" dirty="0" smtClean="0"/>
              <a:t>Attractive, Engaging, Enriching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5181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Group Work!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8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Impact Teaching-Learning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Round table discussion</a:t>
            </a:r>
          </a:p>
          <a:p>
            <a:r>
              <a:rPr lang="en-US" dirty="0" smtClean="0"/>
              <a:t>Think-pair-share</a:t>
            </a:r>
          </a:p>
          <a:p>
            <a:r>
              <a:rPr lang="en-US" dirty="0" smtClean="0"/>
              <a:t>Concept mapping</a:t>
            </a:r>
          </a:p>
          <a:p>
            <a:r>
              <a:rPr lang="en-US" dirty="0" smtClean="0"/>
              <a:t>Problem-based learning</a:t>
            </a:r>
          </a:p>
          <a:p>
            <a:r>
              <a:rPr lang="en-US" dirty="0" smtClean="0"/>
              <a:t>Fishbowl discussion</a:t>
            </a:r>
          </a:p>
          <a:p>
            <a:r>
              <a:rPr lang="en-US" dirty="0" smtClean="0"/>
              <a:t>Short quizzes</a:t>
            </a:r>
          </a:p>
          <a:p>
            <a:r>
              <a:rPr lang="en-US" dirty="0" smtClean="0"/>
              <a:t>Jigsaw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10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So, what’s next?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2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Y</a:t>
            </a:r>
            <a:r>
              <a:rPr lang="en-US" dirty="0" smtClean="0"/>
              <a:t>our </a:t>
            </a:r>
            <a:br>
              <a:rPr lang="en-US" dirty="0" smtClean="0"/>
            </a:br>
            <a:r>
              <a:rPr lang="en-US" dirty="0" smtClean="0"/>
              <a:t>KWL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683280"/>
              </p:ext>
            </p:extLst>
          </p:nvPr>
        </p:nvGraphicFramePr>
        <p:xfrm>
          <a:off x="990600" y="1371600"/>
          <a:ext cx="7086600" cy="2895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1650"/>
                <a:gridCol w="1771650"/>
                <a:gridCol w="1771650"/>
                <a:gridCol w="1771650"/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KNOW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LEARNED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</a:t>
                      </a:r>
                      <a:endParaRPr lang="en-US" dirty="0"/>
                    </a:p>
                  </a:txBody>
                  <a:tcPr/>
                </a:tc>
              </a:tr>
              <a:tr h="21717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172200" cy="371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0" y="5943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</a:t>
            </a:r>
            <a:r>
              <a:rPr lang="en-US" smtClean="0"/>
              <a:t>andrasembel.weebly.com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0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nursing.unm.edu/resources/teaching-and-learning-strategies.html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 The Journal of Undergraduate Neuroscience Education (JUNE), Fall 2012, 11(1):</a:t>
            </a:r>
            <a:r>
              <a:rPr lang="en-US" dirty="0" smtClean="0"/>
              <a:t>A64-A71, faculty of </a:t>
            </a:r>
            <a:r>
              <a:rPr lang="en-US" smtClean="0"/>
              <a:t>undergraduate neuroscience (www.funjournal.org)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05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524000"/>
            <a:ext cx="6873970" cy="380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765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585285" cy="383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031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1630363"/>
            <a:ext cx="5413375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13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343400"/>
            <a:ext cx="7772400" cy="1089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SUCCESSFUL </a:t>
            </a:r>
            <a:br>
              <a:rPr lang="en-US" dirty="0" smtClean="0"/>
            </a:br>
            <a:r>
              <a:rPr lang="en-US" dirty="0" smtClean="0"/>
              <a:t>TEACHING-LEARNING STRATEGIES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38800"/>
            <a:ext cx="6400800" cy="762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Sandra Sembel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(sandrasembel.weebly.com)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636"/>
            <a:ext cx="6123962" cy="408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47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2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Y</a:t>
            </a:r>
            <a:r>
              <a:rPr lang="en-US" dirty="0" smtClean="0"/>
              <a:t>our </a:t>
            </a:r>
            <a:br>
              <a:rPr lang="en-US" dirty="0" smtClean="0"/>
            </a:br>
            <a:r>
              <a:rPr lang="en-US" dirty="0" smtClean="0"/>
              <a:t>KWL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631634"/>
              </p:ext>
            </p:extLst>
          </p:nvPr>
        </p:nvGraphicFramePr>
        <p:xfrm>
          <a:off x="990600" y="1371600"/>
          <a:ext cx="7086600" cy="2895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1650"/>
                <a:gridCol w="1771650"/>
                <a:gridCol w="1771650"/>
                <a:gridCol w="1771650"/>
              </a:tblGrid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KNOW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LEARNED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</a:t>
                      </a:r>
                      <a:endParaRPr lang="en-US" dirty="0"/>
                    </a:p>
                  </a:txBody>
                  <a:tcPr/>
                </a:tc>
              </a:tr>
              <a:tr h="21717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7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38893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Activity 1: Brainstorming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5300" b="1" dirty="0" smtClean="0"/>
              <a:t>What is teaching? </a:t>
            </a:r>
            <a:br>
              <a:rPr lang="en-US" sz="5300" b="1" dirty="0" smtClean="0"/>
            </a:br>
            <a:r>
              <a:rPr lang="en-US" sz="5300" b="1" dirty="0" smtClean="0"/>
              <a:t>What is learning?</a:t>
            </a:r>
            <a:br>
              <a:rPr lang="en-US" sz="53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Write down as many action verbs as you can that relate to teaching/learning.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1045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/>
              <a:t>Activity 2</a:t>
            </a:r>
            <a:endParaRPr lang="en-US" b="1" u="sng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Agree or Disagree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71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316</Words>
  <Application>Microsoft Office PowerPoint</Application>
  <PresentationFormat>On-screen Show (4:3)</PresentationFormat>
  <Paragraphs>91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Look at the pictures: You want your students to be like the ones in which picture(s)?</vt:lpstr>
      <vt:lpstr>PowerPoint Presentation</vt:lpstr>
      <vt:lpstr>PowerPoint Presentation</vt:lpstr>
      <vt:lpstr>PowerPoint Presentation</vt:lpstr>
      <vt:lpstr>PowerPoint Presentation</vt:lpstr>
      <vt:lpstr>SUCCESSFUL  TEACHING-LEARNING STRATEGIES</vt:lpstr>
      <vt:lpstr>Your  KWL CHART</vt:lpstr>
      <vt:lpstr>Activity 1: Brainstorming  What is teaching?  What is learning?  Write down as many action verbs as you can that relate to teaching/learning.</vt:lpstr>
      <vt:lpstr>Activity 2</vt:lpstr>
      <vt:lpstr>Statement 1: Sitting comfortably in a chair will facilitate learning.</vt:lpstr>
      <vt:lpstr>Comment</vt:lpstr>
      <vt:lpstr>Statement 2: The student who does the most active listening does the most learning. </vt:lpstr>
      <vt:lpstr>Comment</vt:lpstr>
      <vt:lpstr> Statement 3: The best way to teach is to give information in a well-planned lecture. </vt:lpstr>
      <vt:lpstr>Comment</vt:lpstr>
      <vt:lpstr>Bottom line:</vt:lpstr>
      <vt:lpstr>The Teaching-Learning Phase</vt:lpstr>
      <vt:lpstr>PowerPoint Presentation</vt:lpstr>
      <vt:lpstr>PowerPoint Presentation</vt:lpstr>
      <vt:lpstr>Teaching-Learning Strategies</vt:lpstr>
      <vt:lpstr>High Impact Teaching-Learning Strategies</vt:lpstr>
      <vt:lpstr>So, what’s next?</vt:lpstr>
      <vt:lpstr>Your  KWL CHART</vt:lpstr>
      <vt:lpstr>Thank you!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sembel</dc:creator>
  <cp:lastModifiedBy>sandra sembel</cp:lastModifiedBy>
  <cp:revision>16</cp:revision>
  <dcterms:created xsi:type="dcterms:W3CDTF">2014-10-09T09:13:54Z</dcterms:created>
  <dcterms:modified xsi:type="dcterms:W3CDTF">2014-10-10T10:09:13Z</dcterms:modified>
</cp:coreProperties>
</file>