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5" r:id="rId5"/>
    <p:sldId id="258" r:id="rId6"/>
    <p:sldId id="269" r:id="rId7"/>
    <p:sldId id="294" r:id="rId8"/>
    <p:sldId id="295" r:id="rId9"/>
    <p:sldId id="296" r:id="rId10"/>
    <p:sldId id="273" r:id="rId11"/>
    <p:sldId id="275" r:id="rId12"/>
    <p:sldId id="297" r:id="rId13"/>
    <p:sldId id="298" r:id="rId14"/>
    <p:sldId id="276" r:id="rId15"/>
    <p:sldId id="278" r:id="rId16"/>
    <p:sldId id="277" r:id="rId17"/>
    <p:sldId id="279" r:id="rId18"/>
    <p:sldId id="290" r:id="rId19"/>
    <p:sldId id="270" r:id="rId20"/>
    <p:sldId id="280" r:id="rId21"/>
    <p:sldId id="259" r:id="rId22"/>
    <p:sldId id="274" r:id="rId23"/>
    <p:sldId id="260" r:id="rId24"/>
    <p:sldId id="271" r:id="rId25"/>
    <p:sldId id="281" r:id="rId26"/>
    <p:sldId id="291" r:id="rId27"/>
    <p:sldId id="272" r:id="rId28"/>
    <p:sldId id="286" r:id="rId29"/>
    <p:sldId id="285" r:id="rId30"/>
    <p:sldId id="287" r:id="rId31"/>
    <p:sldId id="288" r:id="rId32"/>
    <p:sldId id="292" r:id="rId33"/>
    <p:sldId id="293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37384-BAD7-4077-8440-A0C26C19570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A6E88C2-BF99-45B5-9292-D560D9477EB6}">
      <dgm:prSet custT="1"/>
      <dgm:spPr/>
      <dgm:t>
        <a:bodyPr/>
        <a:lstStyle/>
        <a:p>
          <a:pPr>
            <a:defRPr cap="all"/>
          </a:pPr>
          <a:r>
            <a:rPr lang="en-US" sz="2000" dirty="0" err="1"/>
            <a:t>Pendahuluan</a:t>
          </a:r>
          <a:endParaRPr lang="en-US" sz="2000" dirty="0"/>
        </a:p>
      </dgm:t>
    </dgm:pt>
    <dgm:pt modelId="{50502A55-0814-4D41-9E71-4C8D184DE41D}" type="parTrans" cxnId="{1003D359-4606-4E69-A78C-AC913DB9481E}">
      <dgm:prSet/>
      <dgm:spPr/>
      <dgm:t>
        <a:bodyPr/>
        <a:lstStyle/>
        <a:p>
          <a:endParaRPr lang="en-US"/>
        </a:p>
      </dgm:t>
    </dgm:pt>
    <dgm:pt modelId="{C612FD9E-787F-4057-A353-A6363C03A97E}" type="sibTrans" cxnId="{1003D359-4606-4E69-A78C-AC913DB9481E}">
      <dgm:prSet/>
      <dgm:spPr/>
      <dgm:t>
        <a:bodyPr/>
        <a:lstStyle/>
        <a:p>
          <a:endParaRPr lang="en-US"/>
        </a:p>
      </dgm:t>
    </dgm:pt>
    <dgm:pt modelId="{B65B0C68-27F6-4FA0-9CB9-70F0AF7789E6}">
      <dgm:prSet custT="1"/>
      <dgm:spPr/>
      <dgm:t>
        <a:bodyPr/>
        <a:lstStyle/>
        <a:p>
          <a:pPr>
            <a:defRPr cap="all"/>
          </a:pPr>
          <a:r>
            <a:rPr lang="en-US" sz="2000" dirty="0" err="1"/>
            <a:t>Tinjauan</a:t>
          </a:r>
          <a:r>
            <a:rPr lang="en-US" sz="2000" dirty="0"/>
            <a:t> </a:t>
          </a:r>
          <a:r>
            <a:rPr lang="en-US" sz="2000" dirty="0" err="1"/>
            <a:t>Literatur</a:t>
          </a:r>
          <a:r>
            <a:rPr lang="en-US" sz="2000" dirty="0"/>
            <a:t>, Model </a:t>
          </a:r>
          <a:r>
            <a:rPr lang="en-US" sz="2000" dirty="0" err="1"/>
            <a:t>Penelitian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Hipotesis</a:t>
          </a:r>
          <a:endParaRPr lang="en-US" sz="2000" dirty="0"/>
        </a:p>
      </dgm:t>
    </dgm:pt>
    <dgm:pt modelId="{EB3D7ED0-C178-4A5D-8BCC-D68A2B46F0C8}" type="parTrans" cxnId="{ED8E15EA-6C0B-45B1-8F4A-FCBF3FBF9F78}">
      <dgm:prSet/>
      <dgm:spPr/>
      <dgm:t>
        <a:bodyPr/>
        <a:lstStyle/>
        <a:p>
          <a:endParaRPr lang="en-US"/>
        </a:p>
      </dgm:t>
    </dgm:pt>
    <dgm:pt modelId="{202293E5-3BFB-4364-AB86-D4787CA95354}" type="sibTrans" cxnId="{ED8E15EA-6C0B-45B1-8F4A-FCBF3FBF9F78}">
      <dgm:prSet/>
      <dgm:spPr/>
      <dgm:t>
        <a:bodyPr/>
        <a:lstStyle/>
        <a:p>
          <a:endParaRPr lang="en-US"/>
        </a:p>
      </dgm:t>
    </dgm:pt>
    <dgm:pt modelId="{D2B58E3E-EB94-44E7-9B20-C7E68BF087B9}">
      <dgm:prSet custT="1"/>
      <dgm:spPr/>
      <dgm:t>
        <a:bodyPr/>
        <a:lstStyle/>
        <a:p>
          <a:pPr>
            <a:defRPr cap="all"/>
          </a:pPr>
          <a:r>
            <a:rPr lang="en-US" sz="2000" dirty="0" err="1"/>
            <a:t>Metodologi</a:t>
          </a:r>
          <a:r>
            <a:rPr lang="en-US" sz="2000" dirty="0"/>
            <a:t> </a:t>
          </a:r>
          <a:r>
            <a:rPr lang="en-US" sz="2000" dirty="0" err="1"/>
            <a:t>Penelitian</a:t>
          </a:r>
          <a:endParaRPr lang="en-US" sz="2000" dirty="0"/>
        </a:p>
      </dgm:t>
    </dgm:pt>
    <dgm:pt modelId="{968CB171-B1F5-47E3-B8E5-A6BBF4CDBA58}" type="parTrans" cxnId="{BDC2154F-7E98-42DF-B00D-B270242C00DB}">
      <dgm:prSet/>
      <dgm:spPr/>
      <dgm:t>
        <a:bodyPr/>
        <a:lstStyle/>
        <a:p>
          <a:endParaRPr lang="en-US"/>
        </a:p>
      </dgm:t>
    </dgm:pt>
    <dgm:pt modelId="{27140DCD-8AD6-4C99-A61E-54C9BF0747BC}" type="sibTrans" cxnId="{BDC2154F-7E98-42DF-B00D-B270242C00DB}">
      <dgm:prSet/>
      <dgm:spPr/>
      <dgm:t>
        <a:bodyPr/>
        <a:lstStyle/>
        <a:p>
          <a:endParaRPr lang="en-US"/>
        </a:p>
      </dgm:t>
    </dgm:pt>
    <dgm:pt modelId="{3C4C1755-8CEC-4A95-B4CC-083665568CBC}">
      <dgm:prSet custT="1"/>
      <dgm:spPr/>
      <dgm:t>
        <a:bodyPr/>
        <a:lstStyle/>
        <a:p>
          <a:pPr>
            <a:defRPr cap="all"/>
          </a:pPr>
          <a:r>
            <a:rPr lang="en-US" sz="2000" dirty="0"/>
            <a:t>Hasil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Pembahasan</a:t>
          </a:r>
          <a:endParaRPr lang="en-US" sz="2000" dirty="0"/>
        </a:p>
      </dgm:t>
    </dgm:pt>
    <dgm:pt modelId="{22987DFE-E279-4B02-B0CB-5DB6721E9C5B}" type="parTrans" cxnId="{BF3B1F2D-39C2-4331-91D2-073ABED20D00}">
      <dgm:prSet/>
      <dgm:spPr/>
      <dgm:t>
        <a:bodyPr/>
        <a:lstStyle/>
        <a:p>
          <a:endParaRPr lang="en-US"/>
        </a:p>
      </dgm:t>
    </dgm:pt>
    <dgm:pt modelId="{D128D2BD-CA43-4F98-8FBA-ACCF10182C07}" type="sibTrans" cxnId="{BF3B1F2D-39C2-4331-91D2-073ABED20D00}">
      <dgm:prSet/>
      <dgm:spPr/>
      <dgm:t>
        <a:bodyPr/>
        <a:lstStyle/>
        <a:p>
          <a:endParaRPr lang="en-US"/>
        </a:p>
      </dgm:t>
    </dgm:pt>
    <dgm:pt modelId="{6BFA25A3-BEDD-4726-846E-DEBE098B7861}">
      <dgm:prSet custT="1"/>
      <dgm:spPr/>
      <dgm:t>
        <a:bodyPr/>
        <a:lstStyle/>
        <a:p>
          <a:pPr>
            <a:defRPr cap="all"/>
          </a:pPr>
          <a:r>
            <a:rPr lang="en-US" sz="2000" dirty="0" err="1"/>
            <a:t>Implikasi</a:t>
          </a:r>
          <a:r>
            <a:rPr lang="en-US" sz="2000" dirty="0"/>
            <a:t>, KESIMPULAN</a:t>
          </a:r>
        </a:p>
      </dgm:t>
    </dgm:pt>
    <dgm:pt modelId="{441C892E-C739-4170-A032-1AEB145191A1}" type="parTrans" cxnId="{8C165C12-C776-4BBE-8635-5CBA93DB2602}">
      <dgm:prSet/>
      <dgm:spPr/>
      <dgm:t>
        <a:bodyPr/>
        <a:lstStyle/>
        <a:p>
          <a:endParaRPr lang="en-US"/>
        </a:p>
      </dgm:t>
    </dgm:pt>
    <dgm:pt modelId="{5C6A8E79-0254-4EC6-A2B7-EFF6638EF7D0}" type="sibTrans" cxnId="{8C165C12-C776-4BBE-8635-5CBA93DB2602}">
      <dgm:prSet/>
      <dgm:spPr/>
      <dgm:t>
        <a:bodyPr/>
        <a:lstStyle/>
        <a:p>
          <a:endParaRPr lang="en-US"/>
        </a:p>
      </dgm:t>
    </dgm:pt>
    <dgm:pt modelId="{FDB6BD34-6797-46E3-BF3A-71E2B1319187}" type="pres">
      <dgm:prSet presAssocID="{C9137384-BAD7-4077-8440-A0C26C19570D}" presName="root" presStyleCnt="0">
        <dgm:presLayoutVars>
          <dgm:dir/>
          <dgm:resizeHandles val="exact"/>
        </dgm:presLayoutVars>
      </dgm:prSet>
      <dgm:spPr/>
    </dgm:pt>
    <dgm:pt modelId="{41CF9C45-255E-4560-B0D6-C436C33C7F8F}" type="pres">
      <dgm:prSet presAssocID="{6A6E88C2-BF99-45B5-9292-D560D9477EB6}" presName="compNode" presStyleCnt="0"/>
      <dgm:spPr/>
    </dgm:pt>
    <dgm:pt modelId="{A5FF6227-2B15-4860-AD63-A4A3189D6D96}" type="pres">
      <dgm:prSet presAssocID="{6A6E88C2-BF99-45B5-9292-D560D9477EB6}" presName="iconBgRect" presStyleLbl="bgShp" presStyleIdx="0" presStyleCnt="5"/>
      <dgm:spPr/>
    </dgm:pt>
    <dgm:pt modelId="{A0A28686-35A2-4843-B72D-1A83562F2482}" type="pres">
      <dgm:prSet presAssocID="{6A6E88C2-BF99-45B5-9292-D560D9477EB6}" presName="iconRect" presStyleLbl="nod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</dgm:spPr>
    </dgm:pt>
    <dgm:pt modelId="{BB6BEE01-F613-4ACA-A62D-547088EC0B4C}" type="pres">
      <dgm:prSet presAssocID="{6A6E88C2-BF99-45B5-9292-D560D9477EB6}" presName="spaceRect" presStyleCnt="0"/>
      <dgm:spPr/>
    </dgm:pt>
    <dgm:pt modelId="{7FDD767E-7C40-473F-88A7-E2D4D9A69E44}" type="pres">
      <dgm:prSet presAssocID="{6A6E88C2-BF99-45B5-9292-D560D9477EB6}" presName="textRect" presStyleLbl="revTx" presStyleIdx="0" presStyleCnt="5">
        <dgm:presLayoutVars>
          <dgm:chMax val="1"/>
          <dgm:chPref val="1"/>
        </dgm:presLayoutVars>
      </dgm:prSet>
      <dgm:spPr/>
    </dgm:pt>
    <dgm:pt modelId="{BA5C3631-9114-4CD1-B2A2-F4351CB88343}" type="pres">
      <dgm:prSet presAssocID="{C612FD9E-787F-4057-A353-A6363C03A97E}" presName="sibTrans" presStyleCnt="0"/>
      <dgm:spPr/>
    </dgm:pt>
    <dgm:pt modelId="{58836A41-7C08-400D-95D1-349A66D6DE0F}" type="pres">
      <dgm:prSet presAssocID="{B65B0C68-27F6-4FA0-9CB9-70F0AF7789E6}" presName="compNode" presStyleCnt="0"/>
      <dgm:spPr/>
    </dgm:pt>
    <dgm:pt modelId="{7636A02E-7ECE-4FD6-A859-9ECFE2C51A34}" type="pres">
      <dgm:prSet presAssocID="{B65B0C68-27F6-4FA0-9CB9-70F0AF7789E6}" presName="iconBgRect" presStyleLbl="bgShp" presStyleIdx="1" presStyleCnt="5"/>
      <dgm:spPr/>
    </dgm:pt>
    <dgm:pt modelId="{9BBB0A2E-5D67-49A8-A98D-7201405B690C}" type="pres">
      <dgm:prSet presAssocID="{B65B0C68-27F6-4FA0-9CB9-70F0AF7789E6}" presName="iconRect" presStyleLbl="nod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</dgm:spPr>
    </dgm:pt>
    <dgm:pt modelId="{3F4C409C-7A29-45FF-B280-73A127A98956}" type="pres">
      <dgm:prSet presAssocID="{B65B0C68-27F6-4FA0-9CB9-70F0AF7789E6}" presName="spaceRect" presStyleCnt="0"/>
      <dgm:spPr/>
    </dgm:pt>
    <dgm:pt modelId="{77B10364-C5C9-47FB-BBF5-CF7410BDE889}" type="pres">
      <dgm:prSet presAssocID="{B65B0C68-27F6-4FA0-9CB9-70F0AF7789E6}" presName="textRect" presStyleLbl="revTx" presStyleIdx="1" presStyleCnt="5">
        <dgm:presLayoutVars>
          <dgm:chMax val="1"/>
          <dgm:chPref val="1"/>
        </dgm:presLayoutVars>
      </dgm:prSet>
      <dgm:spPr/>
    </dgm:pt>
    <dgm:pt modelId="{A515DA29-A30D-4C40-A0C6-46561760D44A}" type="pres">
      <dgm:prSet presAssocID="{202293E5-3BFB-4364-AB86-D4787CA95354}" presName="sibTrans" presStyleCnt="0"/>
      <dgm:spPr/>
    </dgm:pt>
    <dgm:pt modelId="{D3A91E5A-360B-43BD-8A1D-A4FC082D5E2F}" type="pres">
      <dgm:prSet presAssocID="{D2B58E3E-EB94-44E7-9B20-C7E68BF087B9}" presName="compNode" presStyleCnt="0"/>
      <dgm:spPr/>
    </dgm:pt>
    <dgm:pt modelId="{B959B471-2142-42CE-9CAC-B08DCEAEDC6D}" type="pres">
      <dgm:prSet presAssocID="{D2B58E3E-EB94-44E7-9B20-C7E68BF087B9}" presName="iconBgRect" presStyleLbl="bgShp" presStyleIdx="2" presStyleCnt="5"/>
      <dgm:spPr/>
    </dgm:pt>
    <dgm:pt modelId="{F3169123-FF1A-44D5-966E-F58A8A6ACDB4}" type="pres">
      <dgm:prSet presAssocID="{D2B58E3E-EB94-44E7-9B20-C7E68BF087B9}" presName="iconRect" presStyleLbl="nod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  <a:ln>
          <a:noFill/>
        </a:ln>
      </dgm:spPr>
    </dgm:pt>
    <dgm:pt modelId="{D6E1776A-9A70-4841-952A-7CF28CB3E0A2}" type="pres">
      <dgm:prSet presAssocID="{D2B58E3E-EB94-44E7-9B20-C7E68BF087B9}" presName="spaceRect" presStyleCnt="0"/>
      <dgm:spPr/>
    </dgm:pt>
    <dgm:pt modelId="{4729ECC7-C07B-44A2-B3B8-28202FA71F36}" type="pres">
      <dgm:prSet presAssocID="{D2B58E3E-EB94-44E7-9B20-C7E68BF087B9}" presName="textRect" presStyleLbl="revTx" presStyleIdx="2" presStyleCnt="5">
        <dgm:presLayoutVars>
          <dgm:chMax val="1"/>
          <dgm:chPref val="1"/>
        </dgm:presLayoutVars>
      </dgm:prSet>
      <dgm:spPr/>
    </dgm:pt>
    <dgm:pt modelId="{8A70027E-1C86-49C4-81A0-2A33F3AB3307}" type="pres">
      <dgm:prSet presAssocID="{27140DCD-8AD6-4C99-A61E-54C9BF0747BC}" presName="sibTrans" presStyleCnt="0"/>
      <dgm:spPr/>
    </dgm:pt>
    <dgm:pt modelId="{92EAAFCB-9C55-4171-A2DB-F8E2B74F8372}" type="pres">
      <dgm:prSet presAssocID="{3C4C1755-8CEC-4A95-B4CC-083665568CBC}" presName="compNode" presStyleCnt="0"/>
      <dgm:spPr/>
    </dgm:pt>
    <dgm:pt modelId="{A6BC5A00-6B9F-457A-9E10-1BD404912620}" type="pres">
      <dgm:prSet presAssocID="{3C4C1755-8CEC-4A95-B4CC-083665568CBC}" presName="iconBgRect" presStyleLbl="bgShp" presStyleIdx="3" presStyleCnt="5"/>
      <dgm:spPr/>
    </dgm:pt>
    <dgm:pt modelId="{F0BA93B1-C543-4042-9AFA-65B0879BB666}" type="pres">
      <dgm:prSet presAssocID="{3C4C1755-8CEC-4A95-B4CC-083665568CBC}" presName="iconRect" presStyleLbl="nod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  <a:ln>
          <a:noFill/>
        </a:ln>
      </dgm:spPr>
    </dgm:pt>
    <dgm:pt modelId="{2CB7E6C5-C05D-4590-9CC4-CCD9DC76D43C}" type="pres">
      <dgm:prSet presAssocID="{3C4C1755-8CEC-4A95-B4CC-083665568CBC}" presName="spaceRect" presStyleCnt="0"/>
      <dgm:spPr/>
    </dgm:pt>
    <dgm:pt modelId="{2BA03137-0935-4D4F-9B91-439F9E87A30A}" type="pres">
      <dgm:prSet presAssocID="{3C4C1755-8CEC-4A95-B4CC-083665568CBC}" presName="textRect" presStyleLbl="revTx" presStyleIdx="3" presStyleCnt="5">
        <dgm:presLayoutVars>
          <dgm:chMax val="1"/>
          <dgm:chPref val="1"/>
        </dgm:presLayoutVars>
      </dgm:prSet>
      <dgm:spPr/>
    </dgm:pt>
    <dgm:pt modelId="{E5696D82-86AC-4943-A010-4C4DA1C5D8F0}" type="pres">
      <dgm:prSet presAssocID="{D128D2BD-CA43-4F98-8FBA-ACCF10182C07}" presName="sibTrans" presStyleCnt="0"/>
      <dgm:spPr/>
    </dgm:pt>
    <dgm:pt modelId="{AEF54336-22F6-4300-8437-90DF1AD54F4E}" type="pres">
      <dgm:prSet presAssocID="{6BFA25A3-BEDD-4726-846E-DEBE098B7861}" presName="compNode" presStyleCnt="0"/>
      <dgm:spPr/>
    </dgm:pt>
    <dgm:pt modelId="{2B290A26-9530-4789-9513-C1AF13B0C5AC}" type="pres">
      <dgm:prSet presAssocID="{6BFA25A3-BEDD-4726-846E-DEBE098B7861}" presName="iconBgRect" presStyleLbl="bgShp" presStyleIdx="4" presStyleCnt="5"/>
      <dgm:spPr/>
    </dgm:pt>
    <dgm:pt modelId="{6977575A-F481-41C1-B05A-9796083DACCC}" type="pres">
      <dgm:prSet presAssocID="{6BFA25A3-BEDD-4726-846E-DEBE098B7861}" presName="iconRect" presStyleLbl="node1" presStyleIdx="4" presStyleCnt="5" custLinFactNeighborY="10518"/>
      <dgm:spPr>
        <a:blipFill rotWithShape="1">
          <a:blip xmlns:r="http://schemas.openxmlformats.org/officeDocument/2006/relationships" r:embed="rId5"/>
          <a:srcRect/>
          <a:stretch>
            <a:fillRect l="-30000" r="-30000"/>
          </a:stretch>
        </a:blipFill>
        <a:ln>
          <a:noFill/>
        </a:ln>
      </dgm:spPr>
    </dgm:pt>
    <dgm:pt modelId="{B958F22B-9B90-4C1E-ACA4-23D7105A03BD}" type="pres">
      <dgm:prSet presAssocID="{6BFA25A3-BEDD-4726-846E-DEBE098B7861}" presName="spaceRect" presStyleCnt="0"/>
      <dgm:spPr/>
    </dgm:pt>
    <dgm:pt modelId="{72403899-5A11-4B1F-941C-53311D462593}" type="pres">
      <dgm:prSet presAssocID="{6BFA25A3-BEDD-4726-846E-DEBE098B786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C165C12-C776-4BBE-8635-5CBA93DB2602}" srcId="{C9137384-BAD7-4077-8440-A0C26C19570D}" destId="{6BFA25A3-BEDD-4726-846E-DEBE098B7861}" srcOrd="4" destOrd="0" parTransId="{441C892E-C739-4170-A032-1AEB145191A1}" sibTransId="{5C6A8E79-0254-4EC6-A2B7-EFF6638EF7D0}"/>
    <dgm:cxn modelId="{EBB39312-4C41-44DF-AD1F-5CEA13E001E1}" type="presOf" srcId="{6BFA25A3-BEDD-4726-846E-DEBE098B7861}" destId="{72403899-5A11-4B1F-941C-53311D462593}" srcOrd="0" destOrd="0" presId="urn:microsoft.com/office/officeart/2018/5/layout/IconCircleLabelList"/>
    <dgm:cxn modelId="{A6B9572C-D9D4-4A33-A3E8-7571E5CB5AC0}" type="presOf" srcId="{C9137384-BAD7-4077-8440-A0C26C19570D}" destId="{FDB6BD34-6797-46E3-BF3A-71E2B1319187}" srcOrd="0" destOrd="0" presId="urn:microsoft.com/office/officeart/2018/5/layout/IconCircleLabelList"/>
    <dgm:cxn modelId="{BF3B1F2D-39C2-4331-91D2-073ABED20D00}" srcId="{C9137384-BAD7-4077-8440-A0C26C19570D}" destId="{3C4C1755-8CEC-4A95-B4CC-083665568CBC}" srcOrd="3" destOrd="0" parTransId="{22987DFE-E279-4B02-B0CB-5DB6721E9C5B}" sibTransId="{D128D2BD-CA43-4F98-8FBA-ACCF10182C07}"/>
    <dgm:cxn modelId="{58F9845D-81FF-4FB1-B980-74D2A5E2CAD0}" type="presOf" srcId="{B65B0C68-27F6-4FA0-9CB9-70F0AF7789E6}" destId="{77B10364-C5C9-47FB-BBF5-CF7410BDE889}" srcOrd="0" destOrd="0" presId="urn:microsoft.com/office/officeart/2018/5/layout/IconCircleLabelList"/>
    <dgm:cxn modelId="{BDC2154F-7E98-42DF-B00D-B270242C00DB}" srcId="{C9137384-BAD7-4077-8440-A0C26C19570D}" destId="{D2B58E3E-EB94-44E7-9B20-C7E68BF087B9}" srcOrd="2" destOrd="0" parTransId="{968CB171-B1F5-47E3-B8E5-A6BBF4CDBA58}" sibTransId="{27140DCD-8AD6-4C99-A61E-54C9BF0747BC}"/>
    <dgm:cxn modelId="{1003D359-4606-4E69-A78C-AC913DB9481E}" srcId="{C9137384-BAD7-4077-8440-A0C26C19570D}" destId="{6A6E88C2-BF99-45B5-9292-D560D9477EB6}" srcOrd="0" destOrd="0" parTransId="{50502A55-0814-4D41-9E71-4C8D184DE41D}" sibTransId="{C612FD9E-787F-4057-A353-A6363C03A97E}"/>
    <dgm:cxn modelId="{3D9E7D99-E807-4291-876F-CAD220F41427}" type="presOf" srcId="{3C4C1755-8CEC-4A95-B4CC-083665568CBC}" destId="{2BA03137-0935-4D4F-9B91-439F9E87A30A}" srcOrd="0" destOrd="0" presId="urn:microsoft.com/office/officeart/2018/5/layout/IconCircleLabelList"/>
    <dgm:cxn modelId="{1D7D19DD-DE54-4069-A957-0888C470C607}" type="presOf" srcId="{6A6E88C2-BF99-45B5-9292-D560D9477EB6}" destId="{7FDD767E-7C40-473F-88A7-E2D4D9A69E44}" srcOrd="0" destOrd="0" presId="urn:microsoft.com/office/officeart/2018/5/layout/IconCircleLabelList"/>
    <dgm:cxn modelId="{ED8E15EA-6C0B-45B1-8F4A-FCBF3FBF9F78}" srcId="{C9137384-BAD7-4077-8440-A0C26C19570D}" destId="{B65B0C68-27F6-4FA0-9CB9-70F0AF7789E6}" srcOrd="1" destOrd="0" parTransId="{EB3D7ED0-C178-4A5D-8BCC-D68A2B46F0C8}" sibTransId="{202293E5-3BFB-4364-AB86-D4787CA95354}"/>
    <dgm:cxn modelId="{D63844F9-2AD7-4172-B7FA-EFE74AE9B7CA}" type="presOf" srcId="{D2B58E3E-EB94-44E7-9B20-C7E68BF087B9}" destId="{4729ECC7-C07B-44A2-B3B8-28202FA71F36}" srcOrd="0" destOrd="0" presId="urn:microsoft.com/office/officeart/2018/5/layout/IconCircleLabelList"/>
    <dgm:cxn modelId="{BFD8425D-476E-41C2-A7BD-D5D367024A5D}" type="presParOf" srcId="{FDB6BD34-6797-46E3-BF3A-71E2B1319187}" destId="{41CF9C45-255E-4560-B0D6-C436C33C7F8F}" srcOrd="0" destOrd="0" presId="urn:microsoft.com/office/officeart/2018/5/layout/IconCircleLabelList"/>
    <dgm:cxn modelId="{61F82F8A-600B-4328-91C2-E4F9DCBD4448}" type="presParOf" srcId="{41CF9C45-255E-4560-B0D6-C436C33C7F8F}" destId="{A5FF6227-2B15-4860-AD63-A4A3189D6D96}" srcOrd="0" destOrd="0" presId="urn:microsoft.com/office/officeart/2018/5/layout/IconCircleLabelList"/>
    <dgm:cxn modelId="{CF754459-A461-4A3D-A40C-90C189424E41}" type="presParOf" srcId="{41CF9C45-255E-4560-B0D6-C436C33C7F8F}" destId="{A0A28686-35A2-4843-B72D-1A83562F2482}" srcOrd="1" destOrd="0" presId="urn:microsoft.com/office/officeart/2018/5/layout/IconCircleLabelList"/>
    <dgm:cxn modelId="{5C8DCF74-15A2-4697-BCE3-D4BBE3DAAD14}" type="presParOf" srcId="{41CF9C45-255E-4560-B0D6-C436C33C7F8F}" destId="{BB6BEE01-F613-4ACA-A62D-547088EC0B4C}" srcOrd="2" destOrd="0" presId="urn:microsoft.com/office/officeart/2018/5/layout/IconCircleLabelList"/>
    <dgm:cxn modelId="{78973724-397F-40CB-815D-B301C15E10E5}" type="presParOf" srcId="{41CF9C45-255E-4560-B0D6-C436C33C7F8F}" destId="{7FDD767E-7C40-473F-88A7-E2D4D9A69E44}" srcOrd="3" destOrd="0" presId="urn:microsoft.com/office/officeart/2018/5/layout/IconCircleLabelList"/>
    <dgm:cxn modelId="{23D3CF69-CDEC-4CEA-B26B-5A4E2723EA0B}" type="presParOf" srcId="{FDB6BD34-6797-46E3-BF3A-71E2B1319187}" destId="{BA5C3631-9114-4CD1-B2A2-F4351CB88343}" srcOrd="1" destOrd="0" presId="urn:microsoft.com/office/officeart/2018/5/layout/IconCircleLabelList"/>
    <dgm:cxn modelId="{7C578F66-BC96-440D-AFBE-8F9CE1E0DB74}" type="presParOf" srcId="{FDB6BD34-6797-46E3-BF3A-71E2B1319187}" destId="{58836A41-7C08-400D-95D1-349A66D6DE0F}" srcOrd="2" destOrd="0" presId="urn:microsoft.com/office/officeart/2018/5/layout/IconCircleLabelList"/>
    <dgm:cxn modelId="{38C17F5C-C143-46B8-88E4-9D24654E25B8}" type="presParOf" srcId="{58836A41-7C08-400D-95D1-349A66D6DE0F}" destId="{7636A02E-7ECE-4FD6-A859-9ECFE2C51A34}" srcOrd="0" destOrd="0" presId="urn:microsoft.com/office/officeart/2018/5/layout/IconCircleLabelList"/>
    <dgm:cxn modelId="{8E88000E-A8FA-455F-8E9F-6C68C6FABD8C}" type="presParOf" srcId="{58836A41-7C08-400D-95D1-349A66D6DE0F}" destId="{9BBB0A2E-5D67-49A8-A98D-7201405B690C}" srcOrd="1" destOrd="0" presId="urn:microsoft.com/office/officeart/2018/5/layout/IconCircleLabelList"/>
    <dgm:cxn modelId="{1BA7EC7B-520E-42E6-8CF0-7C09FC23E6DF}" type="presParOf" srcId="{58836A41-7C08-400D-95D1-349A66D6DE0F}" destId="{3F4C409C-7A29-45FF-B280-73A127A98956}" srcOrd="2" destOrd="0" presId="urn:microsoft.com/office/officeart/2018/5/layout/IconCircleLabelList"/>
    <dgm:cxn modelId="{D54971E8-9E75-4A38-BE32-C1C8C43156B5}" type="presParOf" srcId="{58836A41-7C08-400D-95D1-349A66D6DE0F}" destId="{77B10364-C5C9-47FB-BBF5-CF7410BDE889}" srcOrd="3" destOrd="0" presId="urn:microsoft.com/office/officeart/2018/5/layout/IconCircleLabelList"/>
    <dgm:cxn modelId="{558B3B25-D51C-4B59-AF6A-C26B1C504C8D}" type="presParOf" srcId="{FDB6BD34-6797-46E3-BF3A-71E2B1319187}" destId="{A515DA29-A30D-4C40-A0C6-46561760D44A}" srcOrd="3" destOrd="0" presId="urn:microsoft.com/office/officeart/2018/5/layout/IconCircleLabelList"/>
    <dgm:cxn modelId="{A5F284B8-A691-440E-A2F5-D3A755668115}" type="presParOf" srcId="{FDB6BD34-6797-46E3-BF3A-71E2B1319187}" destId="{D3A91E5A-360B-43BD-8A1D-A4FC082D5E2F}" srcOrd="4" destOrd="0" presId="urn:microsoft.com/office/officeart/2018/5/layout/IconCircleLabelList"/>
    <dgm:cxn modelId="{0CA9A828-14D9-405E-B180-838B8645AB99}" type="presParOf" srcId="{D3A91E5A-360B-43BD-8A1D-A4FC082D5E2F}" destId="{B959B471-2142-42CE-9CAC-B08DCEAEDC6D}" srcOrd="0" destOrd="0" presId="urn:microsoft.com/office/officeart/2018/5/layout/IconCircleLabelList"/>
    <dgm:cxn modelId="{5C7C4DCE-0EBB-43CB-906D-B0ACFB280590}" type="presParOf" srcId="{D3A91E5A-360B-43BD-8A1D-A4FC082D5E2F}" destId="{F3169123-FF1A-44D5-966E-F58A8A6ACDB4}" srcOrd="1" destOrd="0" presId="urn:microsoft.com/office/officeart/2018/5/layout/IconCircleLabelList"/>
    <dgm:cxn modelId="{334DFF8B-D65E-4E1D-B40C-5CB41870F29A}" type="presParOf" srcId="{D3A91E5A-360B-43BD-8A1D-A4FC082D5E2F}" destId="{D6E1776A-9A70-4841-952A-7CF28CB3E0A2}" srcOrd="2" destOrd="0" presId="urn:microsoft.com/office/officeart/2018/5/layout/IconCircleLabelList"/>
    <dgm:cxn modelId="{BE905F98-46B9-4F7F-BB40-5BE43B3BE51D}" type="presParOf" srcId="{D3A91E5A-360B-43BD-8A1D-A4FC082D5E2F}" destId="{4729ECC7-C07B-44A2-B3B8-28202FA71F36}" srcOrd="3" destOrd="0" presId="urn:microsoft.com/office/officeart/2018/5/layout/IconCircleLabelList"/>
    <dgm:cxn modelId="{9C01D7C0-19D0-4587-A011-7BFC2662109B}" type="presParOf" srcId="{FDB6BD34-6797-46E3-BF3A-71E2B1319187}" destId="{8A70027E-1C86-49C4-81A0-2A33F3AB3307}" srcOrd="5" destOrd="0" presId="urn:microsoft.com/office/officeart/2018/5/layout/IconCircleLabelList"/>
    <dgm:cxn modelId="{6DF23C8D-0E01-48A3-A741-35140ED32065}" type="presParOf" srcId="{FDB6BD34-6797-46E3-BF3A-71E2B1319187}" destId="{92EAAFCB-9C55-4171-A2DB-F8E2B74F8372}" srcOrd="6" destOrd="0" presId="urn:microsoft.com/office/officeart/2018/5/layout/IconCircleLabelList"/>
    <dgm:cxn modelId="{76F038B6-09D1-4848-A969-34F2A7BAD413}" type="presParOf" srcId="{92EAAFCB-9C55-4171-A2DB-F8E2B74F8372}" destId="{A6BC5A00-6B9F-457A-9E10-1BD404912620}" srcOrd="0" destOrd="0" presId="urn:microsoft.com/office/officeart/2018/5/layout/IconCircleLabelList"/>
    <dgm:cxn modelId="{3CFC8D64-E6AC-493D-BB33-3476943655C7}" type="presParOf" srcId="{92EAAFCB-9C55-4171-A2DB-F8E2B74F8372}" destId="{F0BA93B1-C543-4042-9AFA-65B0879BB666}" srcOrd="1" destOrd="0" presId="urn:microsoft.com/office/officeart/2018/5/layout/IconCircleLabelList"/>
    <dgm:cxn modelId="{0716CFD7-6C3F-4C18-8A86-828A8CDB574D}" type="presParOf" srcId="{92EAAFCB-9C55-4171-A2DB-F8E2B74F8372}" destId="{2CB7E6C5-C05D-4590-9CC4-CCD9DC76D43C}" srcOrd="2" destOrd="0" presId="urn:microsoft.com/office/officeart/2018/5/layout/IconCircleLabelList"/>
    <dgm:cxn modelId="{E0FA3494-B373-4883-A3BD-991738FA1EA1}" type="presParOf" srcId="{92EAAFCB-9C55-4171-A2DB-F8E2B74F8372}" destId="{2BA03137-0935-4D4F-9B91-439F9E87A30A}" srcOrd="3" destOrd="0" presId="urn:microsoft.com/office/officeart/2018/5/layout/IconCircleLabelList"/>
    <dgm:cxn modelId="{5632B14D-0E1C-44C2-B427-3B3B729E91F9}" type="presParOf" srcId="{FDB6BD34-6797-46E3-BF3A-71E2B1319187}" destId="{E5696D82-86AC-4943-A010-4C4DA1C5D8F0}" srcOrd="7" destOrd="0" presId="urn:microsoft.com/office/officeart/2018/5/layout/IconCircleLabelList"/>
    <dgm:cxn modelId="{E9D9C322-0F21-44BF-B800-663246943CD3}" type="presParOf" srcId="{FDB6BD34-6797-46E3-BF3A-71E2B1319187}" destId="{AEF54336-22F6-4300-8437-90DF1AD54F4E}" srcOrd="8" destOrd="0" presId="urn:microsoft.com/office/officeart/2018/5/layout/IconCircleLabelList"/>
    <dgm:cxn modelId="{A44FDA16-A3DD-49D8-ABCC-E012B24AE6D3}" type="presParOf" srcId="{AEF54336-22F6-4300-8437-90DF1AD54F4E}" destId="{2B290A26-9530-4789-9513-C1AF13B0C5AC}" srcOrd="0" destOrd="0" presId="urn:microsoft.com/office/officeart/2018/5/layout/IconCircleLabelList"/>
    <dgm:cxn modelId="{DC571F19-61A1-4B8A-88C1-6D5E1EDAF210}" type="presParOf" srcId="{AEF54336-22F6-4300-8437-90DF1AD54F4E}" destId="{6977575A-F481-41C1-B05A-9796083DACCC}" srcOrd="1" destOrd="0" presId="urn:microsoft.com/office/officeart/2018/5/layout/IconCircleLabelList"/>
    <dgm:cxn modelId="{351BFE33-1250-477C-8808-6437E5B4DC1D}" type="presParOf" srcId="{AEF54336-22F6-4300-8437-90DF1AD54F4E}" destId="{B958F22B-9B90-4C1E-ACA4-23D7105A03BD}" srcOrd="2" destOrd="0" presId="urn:microsoft.com/office/officeart/2018/5/layout/IconCircleLabelList"/>
    <dgm:cxn modelId="{891E12AC-04CE-43A1-8067-7694CA131345}" type="presParOf" srcId="{AEF54336-22F6-4300-8437-90DF1AD54F4E}" destId="{72403899-5A11-4B1F-941C-53311D4625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6227-2B15-4860-AD63-A4A3189D6D96}">
      <dsp:nvSpPr>
        <dsp:cNvPr id="0" name=""/>
        <dsp:cNvSpPr/>
      </dsp:nvSpPr>
      <dsp:spPr>
        <a:xfrm>
          <a:off x="610588" y="814387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28686-35A2-4843-B72D-1A83562F2482}">
      <dsp:nvSpPr>
        <dsp:cNvPr id="0" name=""/>
        <dsp:cNvSpPr/>
      </dsp:nvSpPr>
      <dsp:spPr>
        <a:xfrm>
          <a:off x="844588" y="1048387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D767E-7C40-473F-88A7-E2D4D9A69E44}">
      <dsp:nvSpPr>
        <dsp:cNvPr id="0" name=""/>
        <dsp:cNvSpPr/>
      </dsp:nvSpPr>
      <dsp:spPr>
        <a:xfrm>
          <a:off x="259588" y="2254387"/>
          <a:ext cx="180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/>
            <a:t>Pendahuluan</a:t>
          </a:r>
          <a:endParaRPr lang="en-US" sz="2000" kern="1200" dirty="0"/>
        </a:p>
      </dsp:txBody>
      <dsp:txXfrm>
        <a:off x="259588" y="2254387"/>
        <a:ext cx="1800000" cy="1417500"/>
      </dsp:txXfrm>
    </dsp:sp>
    <dsp:sp modelId="{7636A02E-7ECE-4FD6-A859-9ECFE2C51A34}">
      <dsp:nvSpPr>
        <dsp:cNvPr id="0" name=""/>
        <dsp:cNvSpPr/>
      </dsp:nvSpPr>
      <dsp:spPr>
        <a:xfrm>
          <a:off x="2725588" y="814387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B0A2E-5D67-49A8-A98D-7201405B690C}">
      <dsp:nvSpPr>
        <dsp:cNvPr id="0" name=""/>
        <dsp:cNvSpPr/>
      </dsp:nvSpPr>
      <dsp:spPr>
        <a:xfrm>
          <a:off x="2959588" y="1048387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10364-C5C9-47FB-BBF5-CF7410BDE889}">
      <dsp:nvSpPr>
        <dsp:cNvPr id="0" name=""/>
        <dsp:cNvSpPr/>
      </dsp:nvSpPr>
      <dsp:spPr>
        <a:xfrm>
          <a:off x="2374588" y="2254387"/>
          <a:ext cx="180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/>
            <a:t>Tinjauan</a:t>
          </a:r>
          <a:r>
            <a:rPr lang="en-US" sz="2000" kern="1200" dirty="0"/>
            <a:t> </a:t>
          </a:r>
          <a:r>
            <a:rPr lang="en-US" sz="2000" kern="1200" dirty="0" err="1"/>
            <a:t>Literatur</a:t>
          </a:r>
          <a:r>
            <a:rPr lang="en-US" sz="2000" kern="1200" dirty="0"/>
            <a:t>, Model </a:t>
          </a:r>
          <a:r>
            <a:rPr lang="en-US" sz="2000" kern="1200" dirty="0" err="1"/>
            <a:t>Penelitian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Hipotesis</a:t>
          </a:r>
          <a:endParaRPr lang="en-US" sz="2000" kern="1200" dirty="0"/>
        </a:p>
      </dsp:txBody>
      <dsp:txXfrm>
        <a:off x="2374588" y="2254387"/>
        <a:ext cx="1800000" cy="1417500"/>
      </dsp:txXfrm>
    </dsp:sp>
    <dsp:sp modelId="{B959B471-2142-42CE-9CAC-B08DCEAEDC6D}">
      <dsp:nvSpPr>
        <dsp:cNvPr id="0" name=""/>
        <dsp:cNvSpPr/>
      </dsp:nvSpPr>
      <dsp:spPr>
        <a:xfrm>
          <a:off x="4840588" y="814387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69123-FF1A-44D5-966E-F58A8A6ACDB4}">
      <dsp:nvSpPr>
        <dsp:cNvPr id="0" name=""/>
        <dsp:cNvSpPr/>
      </dsp:nvSpPr>
      <dsp:spPr>
        <a:xfrm>
          <a:off x="5074588" y="1048387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9ECC7-C07B-44A2-B3B8-28202FA71F36}">
      <dsp:nvSpPr>
        <dsp:cNvPr id="0" name=""/>
        <dsp:cNvSpPr/>
      </dsp:nvSpPr>
      <dsp:spPr>
        <a:xfrm>
          <a:off x="4489588" y="2254387"/>
          <a:ext cx="180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/>
            <a:t>Metodologi</a:t>
          </a:r>
          <a:r>
            <a:rPr lang="en-US" sz="2000" kern="1200" dirty="0"/>
            <a:t> </a:t>
          </a:r>
          <a:r>
            <a:rPr lang="en-US" sz="2000" kern="1200" dirty="0" err="1"/>
            <a:t>Penelitian</a:t>
          </a:r>
          <a:endParaRPr lang="en-US" sz="2000" kern="1200" dirty="0"/>
        </a:p>
      </dsp:txBody>
      <dsp:txXfrm>
        <a:off x="4489588" y="2254387"/>
        <a:ext cx="1800000" cy="1417500"/>
      </dsp:txXfrm>
    </dsp:sp>
    <dsp:sp modelId="{A6BC5A00-6B9F-457A-9E10-1BD404912620}">
      <dsp:nvSpPr>
        <dsp:cNvPr id="0" name=""/>
        <dsp:cNvSpPr/>
      </dsp:nvSpPr>
      <dsp:spPr>
        <a:xfrm>
          <a:off x="6955588" y="814387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A93B1-C543-4042-9AFA-65B0879BB666}">
      <dsp:nvSpPr>
        <dsp:cNvPr id="0" name=""/>
        <dsp:cNvSpPr/>
      </dsp:nvSpPr>
      <dsp:spPr>
        <a:xfrm>
          <a:off x="7189588" y="1048387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03137-0935-4D4F-9B91-439F9E87A30A}">
      <dsp:nvSpPr>
        <dsp:cNvPr id="0" name=""/>
        <dsp:cNvSpPr/>
      </dsp:nvSpPr>
      <dsp:spPr>
        <a:xfrm>
          <a:off x="6604588" y="2254387"/>
          <a:ext cx="180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Hasil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Pembahasan</a:t>
          </a:r>
          <a:endParaRPr lang="en-US" sz="2000" kern="1200" dirty="0"/>
        </a:p>
      </dsp:txBody>
      <dsp:txXfrm>
        <a:off x="6604588" y="2254387"/>
        <a:ext cx="1800000" cy="1417500"/>
      </dsp:txXfrm>
    </dsp:sp>
    <dsp:sp modelId="{2B290A26-9530-4789-9513-C1AF13B0C5AC}">
      <dsp:nvSpPr>
        <dsp:cNvPr id="0" name=""/>
        <dsp:cNvSpPr/>
      </dsp:nvSpPr>
      <dsp:spPr>
        <a:xfrm>
          <a:off x="9070588" y="814387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7575A-F481-41C1-B05A-9796083DACCC}">
      <dsp:nvSpPr>
        <dsp:cNvPr id="0" name=""/>
        <dsp:cNvSpPr/>
      </dsp:nvSpPr>
      <dsp:spPr>
        <a:xfrm>
          <a:off x="9304588" y="1114650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30000" r="-3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03899-5A11-4B1F-941C-53311D462593}">
      <dsp:nvSpPr>
        <dsp:cNvPr id="0" name=""/>
        <dsp:cNvSpPr/>
      </dsp:nvSpPr>
      <dsp:spPr>
        <a:xfrm>
          <a:off x="8719588" y="2254387"/>
          <a:ext cx="180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/>
            <a:t>Implikasi</a:t>
          </a:r>
          <a:r>
            <a:rPr lang="en-US" sz="2000" kern="1200" dirty="0"/>
            <a:t>, KESIMPULAN</a:t>
          </a:r>
        </a:p>
      </dsp:txBody>
      <dsp:txXfrm>
        <a:off x="8719588" y="2254387"/>
        <a:ext cx="1800000" cy="141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EFBE-4BB3-420A-8E2E-AE3A2FF28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112B2-2087-4908-9BDF-F7E0EC451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C2843-2073-4252-A3C3-DFFCCD59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7736F-B352-450F-AE83-81C30557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D152D-2ED9-4590-BCF7-985BA0A4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EC27-916D-4531-8D64-86298056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B6264-26D2-4DE4-95C3-AE143B49C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7327-9EAF-49B0-A879-AF2AD563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E81A-C05B-4EA6-939E-8CAE5502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A73F6-1251-4CAF-8EBB-280F2CB1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3B5DB-C2EC-4876-88E8-DA2C7CAF1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797FC-FB35-4B75-B2A3-052DB4962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10CA0-3299-4E0F-AAA1-FF393BC8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744BA-727B-4D1D-AF61-6336478C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FD89-5297-428F-9DDA-6F21588D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3C66-EA2F-4380-896E-ED26F123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9ACE3-6B3F-458C-81D4-9BB0F2D18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B794-B97C-4C7F-8DAC-03DBC522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E9E0F-78A8-4E9E-AD45-A98B750F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53E5-4A65-4BEC-8544-07F71DD4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2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AEFD-8DA8-4588-8DC1-8B7E1A09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C27E1-C5CA-4749-BA31-6FB736827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A3BA-79B3-4ACF-A351-8DB2BA37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A0AFF-4B68-439C-A2EC-8B06BE0A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430B1-C6EC-43CC-967B-50BA593D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7792-1FB4-4B86-89F5-C71112AC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2E29-1F98-427E-BEFD-A309625F5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274C9-4EAD-4406-8879-0AB8B41A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A4B0F-E003-442F-8260-E1BCB3D6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BDC3-61F0-4218-A55B-29F88F77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5E946-EA01-40B8-8238-9C5A3D95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DE0B-3FC2-4DA7-859C-69619377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257D2-E399-4D18-9BE0-2C554FA1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FD357-0822-4CEB-8A97-11759C05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DCD78-7F73-4FD9-8C1A-D1CB0932E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73036-82A0-48C0-B2A4-FA029CF3C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19F99-A9EC-4EE0-AB2A-75492D3B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EB0D8-C6E3-453F-9D88-3CA3E5B6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8CE95-502D-47DB-BE56-807E004B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54C8-A4CD-4D0D-95D2-D624D770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3CED-E56A-4A82-B32D-F7E29E6E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8B6C4-0772-4A61-A378-799C6FB5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DAA56-5D89-403D-B296-012EA504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5612C-6C31-4A1D-AFF5-43B826A6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F0DF8-AD8C-4317-8ACF-FCECF5D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B24C1-7BC9-4CA9-9FF8-BA8FCD7E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A0D2-FE8C-4D82-9302-ED209087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C6057-61E1-41CB-8FF6-F730AC4E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61DD1-90E1-4D80-BA94-5372B5B4A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73EA7-F8B3-4233-B906-F9AA09FA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3A9B9-39A1-49FB-BC69-45FD321F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3A266-F679-4B16-9286-6B87D244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90D4-5C8E-4310-AA9D-CB4D6FED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DFABBA-AE86-4288-9ECE-9AA020BF4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11AEA-43A2-4356-B656-289FF5825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D41EE-DC29-4BBB-B372-BD229A5C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54DE6-43D4-40B0-B91E-9A961901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70AC7-0ADB-40AC-AAA1-0BD2608A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2CA07-82D7-4E66-8CE3-215D53FD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6084C-0716-46FE-97A2-5327670F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59E8D-3433-4209-B810-7B2810341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E620-4D4D-42F3-8F78-15D59658D37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E1280-7424-4053-94BD-619229078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E7F2D-97BC-405D-BD5B-51B9C0741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6F38-2C65-4468-8382-F3535DFB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countries/indonesia/poverty" TargetMode="External"/><Relationship Id="rId2" Type="http://schemas.openxmlformats.org/officeDocument/2006/relationships/hyperlink" Target="http://ekonomis.unbari.ac.id/index.php/ojsekonomis/article/view/12/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jpk.kemenkeu.go.id/elearning2018/pluginfile.php/9312/mod_page/content/11/Belanja%20Daerah.pdf" TargetMode="External"/><Relationship Id="rId5" Type="http://schemas.openxmlformats.org/officeDocument/2006/relationships/hyperlink" Target="http://ejournal.st3telkom.ac.id/index.php/infotel/article/view/123" TargetMode="External"/><Relationship Id="rId4" Type="http://schemas.openxmlformats.org/officeDocument/2006/relationships/hyperlink" Target="https://ipm.bps.go.id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.ipb.ac.id/index.php/jekp/article/viewFile/19949/1374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s.uns.ac.id/1800" TargetMode="External"/><Relationship Id="rId7" Type="http://schemas.openxmlformats.org/officeDocument/2006/relationships/hyperlink" Target="https://feature.undp.org/multidimensional-poverty" TargetMode="External"/><Relationship Id="rId2" Type="http://schemas.openxmlformats.org/officeDocument/2006/relationships/hyperlink" Target="http://journal.stainkudus.ac.id/index.php/equilibrium/article/viewFile/3663/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rints.undip.ac.id/26773/1/skripsi_full.pdf" TargetMode="External"/><Relationship Id="rId5" Type="http://schemas.openxmlformats.org/officeDocument/2006/relationships/hyperlink" Target="http://eprints.undip.ac.id/28982/" TargetMode="External"/><Relationship Id="rId4" Type="http://schemas.openxmlformats.org/officeDocument/2006/relationships/hyperlink" Target="http://repository.unhas.ac.id/handle/123456789/452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kadata.beritagar.id/chart/preview/indeks-pembangunan-manusia-negara-negara-di-asean-2015-150328529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A783-D5F3-46D6-8B9C-F6B63536E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KETERHUBUNGAN ANTARA INDEKS PEMBANGUNAN MANUSIA, BELANJA DAERAH, TINGKAT PENGANGGURAN, TINGKAT LITERASI DAN TINGKAT KEMISKINAN DI INDONESIA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3B941-F441-46F6-B8B2-A43665D2B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/>
              <a:t>J. Sandra Sembel</a:t>
            </a:r>
          </a:p>
          <a:p>
            <a:pPr algn="l"/>
            <a:r>
              <a:rPr lang="en-US" sz="2000"/>
              <a:t>Universitas Pelita Harapan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99143B-06AF-470E-8809-9AD70C98D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17" b="16595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39F03F-7512-44CD-97E7-E3F1F76DB30D}"/>
              </a:ext>
            </a:extLst>
          </p:cNvPr>
          <p:cNvSpPr txBox="1"/>
          <p:nvPr/>
        </p:nvSpPr>
        <p:spPr>
          <a:xfrm>
            <a:off x="8267329" y="4802441"/>
            <a:ext cx="258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NCBMA, 2019</a:t>
            </a:r>
          </a:p>
        </p:txBody>
      </p:sp>
    </p:spTree>
    <p:extLst>
      <p:ext uri="{BB962C8B-B14F-4D97-AF65-F5344CB8AC3E}">
        <p14:creationId xmlns:p14="http://schemas.microsoft.com/office/powerpoint/2010/main" val="90504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54BEF3C-F41A-AC41-8B83-F120E55B6EE0}"/>
              </a:ext>
            </a:extLst>
          </p:cNvPr>
          <p:cNvSpPr/>
          <p:nvPr/>
        </p:nvSpPr>
        <p:spPr>
          <a:xfrm>
            <a:off x="5194300" y="1384300"/>
            <a:ext cx="2197100" cy="20627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D5D5A-FFC9-B749-8BF5-030380C3029D}"/>
              </a:ext>
            </a:extLst>
          </p:cNvPr>
          <p:cNvSpPr/>
          <p:nvPr/>
        </p:nvSpPr>
        <p:spPr>
          <a:xfrm>
            <a:off x="5781000" y="1879600"/>
            <a:ext cx="1051600" cy="1155700"/>
          </a:xfrm>
          <a:prstGeom prst="rect">
            <a:avLst/>
          </a:prstGeom>
          <a:blipFill rotWithShape="1">
            <a:blip r:embed="rId2"/>
            <a:srcRect/>
            <a:stretch>
              <a:fillRect l="-17000" r="-1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ACE28A-1288-6241-9007-E75159AE1189}"/>
              </a:ext>
            </a:extLst>
          </p:cNvPr>
          <p:cNvGrpSpPr/>
          <p:nvPr/>
        </p:nvGrpSpPr>
        <p:grpSpPr>
          <a:xfrm>
            <a:off x="4660900" y="3815299"/>
            <a:ext cx="3327400" cy="1465741"/>
            <a:chOff x="2242800" y="2535669"/>
            <a:chExt cx="18000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B197BF-45C7-5641-8998-1DCF1EA3D16B}"/>
                </a:ext>
              </a:extLst>
            </p:cNvPr>
            <p:cNvSpPr/>
            <p:nvPr/>
          </p:nvSpPr>
          <p:spPr>
            <a:xfrm>
              <a:off x="2242800" y="2535669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C92090-4B8E-7E46-9B67-03B7F9F2CE58}"/>
                </a:ext>
              </a:extLst>
            </p:cNvPr>
            <p:cNvSpPr txBox="1"/>
            <p:nvPr/>
          </p:nvSpPr>
          <p:spPr>
            <a:xfrm>
              <a:off x="2242800" y="2535669"/>
              <a:ext cx="18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800" kern="1200" dirty="0" err="1"/>
                <a:t>Tinjauan</a:t>
              </a:r>
              <a:r>
                <a:rPr lang="en-US" sz="2800" kern="1200" dirty="0"/>
                <a:t> </a:t>
              </a:r>
              <a:r>
                <a:rPr lang="en-US" sz="2800" kern="1200" dirty="0" err="1"/>
                <a:t>Literatur</a:t>
              </a:r>
              <a:r>
                <a:rPr lang="en-US" sz="2800" kern="1200" dirty="0"/>
                <a:t>, Model </a:t>
              </a:r>
              <a:r>
                <a:rPr lang="en-US" sz="2800" kern="1200" dirty="0" err="1"/>
                <a:t>Penelitian</a:t>
              </a:r>
              <a:r>
                <a:rPr lang="en-US" sz="2800" kern="1200" dirty="0"/>
                <a:t> </a:t>
              </a:r>
              <a:r>
                <a:rPr lang="en-US" sz="2800" kern="1200" dirty="0" err="1"/>
                <a:t>dan</a:t>
              </a:r>
              <a:r>
                <a:rPr lang="en-US" sz="2800" kern="1200" dirty="0"/>
                <a:t> </a:t>
              </a:r>
              <a:r>
                <a:rPr lang="en-US" sz="2800" kern="1200" dirty="0" err="1"/>
                <a:t>Hipotesis</a:t>
              </a:r>
              <a:endParaRPr lang="en-US" sz="2800" kern="1200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E1582E-A2F2-644A-8806-FDD87F01BAAC}"/>
              </a:ext>
            </a:extLst>
          </p:cNvPr>
          <p:cNvCxnSpPr/>
          <p:nvPr/>
        </p:nvCxnSpPr>
        <p:spPr>
          <a:xfrm>
            <a:off x="8287657" y="1384300"/>
            <a:ext cx="0" cy="344895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24FD97-7EC4-9149-AEDD-3C49D6436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819762"/>
              </p:ext>
            </p:extLst>
          </p:nvPr>
        </p:nvGraphicFramePr>
        <p:xfrm>
          <a:off x="780142" y="261257"/>
          <a:ext cx="10802257" cy="643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855">
                  <a:extLst>
                    <a:ext uri="{9D8B030D-6E8A-4147-A177-3AD203B41FA5}">
                      <a16:colId xmlns:a16="http://schemas.microsoft.com/office/drawing/2014/main" val="2972089442"/>
                    </a:ext>
                  </a:extLst>
                </a:gridCol>
                <a:gridCol w="2952169">
                  <a:extLst>
                    <a:ext uri="{9D8B030D-6E8A-4147-A177-3AD203B41FA5}">
                      <a16:colId xmlns:a16="http://schemas.microsoft.com/office/drawing/2014/main" val="3424689690"/>
                    </a:ext>
                  </a:extLst>
                </a:gridCol>
                <a:gridCol w="7205233">
                  <a:extLst>
                    <a:ext uri="{9D8B030D-6E8A-4147-A177-3AD203B41FA5}">
                      <a16:colId xmlns:a16="http://schemas.microsoft.com/office/drawing/2014/main" val="2727397849"/>
                    </a:ext>
                  </a:extLst>
                </a:gridCol>
              </a:tblGrid>
              <a:tr h="487747"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Variabel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Penjelasan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Literature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30208"/>
                  </a:ext>
                </a:extLst>
              </a:tr>
              <a:tr h="1268143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Indeks</a:t>
                      </a:r>
                      <a:r>
                        <a:rPr lang="en-US" sz="2400" dirty="0"/>
                        <a:t> Pembangunan </a:t>
                      </a:r>
                      <a:r>
                        <a:rPr lang="en-US" sz="2400" dirty="0" err="1"/>
                        <a:t>Manusia</a:t>
                      </a:r>
                      <a:r>
                        <a:rPr lang="en-US" sz="2400" dirty="0"/>
                        <a:t> (IPM)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Kualitas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pembangunan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manusia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melalui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Dimensi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kesehatan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dimensi</a:t>
                      </a:r>
                      <a:r>
                        <a:rPr lang="en-US" sz="2400" dirty="0"/>
                        <a:t> Pendidikan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pengetahuan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dimensi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ekonomi</a:t>
                      </a:r>
                      <a:r>
                        <a:rPr lang="en-US" sz="2400" dirty="0"/>
                        <a:t>. (BPS,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71382"/>
                  </a:ext>
                </a:extLst>
              </a:tr>
              <a:tr h="1268143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Kemisikinan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Variabel</a:t>
                      </a:r>
                      <a:r>
                        <a:rPr lang="en-US" sz="2400" dirty="0"/>
                        <a:t> yang </a:t>
                      </a:r>
                      <a:r>
                        <a:rPr lang="en-US" sz="2400" dirty="0" err="1"/>
                        <a:t>menggambarkan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tingkat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kesejahteraan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masyarakat</a:t>
                      </a:r>
                      <a:r>
                        <a:rPr lang="en-US" sz="2400" dirty="0"/>
                        <a:t> yang </a:t>
                      </a:r>
                      <a:r>
                        <a:rPr lang="en-US" sz="2400" dirty="0" err="1"/>
                        <a:t>ditinjau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dari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pendapatan</a:t>
                      </a:r>
                      <a:r>
                        <a:rPr lang="en-US" sz="2400" dirty="0"/>
                        <a:t>. (UNDP,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04233"/>
                  </a:ext>
                </a:extLst>
              </a:tr>
              <a:tr h="1268143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Belanja</a:t>
                      </a:r>
                      <a:r>
                        <a:rPr lang="en-US" sz="2400" dirty="0"/>
                        <a:t> Daerah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Setiap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pengeluaran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dari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rekening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umum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daerah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dalam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satu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tahun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anggaran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tertentu</a:t>
                      </a:r>
                      <a:r>
                        <a:rPr lang="en-US" sz="2400" dirty="0"/>
                        <a:t>. (Kementerian </a:t>
                      </a:r>
                      <a:r>
                        <a:rPr lang="en-US" sz="2400" dirty="0" err="1"/>
                        <a:t>kueangan</a:t>
                      </a:r>
                      <a:r>
                        <a:rPr lang="en-US" sz="2400" dirty="0"/>
                        <a:t> RI, 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114111"/>
                  </a:ext>
                </a:extLst>
              </a:tr>
              <a:tr h="1658341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Tingkat </a:t>
                      </a:r>
                      <a:r>
                        <a:rPr lang="en-US" sz="2400" dirty="0" err="1"/>
                        <a:t>Pengangguran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Jumlah</a:t>
                      </a:r>
                      <a:r>
                        <a:rPr lang="en-US" sz="2400" dirty="0"/>
                        <a:t> orang yang </a:t>
                      </a:r>
                      <a:r>
                        <a:rPr lang="en-US" sz="2400" dirty="0" err="1"/>
                        <a:t>tergolong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angkatan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kerja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secara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aktif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mencari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pekerjaan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pada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satu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tingkat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upah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tertentu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tetapi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tidak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memperoleh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pekerjaan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tersebut</a:t>
                      </a:r>
                      <a:r>
                        <a:rPr lang="en-US" sz="2400" dirty="0"/>
                        <a:t> (Muslim , 2014)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56993"/>
                  </a:ext>
                </a:extLst>
              </a:tr>
              <a:tr h="487747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Tingkat </a:t>
                      </a:r>
                      <a:r>
                        <a:rPr lang="en-US" sz="2400" dirty="0" err="1"/>
                        <a:t>Literasi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Tingkat Pendidikan </a:t>
                      </a:r>
                      <a:r>
                        <a:rPr lang="en-US" sz="2400" dirty="0" err="1"/>
                        <a:t>masyarakat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Azhari</a:t>
                      </a:r>
                      <a:r>
                        <a:rPr lang="en-US" sz="2400" dirty="0"/>
                        <a:t>, 2000)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2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54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2C180-23F1-4306-8D51-3F37A814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49" y="384313"/>
            <a:ext cx="3065060" cy="61225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Dimensi</a:t>
            </a:r>
            <a:r>
              <a:rPr lang="en-US" dirty="0"/>
              <a:t> HDI – UNDP model (BPS, 2019)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CA81AA-D5B4-4E78-9C98-32AF365A2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48899"/>
              </p:ext>
            </p:extLst>
          </p:nvPr>
        </p:nvGraphicFramePr>
        <p:xfrm>
          <a:off x="4121378" y="1050877"/>
          <a:ext cx="7097083" cy="4200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065">
                  <a:extLst>
                    <a:ext uri="{9D8B030D-6E8A-4147-A177-3AD203B41FA5}">
                      <a16:colId xmlns:a16="http://schemas.microsoft.com/office/drawing/2014/main" val="50445232"/>
                    </a:ext>
                  </a:extLst>
                </a:gridCol>
                <a:gridCol w="2464170">
                  <a:extLst>
                    <a:ext uri="{9D8B030D-6E8A-4147-A177-3AD203B41FA5}">
                      <a16:colId xmlns:a16="http://schemas.microsoft.com/office/drawing/2014/main" val="1998620857"/>
                    </a:ext>
                  </a:extLst>
                </a:gridCol>
                <a:gridCol w="2325848">
                  <a:extLst>
                    <a:ext uri="{9D8B030D-6E8A-4147-A177-3AD203B41FA5}">
                      <a16:colId xmlns:a16="http://schemas.microsoft.com/office/drawing/2014/main" val="3910024313"/>
                    </a:ext>
                  </a:extLst>
                </a:gridCol>
              </a:tblGrid>
              <a:tr h="35022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Dimensi IPM</a:t>
                      </a:r>
                      <a:endParaRPr lang="en-US" sz="40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58443"/>
                  </a:ext>
                </a:extLst>
              </a:tr>
              <a:tr h="20497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</a:rPr>
                        <a:t>Dimensi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Kesehatan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</a:rPr>
                        <a:t>Dimensi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b="1" kern="100" dirty="0">
                          <a:effectLst/>
                        </a:rPr>
                        <a:t>Pendidikan dan </a:t>
                      </a:r>
                      <a:r>
                        <a:rPr lang="en-US" sz="2800" b="1" kern="100" dirty="0" err="1">
                          <a:effectLst/>
                        </a:rPr>
                        <a:t>Pengetahuan</a:t>
                      </a:r>
                      <a:endParaRPr lang="en-US" sz="4000" b="1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</a:rPr>
                        <a:t>Dimensi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Ekonomi</a:t>
                      </a:r>
                      <a:r>
                        <a:rPr lang="en-US" sz="2800" kern="100" dirty="0">
                          <a:effectLst/>
                        </a:rPr>
                        <a:t>: </a:t>
                      </a:r>
                      <a:r>
                        <a:rPr lang="en-US" sz="2800" kern="100" dirty="0" err="1">
                          <a:effectLst/>
                        </a:rPr>
                        <a:t>Standar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Kehidupan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Layak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584912"/>
                  </a:ext>
                </a:extLst>
              </a:tr>
              <a:tr h="1639784"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</a:rPr>
                        <a:t>Indikator</a:t>
                      </a:r>
                      <a:r>
                        <a:rPr lang="en-US" sz="2800" kern="100" dirty="0">
                          <a:effectLst/>
                        </a:rPr>
                        <a:t>: </a:t>
                      </a:r>
                      <a:r>
                        <a:rPr lang="en-US" sz="2800" kern="100" dirty="0" err="1">
                          <a:effectLst/>
                        </a:rPr>
                        <a:t>Angka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harapan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hidup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saat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lahir</a:t>
                      </a:r>
                      <a:r>
                        <a:rPr lang="en-US" sz="2800" kern="100" dirty="0">
                          <a:effectLst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</a:rPr>
                        <a:t>harapan</a:t>
                      </a:r>
                      <a:r>
                        <a:rPr lang="en-US" sz="2800" kern="100" dirty="0">
                          <a:effectLst/>
                        </a:rPr>
                        <a:t> lama </a:t>
                      </a:r>
                      <a:r>
                        <a:rPr lang="en-US" sz="2800" kern="100" dirty="0" err="1">
                          <a:effectLst/>
                        </a:rPr>
                        <a:t>sekolah</a:t>
                      </a:r>
                      <a:r>
                        <a:rPr lang="en-US" sz="2800" kern="100" dirty="0">
                          <a:effectLst/>
                        </a:rPr>
                        <a:t> dan rata-rata lama </a:t>
                      </a:r>
                      <a:r>
                        <a:rPr lang="en-US" sz="2800" kern="100" dirty="0" err="1">
                          <a:effectLst/>
                        </a:rPr>
                        <a:t>sekolah</a:t>
                      </a:r>
                      <a:r>
                        <a:rPr lang="en-US" sz="2800" kern="100" dirty="0">
                          <a:effectLst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</a:rPr>
                        <a:t>pengeluaran</a:t>
                      </a:r>
                      <a:r>
                        <a:rPr lang="en-US" sz="2800" kern="100" dirty="0">
                          <a:effectLst/>
                        </a:rPr>
                        <a:t> per </a:t>
                      </a:r>
                      <a:r>
                        <a:rPr lang="en-US" sz="2800" kern="100" dirty="0" err="1">
                          <a:effectLst/>
                        </a:rPr>
                        <a:t>kapita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disesuaikan</a:t>
                      </a:r>
                      <a:r>
                        <a:rPr lang="en-US" sz="2800" kern="100" dirty="0">
                          <a:effectLst/>
                        </a:rPr>
                        <a:t>.</a:t>
                      </a:r>
                      <a:endParaRPr lang="en-US" sz="4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2918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7450F91-4E8A-42CD-BE9C-FEE197A7F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378" y="5595136"/>
            <a:ext cx="7097082" cy="57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Dimendsi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dan </a:t>
            </a:r>
            <a:r>
              <a:rPr kumimoji="0" lang="en-US" altLang="zh-TW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Indikator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IPM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Arial Unicode MS"/>
              <a:cs typeface="Arial Unicode MS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</a:t>
            </a:r>
            <a:r>
              <a:rPr kumimoji="0" lang="en-US" altLang="zh-TW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Sumber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 </a:t>
            </a:r>
            <a:r>
              <a:rPr kumimoji="0" lang="en-US" altLang="zh-TW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Indeks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Pembangunan </a:t>
            </a:r>
            <a:r>
              <a:rPr kumimoji="0" lang="en-US" altLang="zh-TW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Manusia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BPS – ipm.bps.go.id, 2019)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5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D895-1287-4942-9244-A846A834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552546"/>
            <a:ext cx="3269974" cy="59898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kemiskinan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2D5A4A-3BEF-49B5-BA15-F0CAEAA04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37005"/>
              </p:ext>
            </p:extLst>
          </p:nvPr>
        </p:nvGraphicFramePr>
        <p:xfrm>
          <a:off x="4534464" y="552547"/>
          <a:ext cx="6080648" cy="4627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648">
                  <a:extLst>
                    <a:ext uri="{9D8B030D-6E8A-4147-A177-3AD203B41FA5}">
                      <a16:colId xmlns:a16="http://schemas.microsoft.com/office/drawing/2014/main" val="1143708471"/>
                    </a:ext>
                  </a:extLst>
                </a:gridCol>
              </a:tblGrid>
              <a:tr h="595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Dimensi Kemiskinan</a:t>
                      </a:r>
                      <a:endParaRPr lang="en-US" sz="36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341369"/>
                  </a:ext>
                </a:extLst>
              </a:tr>
              <a:tr h="4031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Indikator</a:t>
                      </a:r>
                      <a:r>
                        <a:rPr lang="en-US" sz="2400" kern="100" dirty="0">
                          <a:effectLst/>
                        </a:rPr>
                        <a:t>: 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 err="1">
                          <a:effectLst/>
                        </a:rPr>
                        <a:t>Nutrisi</a:t>
                      </a:r>
                      <a:endParaRPr lang="en-US" sz="2400" kern="100" dirty="0">
                        <a:effectLst/>
                      </a:endParaRP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 err="1">
                          <a:effectLst/>
                        </a:rPr>
                        <a:t>tingkat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kematian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anak</a:t>
                      </a:r>
                      <a:endParaRPr lang="en-US" sz="2400" kern="100" dirty="0">
                        <a:effectLst/>
                      </a:endParaRP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>
                          <a:effectLst/>
                        </a:rPr>
                        <a:t>lama Pendidikan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 err="1">
                          <a:effectLst/>
                        </a:rPr>
                        <a:t>kehadiran</a:t>
                      </a:r>
                      <a:r>
                        <a:rPr lang="en-US" sz="2400" kern="100" dirty="0">
                          <a:effectLst/>
                        </a:rPr>
                        <a:t> di </a:t>
                      </a:r>
                      <a:r>
                        <a:rPr lang="en-US" sz="2400" kern="100" dirty="0" err="1">
                          <a:effectLst/>
                        </a:rPr>
                        <a:t>sekolah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 err="1">
                          <a:effectLst/>
                        </a:rPr>
                        <a:t>bahan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bakar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untuk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keperluan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rumah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tangga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</a:rPr>
                        <a:t>sanitasi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>
                          <a:effectLst/>
                        </a:rPr>
                        <a:t>air </a:t>
                      </a:r>
                      <a:r>
                        <a:rPr lang="en-US" sz="2400" kern="100" dirty="0" err="1">
                          <a:effectLst/>
                        </a:rPr>
                        <a:t>minum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 err="1">
                          <a:effectLst/>
                        </a:rPr>
                        <a:t>listrik</a:t>
                      </a:r>
                      <a:r>
                        <a:rPr lang="en-US" sz="2400" kern="100" dirty="0">
                          <a:effectLst/>
                        </a:rPr>
                        <a:t>, 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kern="100" dirty="0" err="1">
                          <a:effectLst/>
                        </a:rPr>
                        <a:t>perumahan</a:t>
                      </a:r>
                      <a:r>
                        <a:rPr lang="en-US" sz="2400" kern="100" dirty="0">
                          <a:effectLst/>
                        </a:rPr>
                        <a:t> dan asset.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62527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CD65E62-E001-43AF-A279-791497CEA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64" y="5393646"/>
            <a:ext cx="59595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Dimensi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Kemiskinan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en-US" altLang="zh-TW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Sumber</a:t>
            </a: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UNDP.org, 2018)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3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A0D1-C5B3-F14B-A7DE-56B7210E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4100" dirty="0"/>
              <a:t>Tingkat </a:t>
            </a:r>
            <a:r>
              <a:rPr lang="en-US" sz="4100" dirty="0" err="1"/>
              <a:t>pengangguran</a:t>
            </a:r>
            <a:r>
              <a:rPr lang="en-US" sz="4100" dirty="0"/>
              <a:t>, </a:t>
            </a:r>
            <a:r>
              <a:rPr lang="en-US" sz="4100" dirty="0" err="1"/>
              <a:t>Kemiskinan</a:t>
            </a:r>
            <a:r>
              <a:rPr lang="en-US" sz="4100" dirty="0"/>
              <a:t>, IPM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7E249-EEE2-F14B-9BE1-28673BB67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/>
              <a:t>Yacoub (2013), </a:t>
            </a:r>
            <a:r>
              <a:rPr lang="en-US" sz="2400" dirty="0" err="1"/>
              <a:t>Alhudori</a:t>
            </a:r>
            <a:r>
              <a:rPr lang="en-US" sz="2400" dirty="0"/>
              <a:t> (2017), </a:t>
            </a:r>
            <a:r>
              <a:rPr lang="en-US" sz="2400" dirty="0" err="1"/>
              <a:t>Tombolotutu</a:t>
            </a:r>
            <a:r>
              <a:rPr lang="en-US" sz="2400" dirty="0"/>
              <a:t> (2018):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pengangguran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kemiskinan</a:t>
            </a:r>
            <a:r>
              <a:rPr lang="en-US" sz="2400" dirty="0"/>
              <a:t> di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: Jambi, Kalimantan Barat.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3236C44-1AA6-412A-95B5-E55C52095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4" r="1597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1DB6DC-11C1-4AA3-8F02-326AAC0F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424" y="4306148"/>
            <a:ext cx="30384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5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2A24-4CB6-5C43-9BAE-AC4880CA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IPM, </a:t>
            </a:r>
            <a:r>
              <a:rPr lang="en-US" dirty="0" err="1"/>
              <a:t>Kemiskinan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6CCB7-E2C1-2C42-94DF-B6FE68B38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Prasetyaningrum</a:t>
            </a:r>
            <a:r>
              <a:rPr lang="en-US" sz="2400" dirty="0"/>
              <a:t> dan </a:t>
            </a:r>
            <a:r>
              <a:rPr lang="en-US" sz="2400" dirty="0" err="1"/>
              <a:t>Sukmawati</a:t>
            </a:r>
            <a:r>
              <a:rPr lang="en-US" sz="2400" dirty="0"/>
              <a:t> (2018): </a:t>
            </a:r>
          </a:p>
          <a:p>
            <a:r>
              <a:rPr lang="en-US" sz="2400" dirty="0"/>
              <a:t>Ada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IPM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presentase</a:t>
            </a:r>
            <a:r>
              <a:rPr lang="en-US" sz="2400" dirty="0"/>
              <a:t> </a:t>
            </a:r>
            <a:r>
              <a:rPr lang="en-US" sz="2400" dirty="0" err="1"/>
              <a:t>kemiskinan</a:t>
            </a:r>
            <a:r>
              <a:rPr lang="en-US" sz="2400" dirty="0"/>
              <a:t>. </a:t>
            </a:r>
          </a:p>
          <a:p>
            <a:r>
              <a:rPr lang="en-US" sz="2400" dirty="0"/>
              <a:t>Ada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kemiskinan</a:t>
            </a:r>
            <a:r>
              <a:rPr lang="en-US" sz="2400" dirty="0"/>
              <a:t> dan </a:t>
            </a:r>
            <a:r>
              <a:rPr lang="en-US" sz="2400" dirty="0" err="1"/>
              <a:t>pengangguran</a:t>
            </a:r>
            <a:r>
              <a:rPr lang="en-US" sz="2400" dirty="0"/>
              <a:t>. </a:t>
            </a:r>
          </a:p>
          <a:p>
            <a:r>
              <a:rPr lang="en-US" sz="2400" dirty="0"/>
              <a:t>Tingkat </a:t>
            </a:r>
            <a:r>
              <a:rPr lang="en-US" sz="2400" dirty="0" err="1"/>
              <a:t>pengangguran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memediasi</a:t>
            </a:r>
            <a:r>
              <a:rPr lang="en-US" sz="2400" dirty="0"/>
              <a:t> IPM dan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. </a:t>
            </a:r>
          </a:p>
        </p:txBody>
      </p:sp>
      <p:pic>
        <p:nvPicPr>
          <p:cNvPr id="4" name="Picture 3" descr="A group of people sitting on the ground&#10;&#10;Description automatically generated">
            <a:extLst>
              <a:ext uri="{FF2B5EF4-FFF2-40B4-BE49-F238E27FC236}">
                <a16:creationId xmlns:a16="http://schemas.microsoft.com/office/drawing/2014/main" id="{CA7DEB43-5D6A-46B5-B4A1-561B15AFF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4" r="1582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216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CFB6-4867-7A4B-A5A9-4E980489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sz="4100"/>
              <a:t>Tingkat </a:t>
            </a:r>
            <a:r>
              <a:rPr lang="en-US" sz="4100" err="1"/>
              <a:t>Literasi</a:t>
            </a:r>
            <a:r>
              <a:rPr lang="en-US" sz="4100"/>
              <a:t>, Tingkat </a:t>
            </a:r>
            <a:r>
              <a:rPr lang="en-US" sz="4100" err="1"/>
              <a:t>Pengangguran</a:t>
            </a:r>
            <a:r>
              <a:rPr lang="en-US" sz="4100"/>
              <a:t>, IPM</a:t>
            </a:r>
          </a:p>
        </p:txBody>
      </p:sp>
      <p:pic>
        <p:nvPicPr>
          <p:cNvPr id="4" name="Picture 3" descr="A picture containing road&#10;&#10;Description automatically generated">
            <a:extLst>
              <a:ext uri="{FF2B5EF4-FFF2-40B4-BE49-F238E27FC236}">
                <a16:creationId xmlns:a16="http://schemas.microsoft.com/office/drawing/2014/main" id="{2EBC3E13-341B-461F-8237-7FAD3195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2686806"/>
            <a:ext cx="5069382" cy="256003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3D61-BD3A-B94C-B52A-38425EB18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905802" cy="4065237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 err="1"/>
              <a:t>Melliana</a:t>
            </a:r>
            <a:r>
              <a:rPr lang="en-US" sz="2000" dirty="0"/>
              <a:t> dan Zain (2013): Pendidikan dan </a:t>
            </a:r>
            <a:r>
              <a:rPr lang="en-US" sz="2000" dirty="0" err="1"/>
              <a:t>partisipasi</a:t>
            </a:r>
            <a:r>
              <a:rPr lang="en-US" sz="2000" dirty="0"/>
              <a:t> </a:t>
            </a:r>
            <a:r>
              <a:rPr lang="en-US" sz="2000" dirty="0" err="1"/>
              <a:t>angkatan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berkontribusi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di </a:t>
            </a:r>
            <a:r>
              <a:rPr lang="en-US" sz="2000" dirty="0" err="1"/>
              <a:t>Jawa</a:t>
            </a:r>
            <a:r>
              <a:rPr lang="en-US" sz="2000" dirty="0"/>
              <a:t> Timur.</a:t>
            </a:r>
          </a:p>
          <a:p>
            <a:r>
              <a:rPr lang="en-US" sz="2000" dirty="0" err="1"/>
              <a:t>Petiana</a:t>
            </a:r>
            <a:r>
              <a:rPr lang="en-US" sz="2000" dirty="0"/>
              <a:t>, et al (2015): </a:t>
            </a:r>
            <a:r>
              <a:rPr lang="en-US" sz="2000" dirty="0" err="1"/>
              <a:t>Faktof</a:t>
            </a:r>
            <a:r>
              <a:rPr lang="en-US" sz="2000" dirty="0"/>
              <a:t> Pendidikan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di Indonesia.</a:t>
            </a:r>
          </a:p>
          <a:p>
            <a:r>
              <a:rPr lang="en-US" sz="2000" dirty="0" err="1"/>
              <a:t>Asiroj</a:t>
            </a:r>
            <a:r>
              <a:rPr lang="en-US" sz="2000" dirty="0"/>
              <a:t> (2016): Pendidikan </a:t>
            </a:r>
            <a:r>
              <a:rPr lang="en-US" sz="2000" dirty="0" err="1"/>
              <a:t>merupakan</a:t>
            </a:r>
            <a:r>
              <a:rPr lang="en-US" sz="2000" dirty="0"/>
              <a:t> salah </a:t>
            </a:r>
            <a:r>
              <a:rPr lang="en-US" sz="2000" dirty="0" err="1"/>
              <a:t>satu</a:t>
            </a:r>
            <a:r>
              <a:rPr lang="en-US" sz="2000" dirty="0"/>
              <a:t> factor </a:t>
            </a:r>
            <a:r>
              <a:rPr lang="en-US" sz="2000" dirty="0" err="1"/>
              <a:t>enting</a:t>
            </a:r>
            <a:r>
              <a:rPr lang="en-US" sz="2000" dirty="0"/>
              <a:t> yang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IPM di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di </a:t>
            </a:r>
            <a:r>
              <a:rPr lang="en-US" sz="2000" dirty="0" err="1"/>
              <a:t>Jawa</a:t>
            </a:r>
            <a:r>
              <a:rPr lang="en-US" sz="2000" dirty="0"/>
              <a:t> Barat</a:t>
            </a:r>
          </a:p>
        </p:txBody>
      </p:sp>
    </p:spTree>
    <p:extLst>
      <p:ext uri="{BB962C8B-B14F-4D97-AF65-F5344CB8AC3E}">
        <p14:creationId xmlns:p14="http://schemas.microsoft.com/office/powerpoint/2010/main" val="352977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57BE-BE96-E744-9F7E-1E70F190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IPM, </a:t>
            </a:r>
            <a:r>
              <a:rPr lang="en-US" dirty="0" err="1"/>
              <a:t>Kemiskinan</a:t>
            </a:r>
            <a:r>
              <a:rPr lang="en-US" dirty="0"/>
              <a:t> dan </a:t>
            </a:r>
            <a:r>
              <a:rPr lang="en-US" dirty="0" err="1"/>
              <a:t>Belanja</a:t>
            </a:r>
            <a:r>
              <a:rPr lang="en-US" dirty="0"/>
              <a:t> Daerah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81144-18CA-8043-AB8F-E0DC8AD7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 err="1"/>
              <a:t>Pratowo</a:t>
            </a:r>
            <a:r>
              <a:rPr lang="en-US" sz="2400" dirty="0"/>
              <a:t> dan Isa (2013): </a:t>
            </a: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IPM.</a:t>
            </a:r>
          </a:p>
          <a:p>
            <a:r>
              <a:rPr lang="en-US" sz="2400" dirty="0" err="1"/>
              <a:t>Sukmaraga</a:t>
            </a:r>
            <a:r>
              <a:rPr lang="en-US" sz="2400" dirty="0"/>
              <a:t> (2011): </a:t>
            </a:r>
            <a:r>
              <a:rPr lang="en-US" sz="2400" dirty="0" err="1"/>
              <a:t>Belanja</a:t>
            </a:r>
            <a:r>
              <a:rPr lang="en-US" sz="2400" dirty="0"/>
              <a:t> Daerah </a:t>
            </a:r>
            <a:r>
              <a:rPr lang="en-US" sz="2400" dirty="0" err="1"/>
              <a:t>berpengaruh</a:t>
            </a:r>
            <a:r>
              <a:rPr lang="en-US" sz="2400" dirty="0"/>
              <a:t> negative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miskin.</a:t>
            </a:r>
          </a:p>
          <a:p>
            <a:r>
              <a:rPr lang="en-US" sz="2400" dirty="0" err="1"/>
              <a:t>Meiliana</a:t>
            </a:r>
            <a:r>
              <a:rPr lang="en-US" sz="2400" dirty="0"/>
              <a:t> dan Zain (2013):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IPM dan </a:t>
            </a:r>
            <a:r>
              <a:rPr lang="en-US" sz="2400" dirty="0" err="1"/>
              <a:t>belanja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90F2477-C887-41CB-85B5-4729F7CAD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9" r="19013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693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4BDA-6AF1-4912-B146-1E5C061B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Penelitian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D92C0-5410-4295-A4F5-E6CB6865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6171"/>
            <a:ext cx="8322365" cy="4810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8959C-83A1-4B44-B11F-A4ACDB25E7F6}"/>
              </a:ext>
            </a:extLst>
          </p:cNvPr>
          <p:cNvSpPr txBox="1"/>
          <p:nvPr/>
        </p:nvSpPr>
        <p:spPr>
          <a:xfrm>
            <a:off x="1699066" y="2901031"/>
            <a:ext cx="4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F34F0-1BEC-447D-A678-2DE77F786304}"/>
              </a:ext>
            </a:extLst>
          </p:cNvPr>
          <p:cNvSpPr txBox="1"/>
          <p:nvPr/>
        </p:nvSpPr>
        <p:spPr>
          <a:xfrm>
            <a:off x="3679181" y="3067208"/>
            <a:ext cx="4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44036-71BD-4FFC-9006-F74E931AEBD3}"/>
              </a:ext>
            </a:extLst>
          </p:cNvPr>
          <p:cNvSpPr txBox="1"/>
          <p:nvPr/>
        </p:nvSpPr>
        <p:spPr>
          <a:xfrm>
            <a:off x="4065183" y="3662322"/>
            <a:ext cx="4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28A2D-55AB-4D35-890A-0F67959604A7}"/>
              </a:ext>
            </a:extLst>
          </p:cNvPr>
          <p:cNvSpPr txBox="1"/>
          <p:nvPr/>
        </p:nvSpPr>
        <p:spPr>
          <a:xfrm>
            <a:off x="4524279" y="2609894"/>
            <a:ext cx="4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77DD6-C81D-43AD-98EA-A9BD3BD5DB0E}"/>
              </a:ext>
            </a:extLst>
          </p:cNvPr>
          <p:cNvSpPr txBox="1"/>
          <p:nvPr/>
        </p:nvSpPr>
        <p:spPr>
          <a:xfrm>
            <a:off x="5429815" y="3244334"/>
            <a:ext cx="4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AD2AE-D8FB-4D56-9887-4E76C26C1976}"/>
              </a:ext>
            </a:extLst>
          </p:cNvPr>
          <p:cNvSpPr txBox="1"/>
          <p:nvPr/>
        </p:nvSpPr>
        <p:spPr>
          <a:xfrm>
            <a:off x="4065183" y="4141000"/>
            <a:ext cx="4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H6</a:t>
            </a:r>
          </a:p>
        </p:txBody>
      </p:sp>
    </p:spTree>
    <p:extLst>
      <p:ext uri="{BB962C8B-B14F-4D97-AF65-F5344CB8AC3E}">
        <p14:creationId xmlns:p14="http://schemas.microsoft.com/office/powerpoint/2010/main" val="152742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28F71-0FCC-4763-95C4-918CE3B9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Model Penelitian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D399901-FC46-401C-8387-CCE95FC3C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2" y="2488855"/>
            <a:ext cx="5289744" cy="3765580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183EDC6-CAEE-42F2-8CF7-067190FDEA86}"/>
              </a:ext>
            </a:extLst>
          </p:cNvPr>
          <p:cNvSpPr/>
          <p:nvPr/>
        </p:nvSpPr>
        <p:spPr>
          <a:xfrm>
            <a:off x="6304990" y="2468783"/>
            <a:ext cx="2724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Dari persamaan 1:</a:t>
            </a:r>
          </a:p>
          <a:p>
            <a:endParaRPr lang="it-IT" sz="2400" dirty="0"/>
          </a:p>
          <a:p>
            <a:r>
              <a:rPr lang="it-IT" sz="2400" dirty="0"/>
              <a:t>Ho1: α = 0 </a:t>
            </a:r>
          </a:p>
          <a:p>
            <a:r>
              <a:rPr lang="it-IT" sz="2400" dirty="0"/>
              <a:t>Ha1: α1&lt; 0</a:t>
            </a:r>
          </a:p>
          <a:p>
            <a:endParaRPr lang="it-IT" sz="2400" dirty="0"/>
          </a:p>
          <a:p>
            <a:r>
              <a:rPr lang="it-IT" sz="2400" dirty="0"/>
              <a:t>Ho2: α = 0 </a:t>
            </a:r>
          </a:p>
          <a:p>
            <a:r>
              <a:rPr lang="it-IT" sz="2400" dirty="0"/>
              <a:t>Ha2: α2&gt; 0</a:t>
            </a:r>
          </a:p>
          <a:p>
            <a:endParaRPr lang="it-IT" sz="2400" dirty="0"/>
          </a:p>
          <a:p>
            <a:r>
              <a:rPr lang="it-IT" sz="2400" dirty="0"/>
              <a:t>Ho3: α = 0 </a:t>
            </a:r>
          </a:p>
          <a:p>
            <a:r>
              <a:rPr lang="it-IT" sz="2400" dirty="0"/>
              <a:t>Ha3: α3&gt; 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E09AC7-450A-48EC-A7DF-E305A40E1B6A}"/>
              </a:ext>
            </a:extLst>
          </p:cNvPr>
          <p:cNvSpPr/>
          <p:nvPr/>
        </p:nvSpPr>
        <p:spPr>
          <a:xfrm>
            <a:off x="9242423" y="2468784"/>
            <a:ext cx="25526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Dari persamaan 2:</a:t>
            </a:r>
          </a:p>
          <a:p>
            <a:endParaRPr lang="it-IT" sz="2400" dirty="0"/>
          </a:p>
          <a:p>
            <a:r>
              <a:rPr lang="it-IT" sz="2400" dirty="0"/>
              <a:t>Ho4: β = 0 </a:t>
            </a:r>
          </a:p>
          <a:p>
            <a:r>
              <a:rPr lang="it-IT" sz="2400" dirty="0"/>
              <a:t>Ha4: β 1&lt; 0</a:t>
            </a:r>
          </a:p>
          <a:p>
            <a:endParaRPr lang="it-IT" sz="2400" dirty="0"/>
          </a:p>
          <a:p>
            <a:r>
              <a:rPr lang="it-IT" sz="2400" dirty="0"/>
              <a:t>Ho5: β = 0 </a:t>
            </a:r>
          </a:p>
          <a:p>
            <a:r>
              <a:rPr lang="it-IT" sz="2400" dirty="0"/>
              <a:t>Ha5: β 2&gt; 0</a:t>
            </a:r>
          </a:p>
          <a:p>
            <a:endParaRPr lang="it-IT" sz="2400" dirty="0"/>
          </a:p>
          <a:p>
            <a:r>
              <a:rPr lang="it-IT" sz="2400" dirty="0"/>
              <a:t>Ho6: β = 0 </a:t>
            </a:r>
          </a:p>
          <a:p>
            <a:r>
              <a:rPr lang="it-IT" sz="2400" dirty="0"/>
              <a:t>Ha6: β 3&lt; 0</a:t>
            </a:r>
          </a:p>
        </p:txBody>
      </p:sp>
    </p:spTree>
    <p:extLst>
      <p:ext uri="{BB962C8B-B14F-4D97-AF65-F5344CB8AC3E}">
        <p14:creationId xmlns:p14="http://schemas.microsoft.com/office/powerpoint/2010/main" val="60166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F418-71EC-45EC-8509-E352D62B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C40466-FB93-4C7F-8165-A7FE1D63B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885893"/>
              </p:ext>
            </p:extLst>
          </p:nvPr>
        </p:nvGraphicFramePr>
        <p:xfrm>
          <a:off x="838199" y="1690688"/>
          <a:ext cx="1077917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59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B50D-7B18-D744-8CB3-31788C5D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Hipotesis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C61CA-FF98-469A-A192-05A01991EA81}"/>
              </a:ext>
            </a:extLst>
          </p:cNvPr>
          <p:cNvSpPr/>
          <p:nvPr/>
        </p:nvSpPr>
        <p:spPr>
          <a:xfrm>
            <a:off x="947738" y="1725803"/>
            <a:ext cx="33670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Dari persamaan 1:</a:t>
            </a:r>
          </a:p>
          <a:p>
            <a:endParaRPr lang="it-IT" sz="2400" dirty="0"/>
          </a:p>
          <a:p>
            <a:r>
              <a:rPr lang="it-IT" sz="2400" dirty="0"/>
              <a:t>Ho1: α = 0 </a:t>
            </a:r>
          </a:p>
          <a:p>
            <a:r>
              <a:rPr lang="it-IT" sz="2400" dirty="0"/>
              <a:t>Ha1: α1&lt; 0</a:t>
            </a:r>
          </a:p>
          <a:p>
            <a:endParaRPr lang="it-IT" sz="2400" dirty="0"/>
          </a:p>
          <a:p>
            <a:r>
              <a:rPr lang="it-IT" sz="2400" dirty="0"/>
              <a:t>Ho2: α = 0 </a:t>
            </a:r>
          </a:p>
          <a:p>
            <a:r>
              <a:rPr lang="it-IT" sz="2400" dirty="0"/>
              <a:t>Ha2: α2&gt; 0</a:t>
            </a:r>
          </a:p>
          <a:p>
            <a:endParaRPr lang="it-IT" sz="2400" dirty="0"/>
          </a:p>
          <a:p>
            <a:r>
              <a:rPr lang="it-IT" sz="2400" dirty="0"/>
              <a:t>Ho3: α = 0 </a:t>
            </a:r>
          </a:p>
          <a:p>
            <a:r>
              <a:rPr lang="it-IT" sz="2400" dirty="0"/>
              <a:t>Ha3: α3&gt;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6CEC6-10E3-401C-9818-24F0BB3E6606}"/>
              </a:ext>
            </a:extLst>
          </p:cNvPr>
          <p:cNvSpPr/>
          <p:nvPr/>
        </p:nvSpPr>
        <p:spPr>
          <a:xfrm>
            <a:off x="6448425" y="1725803"/>
            <a:ext cx="49053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Dari persamaan 2:</a:t>
            </a:r>
          </a:p>
          <a:p>
            <a:endParaRPr lang="it-IT" sz="2400" dirty="0"/>
          </a:p>
          <a:p>
            <a:r>
              <a:rPr lang="it-IT" sz="2400" dirty="0"/>
              <a:t>Ho4: β = 0 </a:t>
            </a:r>
          </a:p>
          <a:p>
            <a:r>
              <a:rPr lang="it-IT" sz="2400" dirty="0"/>
              <a:t>Ha4: β 1&lt; 0</a:t>
            </a:r>
          </a:p>
          <a:p>
            <a:endParaRPr lang="it-IT" sz="2400" dirty="0"/>
          </a:p>
          <a:p>
            <a:r>
              <a:rPr lang="it-IT" sz="2400" dirty="0"/>
              <a:t>Ho5: β = 0 </a:t>
            </a:r>
          </a:p>
          <a:p>
            <a:r>
              <a:rPr lang="it-IT" sz="2400" dirty="0"/>
              <a:t>Ha5: β 2&gt; 0</a:t>
            </a:r>
          </a:p>
          <a:p>
            <a:endParaRPr lang="it-IT" sz="2400" dirty="0"/>
          </a:p>
          <a:p>
            <a:r>
              <a:rPr lang="it-IT" sz="2400" dirty="0"/>
              <a:t>Ho6: β = 0 </a:t>
            </a:r>
          </a:p>
          <a:p>
            <a:r>
              <a:rPr lang="it-IT" sz="2400" dirty="0"/>
              <a:t>Ha6: β 3&lt; 0</a:t>
            </a:r>
          </a:p>
        </p:txBody>
      </p:sp>
    </p:spTree>
    <p:extLst>
      <p:ext uri="{BB962C8B-B14F-4D97-AF65-F5344CB8AC3E}">
        <p14:creationId xmlns:p14="http://schemas.microsoft.com/office/powerpoint/2010/main" val="272746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E505-D3B1-49C9-993A-D23C5EAE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 err="1"/>
              <a:t>Tujuan</a:t>
            </a:r>
            <a:endParaRPr lang="en-US" b="1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D8793-4DCC-4D8E-B66C-D4B1A56F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4129088"/>
            <a:ext cx="5120113" cy="1908173"/>
          </a:xfrm>
        </p:spPr>
        <p:txBody>
          <a:bodyPr>
            <a:normAutofit/>
          </a:bodyPr>
          <a:lstStyle/>
          <a:p>
            <a:pPr fontAlgn="t"/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IPM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kemiskinan</a:t>
            </a:r>
            <a:r>
              <a:rPr lang="en-US" sz="2400" dirty="0"/>
              <a:t> di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propinsi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di Indonesia </a:t>
            </a:r>
            <a:r>
              <a:rPr lang="en-US" sz="2400" dirty="0" err="1"/>
              <a:t>dari</a:t>
            </a:r>
            <a:r>
              <a:rPr lang="en-US" sz="2400" dirty="0"/>
              <a:t> data panel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rentang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2004- 2018. </a:t>
            </a:r>
          </a:p>
        </p:txBody>
      </p:sp>
      <p:pic>
        <p:nvPicPr>
          <p:cNvPr id="2050" name="Picture 2" descr="Image result for tujuan&quot;">
            <a:extLst>
              <a:ext uri="{FF2B5EF4-FFF2-40B4-BE49-F238E27FC236}">
                <a16:creationId xmlns:a16="http://schemas.microsoft.com/office/drawing/2014/main" id="{18A77809-1B9F-4C81-BE4C-921DD96FD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r="18863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FC31C-9D70-4FAA-B7D2-E19D2B64EAA8}"/>
              </a:ext>
            </a:extLst>
          </p:cNvPr>
          <p:cNvSpPr txBox="1"/>
          <p:nvPr/>
        </p:nvSpPr>
        <p:spPr>
          <a:xfrm>
            <a:off x="1160621" y="3131863"/>
            <a:ext cx="133064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IPM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EEF50-F4DC-45B2-A82C-2FF372382ABD}"/>
              </a:ext>
            </a:extLst>
          </p:cNvPr>
          <p:cNvSpPr txBox="1"/>
          <p:nvPr/>
        </p:nvSpPr>
        <p:spPr>
          <a:xfrm>
            <a:off x="2941320" y="3131863"/>
            <a:ext cx="217645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Tingkat </a:t>
            </a:r>
            <a:r>
              <a:rPr lang="en-US" sz="2000" dirty="0" err="1"/>
              <a:t>Kemiskinan</a:t>
            </a:r>
            <a:endParaRPr lang="en-US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04F87C-24F9-49F3-9892-FFD09E2AB359}"/>
              </a:ext>
            </a:extLst>
          </p:cNvPr>
          <p:cNvCxnSpPr/>
          <p:nvPr/>
        </p:nvCxnSpPr>
        <p:spPr>
          <a:xfrm>
            <a:off x="2491264" y="3274738"/>
            <a:ext cx="450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0B0832-B63D-4810-A8A2-DD314DB5FA6F}"/>
              </a:ext>
            </a:extLst>
          </p:cNvPr>
          <p:cNvCxnSpPr>
            <a:cxnSpLocks/>
          </p:cNvCxnSpPr>
          <p:nvPr/>
        </p:nvCxnSpPr>
        <p:spPr>
          <a:xfrm flipH="1">
            <a:off x="2491264" y="3429000"/>
            <a:ext cx="450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3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016D6EC-9BB5-0C43-A122-AD90A3740C08}"/>
              </a:ext>
            </a:extLst>
          </p:cNvPr>
          <p:cNvSpPr/>
          <p:nvPr/>
        </p:nvSpPr>
        <p:spPr>
          <a:xfrm>
            <a:off x="5196000" y="1570814"/>
            <a:ext cx="2232450" cy="2173185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E9B2CF-B264-F64D-B3C7-0194752EDED1}"/>
              </a:ext>
            </a:extLst>
          </p:cNvPr>
          <p:cNvSpPr/>
          <p:nvPr/>
        </p:nvSpPr>
        <p:spPr>
          <a:xfrm>
            <a:off x="5783600" y="2111849"/>
            <a:ext cx="1077000" cy="1064299"/>
          </a:xfrm>
          <a:prstGeom prst="rect">
            <a:avLst/>
          </a:prstGeom>
          <a:blipFill rotWithShape="1">
            <a:blip r:embed="rId2"/>
            <a:srcRect/>
            <a:stretch>
              <a:fillRect l="-22000" r="-2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C93F2B-EF66-584D-A1B8-B595C3F3D708}"/>
              </a:ext>
            </a:extLst>
          </p:cNvPr>
          <p:cNvGrpSpPr/>
          <p:nvPr/>
        </p:nvGrpSpPr>
        <p:grpSpPr>
          <a:xfrm>
            <a:off x="4928775" y="4285034"/>
            <a:ext cx="2766900" cy="1236301"/>
            <a:chOff x="4357800" y="2535669"/>
            <a:chExt cx="18000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277833-9D43-1041-B41B-521DBE9E6DD2}"/>
                </a:ext>
              </a:extLst>
            </p:cNvPr>
            <p:cNvSpPr/>
            <p:nvPr/>
          </p:nvSpPr>
          <p:spPr>
            <a:xfrm>
              <a:off x="4357800" y="2535669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DAA973-D2A6-794A-8EE5-A2E31B093361}"/>
                </a:ext>
              </a:extLst>
            </p:cNvPr>
            <p:cNvSpPr txBox="1"/>
            <p:nvPr/>
          </p:nvSpPr>
          <p:spPr>
            <a:xfrm>
              <a:off x="4357800" y="2535669"/>
              <a:ext cx="18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3200" kern="1200" dirty="0" err="1"/>
                <a:t>Metodologi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Penelitian</a:t>
              </a:r>
              <a:endParaRPr lang="en-US" sz="3200" kern="12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6204DB-1BBA-EA47-848D-E3B89A37CDA0}"/>
              </a:ext>
            </a:extLst>
          </p:cNvPr>
          <p:cNvCxnSpPr/>
          <p:nvPr/>
        </p:nvCxnSpPr>
        <p:spPr>
          <a:xfrm>
            <a:off x="8287657" y="1384300"/>
            <a:ext cx="0" cy="344895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431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5B75-5704-4056-ACD3-8327128F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 err="1"/>
              <a:t>Metodologi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5A36-AF0F-40A4-BA02-46E4C77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Disain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: Data panel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i="1" dirty="0"/>
              <a:t>two-staged least square (2 SLS). </a:t>
            </a:r>
          </a:p>
          <a:p>
            <a:pPr fontAlgn="t"/>
            <a:r>
              <a:rPr lang="en-US" dirty="0" err="1"/>
              <a:t>Lokasi</a:t>
            </a:r>
            <a:r>
              <a:rPr lang="en-US" dirty="0"/>
              <a:t>: DKI Jakarta, Banten, </a:t>
            </a:r>
            <a:r>
              <a:rPr lang="en-US" dirty="0" err="1"/>
              <a:t>Jawa</a:t>
            </a:r>
            <a:r>
              <a:rPr lang="en-US" dirty="0"/>
              <a:t> Barat, </a:t>
            </a:r>
            <a:r>
              <a:rPr lang="en-US" dirty="0" err="1"/>
              <a:t>Jawa</a:t>
            </a:r>
            <a:r>
              <a:rPr lang="en-US" dirty="0"/>
              <a:t> Tengah,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, Yogyakarta </a:t>
            </a:r>
            <a:r>
              <a:rPr lang="en-US" dirty="0" err="1"/>
              <a:t>dan</a:t>
            </a:r>
            <a:r>
              <a:rPr lang="en-US" dirty="0"/>
              <a:t> Bali.</a:t>
            </a:r>
          </a:p>
          <a:p>
            <a:pPr fontAlgn="t"/>
            <a:r>
              <a:rPr lang="en-US" dirty="0" err="1"/>
              <a:t>Sumber</a:t>
            </a:r>
            <a:r>
              <a:rPr lang="en-US" dirty="0"/>
              <a:t> data: BPS (2014-2013)</a:t>
            </a:r>
          </a:p>
        </p:txBody>
      </p:sp>
      <p:pic>
        <p:nvPicPr>
          <p:cNvPr id="3074" name="Picture 2" descr="Image result for metodologi penelitian&quot;">
            <a:extLst>
              <a:ext uri="{FF2B5EF4-FFF2-40B4-BE49-F238E27FC236}">
                <a16:creationId xmlns:a16="http://schemas.microsoft.com/office/drawing/2014/main" id="{AED5BF82-C22F-4E6D-88FD-E67A33C3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r="22085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31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1F1D05D-1CFA-B041-8CEE-057F59AABA6B}"/>
              </a:ext>
            </a:extLst>
          </p:cNvPr>
          <p:cNvSpPr/>
          <p:nvPr/>
        </p:nvSpPr>
        <p:spPr>
          <a:xfrm>
            <a:off x="4975500" y="1570814"/>
            <a:ext cx="2492100" cy="236351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CE94F-83DD-134C-A4DB-CC1C8A0BF34E}"/>
              </a:ext>
            </a:extLst>
          </p:cNvPr>
          <p:cNvSpPr/>
          <p:nvPr/>
        </p:nvSpPr>
        <p:spPr>
          <a:xfrm>
            <a:off x="5476200" y="2115612"/>
            <a:ext cx="1429894" cy="1356115"/>
          </a:xfrm>
          <a:prstGeom prst="rect">
            <a:avLst/>
          </a:prstGeom>
          <a:blipFill rotWithShape="1">
            <a:blip r:embed="rId2"/>
            <a:srcRect/>
            <a:stretch>
              <a:fillRect l="-39000" r="-39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EA0BC9-69B4-D845-8667-5D53DCD4D137}"/>
              </a:ext>
            </a:extLst>
          </p:cNvPr>
          <p:cNvGrpSpPr/>
          <p:nvPr/>
        </p:nvGrpSpPr>
        <p:grpSpPr>
          <a:xfrm>
            <a:off x="4927000" y="4345386"/>
            <a:ext cx="2589100" cy="975741"/>
            <a:chOff x="6472800" y="2535669"/>
            <a:chExt cx="18000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40124D-3739-5F49-A8D4-A63527D168AE}"/>
                </a:ext>
              </a:extLst>
            </p:cNvPr>
            <p:cNvSpPr/>
            <p:nvPr/>
          </p:nvSpPr>
          <p:spPr>
            <a:xfrm>
              <a:off x="6472800" y="2535669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14634A-E313-9548-8DC9-8C168065B675}"/>
                </a:ext>
              </a:extLst>
            </p:cNvPr>
            <p:cNvSpPr txBox="1"/>
            <p:nvPr/>
          </p:nvSpPr>
          <p:spPr>
            <a:xfrm>
              <a:off x="6472800" y="2535669"/>
              <a:ext cx="18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3200" kern="1200" dirty="0"/>
                <a:t>Hasil </a:t>
              </a:r>
              <a:r>
                <a:rPr lang="en-US" sz="3200" kern="1200" dirty="0" err="1"/>
                <a:t>dan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Pembahasan</a:t>
              </a:r>
              <a:endParaRPr lang="en-US" sz="3200" kern="1200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4ABAB7-03E3-3247-BBAB-C1D2D0798D82}"/>
              </a:ext>
            </a:extLst>
          </p:cNvPr>
          <p:cNvCxnSpPr/>
          <p:nvPr/>
        </p:nvCxnSpPr>
        <p:spPr>
          <a:xfrm>
            <a:off x="8287657" y="1384300"/>
            <a:ext cx="0" cy="34489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2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AA041-A6D1-594E-AF17-CE852863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Hasil dari Persamaan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C73B79-C73F-F046-B173-3818F6933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90" y="311449"/>
            <a:ext cx="6160550" cy="9604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E0815-8D66-465C-A528-1B855295EEB2}"/>
              </a:ext>
            </a:extLst>
          </p:cNvPr>
          <p:cNvSpPr/>
          <p:nvPr/>
        </p:nvSpPr>
        <p:spPr>
          <a:xfrm>
            <a:off x="5419729" y="1534836"/>
            <a:ext cx="6056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 fontAlgn="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Model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dijelaskan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berikut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: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 fontAlgn="t"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1 unit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kenaikan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kemiskinan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HDI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turun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3.72 point.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 fontAlgn="t"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Setiap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1 unit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kenaikan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total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belanja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maka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HDI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turun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0.000124 point</a:t>
            </a:r>
            <a:endParaRPr lang="en-US" sz="2000" dirty="0"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6D903-92AE-441A-BAD4-4B457371F92B}"/>
              </a:ext>
            </a:extLst>
          </p:cNvPr>
          <p:cNvSpPr/>
          <p:nvPr/>
        </p:nvSpPr>
        <p:spPr>
          <a:xfrm>
            <a:off x="5252866" y="3224213"/>
            <a:ext cx="63900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Dari model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b="1" dirty="0" err="1"/>
              <a:t>kejanggalan</a:t>
            </a:r>
            <a:r>
              <a:rPr lang="en-US" sz="2000" dirty="0"/>
              <a:t> pada </a:t>
            </a:r>
            <a:r>
              <a:rPr lang="en-US" sz="2000" i="1" dirty="0"/>
              <a:t>point 2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kenaikan</a:t>
            </a:r>
            <a:r>
              <a:rPr lang="en-US" sz="2000" dirty="0"/>
              <a:t> total </a:t>
            </a:r>
            <a:r>
              <a:rPr lang="en-US" sz="2000" dirty="0" err="1"/>
              <a:t>belanja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HDI </a:t>
            </a:r>
            <a:r>
              <a:rPr lang="en-US" sz="2000" dirty="0" err="1"/>
              <a:t>turun</a:t>
            </a:r>
            <a:r>
              <a:rPr lang="en-US" sz="2000" dirty="0"/>
              <a:t> 0.000124.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yang </a:t>
            </a:r>
            <a:r>
              <a:rPr lang="en-US" sz="2000" b="1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HDI </a:t>
            </a:r>
            <a:r>
              <a:rPr lang="en-US" sz="2000" dirty="0" err="1"/>
              <a:t>ketika</a:t>
            </a:r>
            <a:r>
              <a:rPr lang="en-US" sz="2000" dirty="0"/>
              <a:t> total </a:t>
            </a:r>
            <a:r>
              <a:rPr lang="en-US" sz="2000" dirty="0" err="1"/>
              <a:t>belanja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dipilah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b="1" dirty="0" err="1"/>
              <a:t>segmen</a:t>
            </a:r>
            <a:r>
              <a:rPr lang="en-US" sz="2000" b="1" dirty="0"/>
              <a:t> total </a:t>
            </a:r>
            <a:r>
              <a:rPr lang="en-US" sz="2000" b="1" dirty="0" err="1"/>
              <a:t>belanja</a:t>
            </a:r>
            <a:r>
              <a:rPr lang="en-US" sz="2000" b="1" dirty="0"/>
              <a:t> mana yang </a:t>
            </a:r>
            <a:r>
              <a:rPr lang="en-US" sz="2000" b="1" dirty="0" err="1"/>
              <a:t>meningkat</a:t>
            </a:r>
            <a:r>
              <a:rPr lang="en-US" sz="2000" dirty="0"/>
              <a:t>—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segmen</a:t>
            </a:r>
            <a:r>
              <a:rPr lang="en-US" sz="2000" dirty="0"/>
              <a:t> </a:t>
            </a:r>
            <a:r>
              <a:rPr lang="en-US" sz="2000" dirty="0" err="1"/>
              <a:t>belanja</a:t>
            </a:r>
            <a:r>
              <a:rPr lang="en-US" sz="2000" dirty="0"/>
              <a:t> yang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400" dirty="0"/>
              <a:t> </a:t>
            </a:r>
            <a:r>
              <a:rPr lang="en-US" sz="2000" dirty="0"/>
              <a:t>pos-pos </a:t>
            </a:r>
            <a:r>
              <a:rPr lang="en-US" sz="2000" dirty="0" err="1"/>
              <a:t>belanja</a:t>
            </a:r>
            <a:r>
              <a:rPr lang="en-US" sz="2000" dirty="0"/>
              <a:t>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penginkatan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375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AA041-A6D1-594E-AF17-CE852863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Hasil dari Persamaan 2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14C448F6-7164-40EE-AAE8-AC91B4AA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4" y="298671"/>
            <a:ext cx="5979490" cy="8157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647B61-7B00-4FE5-9A2D-112BA2456D94}"/>
              </a:ext>
            </a:extLst>
          </p:cNvPr>
          <p:cNvSpPr/>
          <p:nvPr/>
        </p:nvSpPr>
        <p:spPr>
          <a:xfrm>
            <a:off x="5502274" y="1277779"/>
            <a:ext cx="6127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 algn="just" fontAlgn="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Model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dijelaskan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berikut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: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 algn="just" fontAlgn="t"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Setiap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1 unit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kenaikan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IPM,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maka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kemiskinan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</a:rPr>
              <a:t> naik 0.00196 point.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 algn="just" fontAlgn="t"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1 unit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kenaikan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pengangguran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Tingkat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kemiskinan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naik 0.000124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poin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 algn="just" fontAlgn="t"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1 unit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kenaikan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literasi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makan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kemiskinan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turun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0.085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 algn="just" fontAlgn="t"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Intercept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90,47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9E333-3772-4979-AF6F-9FA2ECD63D13}"/>
              </a:ext>
            </a:extLst>
          </p:cNvPr>
          <p:cNvSpPr/>
          <p:nvPr/>
        </p:nvSpPr>
        <p:spPr>
          <a:xfrm>
            <a:off x="5364621" y="3995678"/>
            <a:ext cx="6486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660" indent="-285750" algn="just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Pada point 1 dan 2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terjadi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kejanggalan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yaitu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ketika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IPM naik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maka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kemiskinan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naik, dan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ketika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pengangguran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naik.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Padahal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beberapa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penelitian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menunjukkan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bahwa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IPM yang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meningkat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seharusnya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menurunkan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kemiskinan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. </a:t>
            </a:r>
          </a:p>
          <a:p>
            <a:pPr marL="327660" indent="-285750" algn="just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Hal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ini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mungkin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bisa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dijelaskan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Multidimensional poverty Index (MPI)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atau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cara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baru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diperkenalkan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oleh UNDP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mengukur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kemiskinan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kompleks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. UNDP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menawarkan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pengukuran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tingkat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kemiskinan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lagi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satu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dimensi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dimensi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finansial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tetapi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tiga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dimesni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10 </a:t>
            </a:r>
            <a:r>
              <a:rPr lang="en-US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indikator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.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79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2C472B2-1DA2-5945-8A99-6E280AAE4B1E}"/>
              </a:ext>
            </a:extLst>
          </p:cNvPr>
          <p:cNvSpPr/>
          <p:nvPr/>
        </p:nvSpPr>
        <p:spPr>
          <a:xfrm>
            <a:off x="5372100" y="1638300"/>
            <a:ext cx="2184400" cy="22151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517F7C-0254-2745-976F-1182BF602006}"/>
              </a:ext>
            </a:extLst>
          </p:cNvPr>
          <p:cNvSpPr/>
          <p:nvPr/>
        </p:nvSpPr>
        <p:spPr>
          <a:xfrm>
            <a:off x="5793700" y="2184647"/>
            <a:ext cx="1152992" cy="1183516"/>
          </a:xfrm>
          <a:prstGeom prst="rect">
            <a:avLst/>
          </a:prstGeom>
          <a:blipFill rotWithShape="1">
            <a:blip r:embed="rId2"/>
            <a:srcRect/>
            <a:stretch>
              <a:fillRect l="-30000" r="-30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E60C22-0957-214B-8164-289CDDEB7343}"/>
              </a:ext>
            </a:extLst>
          </p:cNvPr>
          <p:cNvGrpSpPr/>
          <p:nvPr/>
        </p:nvGrpSpPr>
        <p:grpSpPr>
          <a:xfrm>
            <a:off x="4871300" y="4284051"/>
            <a:ext cx="3186000" cy="656249"/>
            <a:chOff x="8587800" y="2535669"/>
            <a:chExt cx="18000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64E233-D84D-884F-B413-387B1ABF5BE6}"/>
                </a:ext>
              </a:extLst>
            </p:cNvPr>
            <p:cNvSpPr/>
            <p:nvPr/>
          </p:nvSpPr>
          <p:spPr>
            <a:xfrm>
              <a:off x="8587800" y="2535669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7D214E-F93D-9C4C-83BD-C2B22EE52F3B}"/>
                </a:ext>
              </a:extLst>
            </p:cNvPr>
            <p:cNvSpPr txBox="1"/>
            <p:nvPr/>
          </p:nvSpPr>
          <p:spPr>
            <a:xfrm>
              <a:off x="8587800" y="2535669"/>
              <a:ext cx="18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800" kern="1200" dirty="0"/>
                <a:t>KESIMPULAN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C8EC63-BA5F-1042-A45C-E763A79023F5}"/>
              </a:ext>
            </a:extLst>
          </p:cNvPr>
          <p:cNvCxnSpPr/>
          <p:nvPr/>
        </p:nvCxnSpPr>
        <p:spPr>
          <a:xfrm>
            <a:off x="8287657" y="1384300"/>
            <a:ext cx="0" cy="344895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82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1B3985-F3F0-434A-B730-A4BBC7E17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936" y="1123527"/>
            <a:ext cx="5584938" cy="4604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EF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17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B7073C-1984-934D-B2D1-E613C45E8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4" y="1123527"/>
            <a:ext cx="5704260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FB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04F49BD-2669-47F5-AA2B-54A52B8B1E60}"/>
              </a:ext>
            </a:extLst>
          </p:cNvPr>
          <p:cNvSpPr/>
          <p:nvPr/>
        </p:nvSpPr>
        <p:spPr>
          <a:xfrm>
            <a:off x="4572004" y="1570813"/>
            <a:ext cx="2531159" cy="264231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3914E-187B-4053-9D38-489FD304FB96}"/>
              </a:ext>
            </a:extLst>
          </p:cNvPr>
          <p:cNvSpPr/>
          <p:nvPr/>
        </p:nvSpPr>
        <p:spPr>
          <a:xfrm>
            <a:off x="5138045" y="2225322"/>
            <a:ext cx="1399076" cy="1333298"/>
          </a:xfrm>
          <a:prstGeom prst="rect">
            <a:avLst/>
          </a:prstGeom>
          <a:blipFill rotWithShape="1">
            <a:blip r:embed="rId2"/>
            <a:srcRect/>
            <a:stretch>
              <a:fillRect l="-11000" r="-1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069FF0-766D-4C3E-985E-2DA36A00F376}"/>
              </a:ext>
            </a:extLst>
          </p:cNvPr>
          <p:cNvGrpSpPr/>
          <p:nvPr/>
        </p:nvGrpSpPr>
        <p:grpSpPr>
          <a:xfrm>
            <a:off x="4267203" y="4213131"/>
            <a:ext cx="3299785" cy="1260018"/>
            <a:chOff x="-55387" y="2535669"/>
            <a:chExt cx="1983187" cy="8495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501D65-9B8C-454B-8953-6CCAEFACEAB4}"/>
                </a:ext>
              </a:extLst>
            </p:cNvPr>
            <p:cNvSpPr/>
            <p:nvPr/>
          </p:nvSpPr>
          <p:spPr>
            <a:xfrm>
              <a:off x="127800" y="2535669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B21428-CECB-4D09-8A07-829512FB71A7}"/>
                </a:ext>
              </a:extLst>
            </p:cNvPr>
            <p:cNvSpPr txBox="1"/>
            <p:nvPr/>
          </p:nvSpPr>
          <p:spPr>
            <a:xfrm>
              <a:off x="-55387" y="2822297"/>
              <a:ext cx="1983187" cy="562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3200" kern="1200" dirty="0"/>
                <a:t>1. </a:t>
              </a:r>
              <a:r>
                <a:rPr lang="en-US" sz="3200" kern="1200" dirty="0" err="1"/>
                <a:t>Pendahuluan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139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3187C-82D3-45B5-B385-973251D0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86" y="56516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 err="1"/>
              <a:t>Keterbatasan</a:t>
            </a:r>
            <a:r>
              <a:rPr lang="en-US" dirty="0"/>
              <a:t> dan Saran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A5FCF-2E0A-4ADA-B89A-C7E5D716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2523706"/>
            <a:ext cx="5223529" cy="4119975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 err="1"/>
              <a:t>Lingkup</a:t>
            </a:r>
            <a:r>
              <a:rPr lang="en-US" sz="1700" dirty="0"/>
              <a:t> </a:t>
            </a:r>
            <a:r>
              <a:rPr lang="en-US" sz="1700" dirty="0" err="1"/>
              <a:t>penelitian</a:t>
            </a:r>
            <a:r>
              <a:rPr lang="en-US" sz="1700" dirty="0"/>
              <a:t> </a:t>
            </a:r>
            <a:r>
              <a:rPr lang="en-US" sz="1700" dirty="0" err="1"/>
              <a:t>ini</a:t>
            </a:r>
            <a:r>
              <a:rPr lang="en-US" sz="1700" dirty="0"/>
              <a:t> </a:t>
            </a:r>
            <a:r>
              <a:rPr lang="en-US" sz="1700" dirty="0" err="1"/>
              <a:t>terbatas</a:t>
            </a:r>
            <a:r>
              <a:rPr lang="en-US" sz="1700" dirty="0"/>
              <a:t> pada </a:t>
            </a:r>
            <a:r>
              <a:rPr lang="en-US" sz="1700" dirty="0" err="1"/>
              <a:t>tujuh</a:t>
            </a:r>
            <a:r>
              <a:rPr lang="en-US" sz="1700" dirty="0"/>
              <a:t> </a:t>
            </a:r>
            <a:r>
              <a:rPr lang="en-US" sz="1700" dirty="0" err="1"/>
              <a:t>propinsi</a:t>
            </a:r>
            <a:r>
              <a:rPr lang="en-US" sz="1700" dirty="0"/>
              <a:t> </a:t>
            </a:r>
            <a:r>
              <a:rPr lang="en-US" sz="1700" dirty="0" err="1"/>
              <a:t>besar</a:t>
            </a:r>
            <a:r>
              <a:rPr lang="en-US" sz="1700" dirty="0"/>
              <a:t> di Indonesia, </a:t>
            </a:r>
            <a:r>
              <a:rPr lang="en-US" sz="1700" dirty="0" err="1"/>
              <a:t>sehingga</a:t>
            </a:r>
            <a:r>
              <a:rPr lang="en-US" sz="1700" dirty="0"/>
              <a:t> </a:t>
            </a:r>
            <a:r>
              <a:rPr lang="en-US" sz="1700" dirty="0" err="1"/>
              <a:t>belum</a:t>
            </a:r>
            <a:r>
              <a:rPr lang="en-US" sz="1700" dirty="0"/>
              <a:t> </a:t>
            </a:r>
            <a:r>
              <a:rPr lang="en-US" sz="1700" dirty="0" err="1"/>
              <a:t>lengkap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menggambarkan</a:t>
            </a:r>
            <a:r>
              <a:rPr lang="en-US" sz="1700" dirty="0"/>
              <a:t> </a:t>
            </a:r>
            <a:r>
              <a:rPr lang="en-US" sz="1700" dirty="0" err="1"/>
              <a:t>kondisi</a:t>
            </a:r>
            <a:r>
              <a:rPr lang="en-US" sz="1700" dirty="0"/>
              <a:t> Indonesia </a:t>
            </a:r>
            <a:r>
              <a:rPr lang="en-US" sz="1700" dirty="0" err="1"/>
              <a:t>secara</a:t>
            </a:r>
            <a:r>
              <a:rPr lang="en-US" sz="1700" dirty="0"/>
              <a:t> </a:t>
            </a:r>
            <a:r>
              <a:rPr lang="en-US" sz="1700" dirty="0" err="1"/>
              <a:t>menyeluruh</a:t>
            </a:r>
            <a:r>
              <a:rPr lang="en-US" sz="1700" dirty="0"/>
              <a:t>. </a:t>
            </a:r>
          </a:p>
          <a:p>
            <a:r>
              <a:rPr lang="en-US" sz="1700" dirty="0" err="1"/>
              <a:t>Selain</a:t>
            </a:r>
            <a:r>
              <a:rPr lang="en-US" sz="1700" dirty="0"/>
              <a:t> </a:t>
            </a:r>
            <a:r>
              <a:rPr lang="en-US" sz="1700" dirty="0" err="1"/>
              <a:t>itu</a:t>
            </a:r>
            <a:r>
              <a:rPr lang="en-US" sz="1700" dirty="0"/>
              <a:t> </a:t>
            </a:r>
            <a:r>
              <a:rPr lang="en-US" sz="1700" dirty="0" err="1"/>
              <a:t>penelitian</a:t>
            </a:r>
            <a:r>
              <a:rPr lang="en-US" sz="1700" dirty="0"/>
              <a:t> </a:t>
            </a:r>
            <a:r>
              <a:rPr lang="en-US" sz="1700" dirty="0" err="1"/>
              <a:t>ini</a:t>
            </a:r>
            <a:r>
              <a:rPr lang="en-US" sz="1700" dirty="0"/>
              <a:t> juga </a:t>
            </a:r>
            <a:r>
              <a:rPr lang="en-US" sz="1700" dirty="0" err="1"/>
              <a:t>hanya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dua</a:t>
            </a:r>
            <a:r>
              <a:rPr lang="en-US" sz="1700" dirty="0"/>
              <a:t> model </a:t>
            </a:r>
            <a:r>
              <a:rPr lang="en-US" sz="1700" dirty="0" err="1"/>
              <a:t>persamaan</a:t>
            </a:r>
            <a:r>
              <a:rPr lang="en-US" sz="1700" dirty="0"/>
              <a:t> </a:t>
            </a:r>
            <a:r>
              <a:rPr lang="en-US" sz="1700" dirty="0" err="1"/>
              <a:t>sederhana</a:t>
            </a:r>
            <a:r>
              <a:rPr lang="en-US" sz="1700" dirty="0"/>
              <a:t> yang </a:t>
            </a:r>
            <a:r>
              <a:rPr lang="en-US" sz="1700" dirty="0" err="1"/>
              <a:t>melibatkan</a:t>
            </a:r>
            <a:r>
              <a:rPr lang="en-US" sz="1700" dirty="0"/>
              <a:t> </a:t>
            </a:r>
            <a:r>
              <a:rPr lang="en-US" sz="1700" dirty="0" err="1"/>
              <a:t>variabel</a:t>
            </a:r>
            <a:r>
              <a:rPr lang="en-US" sz="1700" dirty="0"/>
              <a:t> yang </a:t>
            </a:r>
            <a:r>
              <a:rPr lang="en-US" sz="1700" dirty="0" err="1"/>
              <a:t>terbatas</a:t>
            </a:r>
            <a:r>
              <a:rPr lang="en-US" sz="1700" dirty="0"/>
              <a:t>.</a:t>
            </a:r>
          </a:p>
          <a:p>
            <a:r>
              <a:rPr lang="en-US" sz="1700" dirty="0"/>
              <a:t>Karena </a:t>
            </a:r>
            <a:r>
              <a:rPr lang="en-US" sz="1700" dirty="0" err="1"/>
              <a:t>itu</a:t>
            </a:r>
            <a:r>
              <a:rPr lang="en-US" sz="1700" dirty="0"/>
              <a:t> </a:t>
            </a:r>
            <a:r>
              <a:rPr lang="en-US" sz="1700" dirty="0" err="1"/>
              <a:t>disarankan</a:t>
            </a:r>
            <a:r>
              <a:rPr lang="en-US" sz="1700" dirty="0"/>
              <a:t> </a:t>
            </a:r>
            <a:r>
              <a:rPr lang="en-US" sz="1700" dirty="0" err="1"/>
              <a:t>bagi</a:t>
            </a:r>
            <a:r>
              <a:rPr lang="en-US" sz="1700" dirty="0"/>
              <a:t> </a:t>
            </a:r>
            <a:r>
              <a:rPr lang="en-US" sz="1700" dirty="0" err="1"/>
              <a:t>penelitian</a:t>
            </a:r>
            <a:r>
              <a:rPr lang="en-US" sz="1700" dirty="0"/>
              <a:t> </a:t>
            </a:r>
            <a:r>
              <a:rPr lang="en-US" sz="1700" dirty="0" err="1"/>
              <a:t>selanjutnya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mencakup</a:t>
            </a:r>
            <a:r>
              <a:rPr lang="en-US" sz="1700" dirty="0"/>
              <a:t> </a:t>
            </a:r>
            <a:r>
              <a:rPr lang="en-US" sz="1700" dirty="0" err="1"/>
              <a:t>lebih</a:t>
            </a:r>
            <a:r>
              <a:rPr lang="en-US" sz="1700" dirty="0"/>
              <a:t> </a:t>
            </a:r>
            <a:r>
              <a:rPr lang="en-US" sz="1700" dirty="0" err="1"/>
              <a:t>banyak</a:t>
            </a:r>
            <a:r>
              <a:rPr lang="en-US" sz="1700" dirty="0"/>
              <a:t> </a:t>
            </a:r>
            <a:r>
              <a:rPr lang="en-US" sz="1700" dirty="0" err="1"/>
              <a:t>propinsi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keterwakilan</a:t>
            </a:r>
            <a:r>
              <a:rPr lang="en-US" sz="1700" dirty="0"/>
              <a:t> paling </a:t>
            </a:r>
            <a:r>
              <a:rPr lang="en-US" sz="1700" dirty="0" err="1"/>
              <a:t>sedikit</a:t>
            </a:r>
            <a:r>
              <a:rPr lang="en-US" sz="1700" dirty="0"/>
              <a:t> di </a:t>
            </a:r>
            <a:r>
              <a:rPr lang="en-US" sz="1700" dirty="0" err="1"/>
              <a:t>tiap</a:t>
            </a:r>
            <a:r>
              <a:rPr lang="en-US" sz="1700" dirty="0"/>
              <a:t> </a:t>
            </a:r>
            <a:r>
              <a:rPr lang="en-US" sz="1700" dirty="0" err="1"/>
              <a:t>pulau</a:t>
            </a:r>
            <a:r>
              <a:rPr lang="en-US" sz="1700" dirty="0"/>
              <a:t> </a:t>
            </a:r>
            <a:r>
              <a:rPr lang="en-US" sz="1700" dirty="0" err="1"/>
              <a:t>besar</a:t>
            </a:r>
            <a:r>
              <a:rPr lang="en-US" sz="1700" dirty="0"/>
              <a:t> di Indonesia.</a:t>
            </a:r>
          </a:p>
          <a:p>
            <a:r>
              <a:rPr lang="en-US" sz="1700" dirty="0"/>
              <a:t>Saran lain </a:t>
            </a:r>
            <a:r>
              <a:rPr lang="en-US" sz="1700" dirty="0" err="1"/>
              <a:t>adalah</a:t>
            </a:r>
            <a:r>
              <a:rPr lang="en-US" sz="1700" dirty="0"/>
              <a:t> </a:t>
            </a:r>
            <a:r>
              <a:rPr lang="en-US" sz="1700" dirty="0" err="1"/>
              <a:t>bahwa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</a:t>
            </a:r>
            <a:r>
              <a:rPr lang="en-US" sz="1700" dirty="0" err="1"/>
              <a:t>hasil</a:t>
            </a:r>
            <a:r>
              <a:rPr lang="en-US" sz="1700" dirty="0"/>
              <a:t> </a:t>
            </a:r>
            <a:r>
              <a:rPr lang="en-US" sz="1700" dirty="0" err="1"/>
              <a:t>penelitian</a:t>
            </a:r>
            <a:r>
              <a:rPr lang="en-US" sz="1700" dirty="0"/>
              <a:t> </a:t>
            </a:r>
            <a:r>
              <a:rPr lang="en-US" sz="1700" dirty="0" err="1"/>
              <a:t>ini</a:t>
            </a:r>
            <a:r>
              <a:rPr lang="en-US" sz="1700" dirty="0"/>
              <a:t>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semua</a:t>
            </a:r>
            <a:r>
              <a:rPr lang="en-US" sz="1700" dirty="0"/>
              <a:t> </a:t>
            </a:r>
            <a:r>
              <a:rPr lang="en-US" sz="1700" dirty="0" err="1"/>
              <a:t>variabel</a:t>
            </a:r>
            <a:r>
              <a:rPr lang="en-US" sz="1700" dirty="0"/>
              <a:t> </a:t>
            </a:r>
            <a:r>
              <a:rPr lang="en-US" sz="1700" dirty="0" err="1"/>
              <a:t>berkontribusi</a:t>
            </a:r>
            <a:r>
              <a:rPr lang="en-US" sz="1700" dirty="0"/>
              <a:t> </a:t>
            </a:r>
            <a:r>
              <a:rPr lang="en-US" sz="1700" dirty="0" err="1"/>
              <a:t>positif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perbaikan</a:t>
            </a:r>
            <a:r>
              <a:rPr lang="en-US" sz="1700" dirty="0"/>
              <a:t> IPM (yang paling </a:t>
            </a:r>
            <a:r>
              <a:rPr lang="en-US" sz="1700" dirty="0" err="1"/>
              <a:t>signifikan</a:t>
            </a:r>
            <a:r>
              <a:rPr lang="en-US" sz="1700" dirty="0"/>
              <a:t> </a:t>
            </a:r>
            <a:r>
              <a:rPr lang="en-US" sz="1700" dirty="0" err="1"/>
              <a:t>adalah</a:t>
            </a:r>
            <a:r>
              <a:rPr lang="en-US" sz="1700" dirty="0"/>
              <a:t> total </a:t>
            </a:r>
            <a:r>
              <a:rPr lang="en-US" sz="1700" dirty="0" err="1"/>
              <a:t>belanja</a:t>
            </a:r>
            <a:r>
              <a:rPr lang="en-US" sz="1700" dirty="0"/>
              <a:t> </a:t>
            </a:r>
            <a:r>
              <a:rPr lang="en-US" sz="1700" dirty="0" err="1"/>
              <a:t>daerah</a:t>
            </a:r>
            <a:r>
              <a:rPr lang="en-US" sz="1700" dirty="0"/>
              <a:t>), </a:t>
            </a:r>
            <a:r>
              <a:rPr lang="en-US" sz="1700" dirty="0" err="1"/>
              <a:t>perlu</a:t>
            </a:r>
            <a:r>
              <a:rPr lang="en-US" sz="1700" dirty="0"/>
              <a:t> </a:t>
            </a:r>
            <a:r>
              <a:rPr lang="en-US" sz="1700" dirty="0" err="1"/>
              <a:t>dicarikan</a:t>
            </a:r>
            <a:r>
              <a:rPr lang="en-US" sz="1700" dirty="0"/>
              <a:t> model </a:t>
            </a:r>
            <a:r>
              <a:rPr lang="en-US" sz="1700" dirty="0" err="1"/>
              <a:t>persamaan</a:t>
            </a:r>
            <a:r>
              <a:rPr lang="en-US" sz="1700" dirty="0"/>
              <a:t> lain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mencoba</a:t>
            </a:r>
            <a:r>
              <a:rPr lang="en-US" sz="1700" dirty="0"/>
              <a:t> </a:t>
            </a:r>
            <a:r>
              <a:rPr lang="en-US" sz="1700" dirty="0" err="1"/>
              <a:t>beberapa</a:t>
            </a:r>
            <a:r>
              <a:rPr lang="en-US" sz="1700" dirty="0"/>
              <a:t> </a:t>
            </a:r>
            <a:r>
              <a:rPr lang="en-US" sz="1700" dirty="0" err="1"/>
              <a:t>variabel</a:t>
            </a:r>
            <a:r>
              <a:rPr lang="en-US" sz="1700" dirty="0"/>
              <a:t> yang </a:t>
            </a:r>
            <a:r>
              <a:rPr lang="en-US" sz="1700" dirty="0" err="1"/>
              <a:t>berbeda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Penelitian</a:t>
            </a:r>
            <a:r>
              <a:rPr lang="en-US" sz="1700" dirty="0"/>
              <a:t> </a:t>
            </a:r>
            <a:r>
              <a:rPr lang="en-US" sz="1700" dirty="0" err="1"/>
              <a:t>selanjutnya</a:t>
            </a:r>
            <a:r>
              <a:rPr lang="en-US" sz="1700" dirty="0"/>
              <a:t> </a:t>
            </a:r>
            <a:r>
              <a:rPr lang="en-US" sz="1700" dirty="0" err="1"/>
              <a:t>bisa</a:t>
            </a:r>
            <a:r>
              <a:rPr lang="en-US" sz="1700" dirty="0"/>
              <a:t> </a:t>
            </a:r>
            <a:r>
              <a:rPr lang="en-US" sz="1700" dirty="0" err="1"/>
              <a:t>mencoba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variabel</a:t>
            </a:r>
            <a:r>
              <a:rPr lang="en-US" sz="1700" dirty="0"/>
              <a:t> </a:t>
            </a:r>
            <a:r>
              <a:rPr lang="en-US" sz="1700" dirty="0" err="1"/>
              <a:t>tingkat</a:t>
            </a:r>
            <a:r>
              <a:rPr lang="en-US" sz="1700" dirty="0"/>
              <a:t> </a:t>
            </a:r>
            <a:r>
              <a:rPr lang="en-US" sz="1700" dirty="0" err="1"/>
              <a:t>kemiskinan</a:t>
            </a:r>
            <a:r>
              <a:rPr lang="en-US" sz="1700" dirty="0"/>
              <a:t> yang </a:t>
            </a:r>
            <a:r>
              <a:rPr lang="en-US" sz="1700" dirty="0" err="1"/>
              <a:t>diukur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mempertimbangkan</a:t>
            </a:r>
            <a:r>
              <a:rPr lang="en-US" sz="1700" dirty="0"/>
              <a:t>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saja</a:t>
            </a:r>
            <a:r>
              <a:rPr lang="en-US" sz="1700" dirty="0"/>
              <a:t> </a:t>
            </a:r>
            <a:r>
              <a:rPr lang="en-US" sz="1700" dirty="0" err="1"/>
              <a:t>dimensi</a:t>
            </a:r>
            <a:r>
              <a:rPr lang="en-US" sz="1700" dirty="0"/>
              <a:t> </a:t>
            </a:r>
            <a:r>
              <a:rPr lang="en-US" sz="1700" dirty="0" err="1"/>
              <a:t>finansial</a:t>
            </a:r>
            <a:r>
              <a:rPr lang="en-US" sz="1700" dirty="0"/>
              <a:t> </a:t>
            </a:r>
            <a:r>
              <a:rPr lang="en-US" sz="1700" dirty="0" err="1"/>
              <a:t>tetapi</a:t>
            </a:r>
            <a:r>
              <a:rPr lang="en-US" sz="1700" dirty="0"/>
              <a:t> juga </a:t>
            </a:r>
            <a:r>
              <a:rPr lang="en-US" sz="1700" dirty="0" err="1"/>
              <a:t>berbagai</a:t>
            </a:r>
            <a:r>
              <a:rPr lang="en-US" sz="1700" dirty="0"/>
              <a:t> </a:t>
            </a:r>
            <a:r>
              <a:rPr lang="en-US" sz="1700" dirty="0" err="1"/>
              <a:t>dimensi</a:t>
            </a:r>
            <a:r>
              <a:rPr lang="en-US" sz="1700" dirty="0"/>
              <a:t> </a:t>
            </a:r>
            <a:r>
              <a:rPr lang="en-US" sz="1700" dirty="0" err="1"/>
              <a:t>lainnya</a:t>
            </a:r>
            <a:r>
              <a:rPr lang="en-US" sz="1700" dirty="0"/>
              <a:t> (</a:t>
            </a:r>
            <a:r>
              <a:rPr lang="en-US" sz="1700" dirty="0" err="1"/>
              <a:t>multidimensi</a:t>
            </a:r>
            <a:r>
              <a:rPr lang="en-US" sz="1700" dirty="0"/>
              <a:t>).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5B874-1B42-43F0-91D9-604C75C9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4" b="589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3736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11CF-8E7F-4B4B-9F18-234A7379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PUSTAKA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A6E2-03BB-0C48-930F-C827F2523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 (2013 – 2019)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F4A50-2123-494E-8434-63BAF26FB7BE}"/>
              </a:ext>
            </a:extLst>
          </p:cNvPr>
          <p:cNvSpPr/>
          <p:nvPr/>
        </p:nvSpPr>
        <p:spPr>
          <a:xfrm>
            <a:off x="838200" y="2662208"/>
            <a:ext cx="10515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Alhudori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M (2017),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Pengaruh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IPM, PDRB dan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jumlah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pengangguran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terhdap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penduduk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miskin di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Provinsi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Jambi, </a:t>
            </a:r>
            <a:r>
              <a:rPr lang="en-US" sz="1600" i="1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Ekonomis</a:t>
            </a:r>
            <a:r>
              <a:rPr lang="en-US" sz="1600" i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Jurnal</a:t>
            </a:r>
            <a:r>
              <a:rPr lang="en-US" sz="1600" i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of Economics and Business, Vol. 1 No. 1, September 2017. </a:t>
            </a:r>
            <a:r>
              <a:rPr lang="en-US" sz="1100" i="1" u="sng" dirty="0">
                <a:solidFill>
                  <a:srgbClr val="000033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hlinkClick r:id="rId2"/>
              </a:rPr>
              <a:t>http://ekonomis.unbari.ac.id/index.php/ojsekonomis/article/view/12/11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85750" indent="-285750" algn="just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Asian Development Bank, (2019), Poverty in Indonesia, retrieved from </a:t>
            </a:r>
            <a:r>
              <a:rPr lang="en-US" sz="1600" dirty="0">
                <a:solidFill>
                  <a:srgbClr val="0000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hlinkClick r:id="rId3"/>
              </a:rPr>
              <a:t>https://www.adb.org/countries/indonesia/poverty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accessed June 23, 2019, 21.00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85750" indent="-285750" algn="just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Azahari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Azril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(2000), Pembangunan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sumberdaya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manusia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indeks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pembangunan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manusia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sektor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pertanian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Journal of Indonesian Economy and Business, Vol. 15, No. 1, 2000, ISSN 2085-8272 (print), 2338-5847 (online)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85750" indent="-285750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Badan Pusat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Statistik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(2019), Pembangunan </a:t>
            </a:r>
            <a:r>
              <a:rPr lang="en-US" sz="16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Manusia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retrieved from </a:t>
            </a:r>
            <a:r>
              <a:rPr lang="en-US" sz="1600" dirty="0">
                <a:solidFill>
                  <a:srgbClr val="000033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hlinkClick r:id="rId4"/>
              </a:rPr>
              <a:t>https://ipm.bps.go.id</a:t>
            </a:r>
            <a:r>
              <a:rPr lang="en-US" sz="16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accessed June 23, 2019, 16:15.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Betha </a:t>
            </a:r>
            <a:r>
              <a:rPr lang="en-US" sz="1600" dirty="0" err="1"/>
              <a:t>Nurina</a:t>
            </a:r>
            <a:r>
              <a:rPr lang="en-US" sz="1600" dirty="0"/>
              <a:t> Sari, </a:t>
            </a:r>
            <a:r>
              <a:rPr lang="en-US" sz="1600" dirty="0" err="1"/>
              <a:t>Priati</a:t>
            </a:r>
            <a:r>
              <a:rPr lang="en-US" sz="1600" dirty="0"/>
              <a:t> </a:t>
            </a:r>
            <a:r>
              <a:rPr lang="en-US" sz="1600" dirty="0" err="1"/>
              <a:t>Asiroj</a:t>
            </a:r>
            <a:r>
              <a:rPr lang="en-US" sz="1600" dirty="0"/>
              <a:t>, (2016) </a:t>
            </a:r>
            <a:r>
              <a:rPr lang="en-US" sz="1600" dirty="0" err="1"/>
              <a:t>Identifikasi</a:t>
            </a:r>
            <a:r>
              <a:rPr lang="en-US" sz="1600" dirty="0"/>
              <a:t> </a:t>
            </a:r>
            <a:r>
              <a:rPr lang="en-US" sz="1600" dirty="0" err="1"/>
              <a:t>keterkaitan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dan </a:t>
            </a:r>
            <a:r>
              <a:rPr lang="en-US" sz="1600" dirty="0" err="1"/>
              <a:t>prediksi</a:t>
            </a:r>
            <a:r>
              <a:rPr lang="en-US" sz="1600" dirty="0"/>
              <a:t> </a:t>
            </a:r>
            <a:r>
              <a:rPr lang="en-US" sz="1600" dirty="0" err="1"/>
              <a:t>indeks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(IPM)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Barat </a:t>
            </a:r>
            <a:r>
              <a:rPr lang="en-US" sz="1600" dirty="0" err="1"/>
              <a:t>menggunakan</a:t>
            </a:r>
            <a:r>
              <a:rPr lang="en-US" sz="1600" dirty="0"/>
              <a:t> Dynamic Bayesian Networks,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Infotel</a:t>
            </a:r>
            <a:r>
              <a:rPr lang="en-US" sz="1600" dirty="0"/>
              <a:t>, Vol. 8, No. 2, November 2016, </a:t>
            </a:r>
            <a:r>
              <a:rPr lang="en-US" sz="1600" dirty="0">
                <a:hlinkClick r:id="rId5"/>
              </a:rPr>
              <a:t>http://ejournal.st3telkom.ac.id/index.php/infotel/article/view/123</a:t>
            </a:r>
            <a:endParaRPr lang="en-US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 DJPK, </a:t>
            </a:r>
            <a:r>
              <a:rPr lang="en-US" sz="1600" dirty="0" err="1"/>
              <a:t>Kementrian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RI, (2018), Modul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Kapasitas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Daerah, </a:t>
            </a:r>
            <a:r>
              <a:rPr lang="en-US" sz="1600" dirty="0" err="1"/>
              <a:t>hal</a:t>
            </a:r>
            <a:r>
              <a:rPr lang="en-US" sz="1600" dirty="0"/>
              <a:t>. 59, retrieved from </a:t>
            </a:r>
            <a:r>
              <a:rPr lang="en-US" sz="1600" dirty="0">
                <a:hlinkClick r:id="rId6"/>
              </a:rPr>
              <a:t>http://www.djpk.kemenkeu.go.id/elearning2018/pluginfile.php/9312/mod_page/content/11/Belanja%20Daerah.pdf</a:t>
            </a:r>
            <a:r>
              <a:rPr lang="en-US" sz="1600" dirty="0"/>
              <a:t>, accessed June 25, 2019, 11.30</a:t>
            </a:r>
          </a:p>
        </p:txBody>
      </p:sp>
    </p:spTree>
    <p:extLst>
      <p:ext uri="{BB962C8B-B14F-4D97-AF65-F5344CB8AC3E}">
        <p14:creationId xmlns:p14="http://schemas.microsoft.com/office/powerpoint/2010/main" val="2451133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F1D9-1D43-4C6A-BB22-041337BB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7977-85BB-4F03-AD80-7C0DB77C5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en-US" sz="1600" dirty="0"/>
              <a:t> </a:t>
            </a:r>
            <a:r>
              <a:rPr lang="en-US" sz="1600" dirty="0" err="1"/>
              <a:t>Ezkirianto</a:t>
            </a:r>
            <a:r>
              <a:rPr lang="en-US" sz="1600" dirty="0"/>
              <a:t>, R, </a:t>
            </a:r>
            <a:r>
              <a:rPr lang="en-US" sz="1600" dirty="0" err="1"/>
              <a:t>Findi</a:t>
            </a:r>
            <a:r>
              <a:rPr lang="en-US" sz="1600" dirty="0"/>
              <a:t> Muhammad, (2013),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keterkaitan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indeks</a:t>
            </a:r>
            <a:r>
              <a:rPr lang="en-US" sz="1600" dirty="0"/>
              <a:t> </a:t>
            </a:r>
            <a:r>
              <a:rPr lang="en-US" sz="1600" dirty="0" err="1"/>
              <a:t>pembangunan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, dan PDRB per </a:t>
            </a:r>
            <a:r>
              <a:rPr lang="en-US" sz="1600" dirty="0" err="1"/>
              <a:t>kapita</a:t>
            </a:r>
            <a:r>
              <a:rPr lang="en-US" sz="1600" dirty="0"/>
              <a:t> di Indonesia,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dan </a:t>
            </a:r>
            <a:r>
              <a:rPr lang="en-US" sz="1600" dirty="0" err="1"/>
              <a:t>Kebijakan</a:t>
            </a:r>
            <a:r>
              <a:rPr lang="en-US" sz="1600" dirty="0"/>
              <a:t> Pembangunan , </a:t>
            </a:r>
            <a:r>
              <a:rPr lang="en-US" sz="1600" dirty="0" err="1"/>
              <a:t>halaman</a:t>
            </a:r>
            <a:r>
              <a:rPr lang="en-US" sz="1600" dirty="0"/>
              <a:t> 14-29, Vol. 2 No. 1, </a:t>
            </a:r>
            <a:r>
              <a:rPr lang="en-US" sz="1600" dirty="0">
                <a:hlinkClick r:id="rId2"/>
              </a:rPr>
              <a:t>http://journal.ipb.ac.id/index.php/jekp/article/viewFile/19949/13741</a:t>
            </a:r>
            <a:endParaRPr lang="en-US" sz="1600" dirty="0"/>
          </a:p>
          <a:p>
            <a:pPr fontAlgn="t"/>
            <a:r>
              <a:rPr lang="en-US" sz="1600" dirty="0"/>
              <a:t> F. </a:t>
            </a:r>
            <a:r>
              <a:rPr lang="en-US" sz="1600" dirty="0" err="1"/>
              <a:t>Anggadini</a:t>
            </a:r>
            <a:r>
              <a:rPr lang="en-US" sz="1600" dirty="0"/>
              <a:t>, (2013),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pengaruh</a:t>
            </a:r>
            <a:r>
              <a:rPr lang="en-US" sz="1600" dirty="0"/>
              <a:t> </a:t>
            </a:r>
            <a:r>
              <a:rPr lang="en-US" sz="1600" dirty="0" err="1"/>
              <a:t>angka</a:t>
            </a:r>
            <a:r>
              <a:rPr lang="en-US" sz="1600" dirty="0"/>
              <a:t> </a:t>
            </a:r>
            <a:r>
              <a:rPr lang="en-US" sz="1600" dirty="0" err="1"/>
              <a:t>harapan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, </a:t>
            </a:r>
            <a:r>
              <a:rPr lang="en-US" sz="1600" dirty="0" err="1"/>
              <a:t>angka</a:t>
            </a:r>
            <a:r>
              <a:rPr lang="en-US" sz="1600" dirty="0"/>
              <a:t> </a:t>
            </a:r>
            <a:r>
              <a:rPr lang="en-US" sz="1600" dirty="0" err="1"/>
              <a:t>melek</a:t>
            </a:r>
            <a:r>
              <a:rPr lang="en-US" sz="1600" dirty="0"/>
              <a:t> </a:t>
            </a:r>
            <a:r>
              <a:rPr lang="en-US" sz="1600" dirty="0" err="1"/>
              <a:t>huruf</a:t>
            </a:r>
            <a:r>
              <a:rPr lang="en-US" sz="1600" dirty="0"/>
              <a:t>, </a:t>
            </a:r>
            <a:r>
              <a:rPr lang="en-US" sz="1600" dirty="0" err="1"/>
              <a:t>tingkat</a:t>
            </a:r>
            <a:r>
              <a:rPr lang="en-US" sz="1600" dirty="0"/>
              <a:t> </a:t>
            </a:r>
            <a:r>
              <a:rPr lang="en-US" sz="1600" dirty="0" err="1"/>
              <a:t>pengangguran</a:t>
            </a:r>
            <a:r>
              <a:rPr lang="en-US" sz="1600" dirty="0"/>
              <a:t> </a:t>
            </a:r>
            <a:r>
              <a:rPr lang="en-US" sz="1600" dirty="0" err="1"/>
              <a:t>terbuka</a:t>
            </a:r>
            <a:r>
              <a:rPr lang="en-US" sz="1600" dirty="0"/>
              <a:t> dan </a:t>
            </a:r>
            <a:r>
              <a:rPr lang="en-US" sz="1600" dirty="0" err="1"/>
              <a:t>pendapatan</a:t>
            </a:r>
            <a:r>
              <a:rPr lang="en-US" sz="1600" dirty="0"/>
              <a:t> domestic </a:t>
            </a:r>
            <a:r>
              <a:rPr lang="en-US" sz="1600" dirty="0" err="1"/>
              <a:t>bruto</a:t>
            </a:r>
            <a:r>
              <a:rPr lang="en-US" sz="1600" dirty="0"/>
              <a:t> </a:t>
            </a:r>
            <a:r>
              <a:rPr lang="en-US" sz="1600" dirty="0" err="1"/>
              <a:t>perkapita</a:t>
            </a:r>
            <a:r>
              <a:rPr lang="en-US" sz="1600" dirty="0"/>
              <a:t> </a:t>
            </a:r>
            <a:r>
              <a:rPr lang="en-US" sz="1600" dirty="0" err="1"/>
              <a:t>terhdap</a:t>
            </a:r>
            <a:r>
              <a:rPr lang="en-US" sz="1600" dirty="0"/>
              <a:t> </a:t>
            </a:r>
            <a:r>
              <a:rPr lang="en-US" sz="1600" dirty="0" err="1"/>
              <a:t>kemiskinan</a:t>
            </a:r>
            <a:r>
              <a:rPr lang="en-US" sz="1600" dirty="0"/>
              <a:t> pada </a:t>
            </a:r>
            <a:r>
              <a:rPr lang="en-US" sz="1600" dirty="0" err="1"/>
              <a:t>kabupaten</a:t>
            </a:r>
            <a:r>
              <a:rPr lang="en-US" sz="1600" dirty="0"/>
              <a:t>/</a:t>
            </a:r>
            <a:r>
              <a:rPr lang="en-US" sz="1600" dirty="0" err="1"/>
              <a:t>kota</a:t>
            </a:r>
            <a:r>
              <a:rPr lang="en-US" sz="1600" dirty="0"/>
              <a:t> di </a:t>
            </a:r>
            <a:r>
              <a:rPr lang="en-US" sz="1600" dirty="0" err="1"/>
              <a:t>provinsi</a:t>
            </a:r>
            <a:r>
              <a:rPr lang="en-US" sz="1600" dirty="0"/>
              <a:t> Sulawesi Tengah, </a:t>
            </a:r>
            <a:r>
              <a:rPr lang="en-US" sz="1600" dirty="0" err="1"/>
              <a:t>tahun</a:t>
            </a:r>
            <a:r>
              <a:rPr lang="en-US" sz="1600" dirty="0"/>
              <a:t> 2010 – 2013, </a:t>
            </a:r>
            <a:r>
              <a:rPr lang="en-US" sz="1600" dirty="0" err="1"/>
              <a:t>Katalogis</a:t>
            </a:r>
            <a:r>
              <a:rPr lang="en-US" sz="1600" dirty="0"/>
              <a:t>, Vol 3 No. 7 (2015).</a:t>
            </a:r>
          </a:p>
          <a:p>
            <a:pPr fontAlgn="t"/>
            <a:r>
              <a:rPr lang="en-US" sz="1600" dirty="0"/>
              <a:t> Gujarati, D.N. (2012), Dasar-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eknometrika</a:t>
            </a:r>
            <a:r>
              <a:rPr lang="en-US" sz="1600" dirty="0"/>
              <a:t>, </a:t>
            </a:r>
            <a:r>
              <a:rPr lang="en-US" sz="1600" dirty="0" err="1"/>
              <a:t>Terjemahan</a:t>
            </a:r>
            <a:r>
              <a:rPr lang="en-US" sz="1600" dirty="0"/>
              <a:t> </a:t>
            </a:r>
            <a:r>
              <a:rPr lang="en-US" sz="1600" dirty="0" err="1"/>
              <a:t>Mangunsong</a:t>
            </a:r>
            <a:r>
              <a:rPr lang="en-US" sz="1600" dirty="0"/>
              <a:t>. R.C., </a:t>
            </a:r>
            <a:r>
              <a:rPr lang="en-US" sz="1600" dirty="0" err="1"/>
              <a:t>Salemba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, </a:t>
            </a:r>
            <a:r>
              <a:rPr lang="en-US" sz="1600" dirty="0" err="1"/>
              <a:t>buku</a:t>
            </a:r>
            <a:r>
              <a:rPr lang="en-US" sz="1600" dirty="0"/>
              <a:t> 2, </a:t>
            </a:r>
            <a:r>
              <a:rPr lang="en-US" sz="1600" dirty="0" err="1"/>
              <a:t>Edisi</a:t>
            </a:r>
            <a:r>
              <a:rPr lang="en-US" sz="1600" dirty="0"/>
              <a:t> 5, Jakarta</a:t>
            </a:r>
          </a:p>
          <a:p>
            <a:pPr fontAlgn="t"/>
            <a:r>
              <a:rPr lang="en-US" sz="1600" dirty="0"/>
              <a:t> </a:t>
            </a:r>
            <a:r>
              <a:rPr lang="en-US" sz="1600" dirty="0" err="1"/>
              <a:t>Kristianto</a:t>
            </a:r>
            <a:r>
              <a:rPr lang="en-US" sz="1600" dirty="0"/>
              <a:t> David, </a:t>
            </a:r>
            <a:r>
              <a:rPr lang="en-US" sz="1600" dirty="0" err="1"/>
              <a:t>Bonivasius</a:t>
            </a:r>
            <a:r>
              <a:rPr lang="en-US" sz="1600" dirty="0"/>
              <a:t> </a:t>
            </a:r>
            <a:r>
              <a:rPr lang="en-US" sz="1600" dirty="0" err="1"/>
              <a:t>Prasetya</a:t>
            </a:r>
            <a:r>
              <a:rPr lang="en-US" sz="1600" dirty="0"/>
              <a:t>, (2017), </a:t>
            </a:r>
            <a:r>
              <a:rPr lang="en-US" sz="1600" dirty="0" err="1"/>
              <a:t>Pengaruh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penduduk</a:t>
            </a:r>
            <a:r>
              <a:rPr lang="en-US" sz="1600" dirty="0"/>
              <a:t>, IPM, dan TPT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kemiskinan</a:t>
            </a:r>
            <a:r>
              <a:rPr lang="en-US" sz="1600" dirty="0"/>
              <a:t> (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Moneter</a:t>
            </a:r>
            <a:r>
              <a:rPr lang="en-US" sz="1600" dirty="0"/>
              <a:t> dan </a:t>
            </a:r>
            <a:r>
              <a:rPr lang="en-US" sz="1600" dirty="0" err="1"/>
              <a:t>Multidimensi</a:t>
            </a:r>
            <a:r>
              <a:rPr lang="en-US" sz="1600" dirty="0"/>
              <a:t>) di Indonesia, repository </a:t>
            </a:r>
            <a:r>
              <a:rPr lang="en-US" sz="1600" dirty="0" err="1"/>
              <a:t>Jurusan</a:t>
            </a:r>
            <a:r>
              <a:rPr lang="en-US" sz="1600" dirty="0"/>
              <a:t> </a:t>
            </a:r>
            <a:r>
              <a:rPr lang="en-US" sz="1600" dirty="0" err="1"/>
              <a:t>statistika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r>
              <a:rPr lang="en-US" sz="1600" dirty="0"/>
              <a:t> social dan </a:t>
            </a:r>
            <a:r>
              <a:rPr lang="en-US" sz="1600" dirty="0" err="1"/>
              <a:t>kependudukan</a:t>
            </a:r>
            <a:r>
              <a:rPr lang="en-US" sz="1600" dirty="0"/>
              <a:t>, DOI: 10.13140/RG.2.2.22675.99367</a:t>
            </a:r>
          </a:p>
          <a:p>
            <a:pPr fontAlgn="t"/>
            <a:r>
              <a:rPr lang="en-US" sz="1600" dirty="0"/>
              <a:t> </a:t>
            </a:r>
            <a:r>
              <a:rPr lang="en-US" sz="1600" dirty="0" err="1"/>
              <a:t>Melliana</a:t>
            </a:r>
            <a:r>
              <a:rPr lang="en-US" sz="1600" dirty="0"/>
              <a:t>, </a:t>
            </a:r>
            <a:r>
              <a:rPr lang="en-US" sz="1600" dirty="0" err="1"/>
              <a:t>Ayunda</a:t>
            </a:r>
            <a:r>
              <a:rPr lang="en-US" sz="1600" dirty="0"/>
              <a:t> dan </a:t>
            </a:r>
            <a:r>
              <a:rPr lang="en-US" sz="1600" dirty="0" err="1"/>
              <a:t>Ismaini</a:t>
            </a:r>
            <a:r>
              <a:rPr lang="en-US" sz="1600" dirty="0"/>
              <a:t> Zain, (2013),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statistika</a:t>
            </a:r>
            <a:r>
              <a:rPr lang="en-US" sz="1600" dirty="0"/>
              <a:t> </a:t>
            </a:r>
            <a:r>
              <a:rPr lang="en-US" sz="1600" dirty="0" err="1"/>
              <a:t>faktor</a:t>
            </a:r>
            <a:r>
              <a:rPr lang="en-US" sz="1600" dirty="0"/>
              <a:t> yang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Indeks</a:t>
            </a:r>
            <a:r>
              <a:rPr lang="en-US" sz="1600" dirty="0"/>
              <a:t> Pembangunan </a:t>
            </a:r>
            <a:r>
              <a:rPr lang="en-US" sz="1600" dirty="0" err="1"/>
              <a:t>Manusia</a:t>
            </a:r>
            <a:r>
              <a:rPr lang="en-US" sz="1600" dirty="0"/>
              <a:t> di </a:t>
            </a:r>
            <a:r>
              <a:rPr lang="en-US" sz="1600" dirty="0" err="1"/>
              <a:t>Kabupaten</a:t>
            </a:r>
            <a:r>
              <a:rPr lang="en-US" sz="1600" dirty="0"/>
              <a:t>/Kota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Timur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Regresi</a:t>
            </a:r>
            <a:r>
              <a:rPr lang="en-US" sz="1600" dirty="0"/>
              <a:t> Panel,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Sains</a:t>
            </a:r>
            <a:r>
              <a:rPr lang="en-US" sz="1600" dirty="0"/>
              <a:t> dan </a:t>
            </a:r>
            <a:r>
              <a:rPr lang="en-US" sz="1600" dirty="0" err="1"/>
              <a:t>Seni</a:t>
            </a:r>
            <a:r>
              <a:rPr lang="en-US" sz="1600" dirty="0"/>
              <a:t> POMTS, Vol 2, No. 2, (2013) ISSN: 2337-3520</a:t>
            </a:r>
          </a:p>
          <a:p>
            <a:pPr fontAlgn="t"/>
            <a:r>
              <a:rPr lang="en-US" sz="1600" dirty="0"/>
              <a:t>Muslim, Muhammad </a:t>
            </a:r>
            <a:r>
              <a:rPr lang="en-US" sz="1600" dirty="0" err="1"/>
              <a:t>Rifqi</a:t>
            </a:r>
            <a:r>
              <a:rPr lang="en-US" sz="1600" dirty="0"/>
              <a:t>, (2014), </a:t>
            </a:r>
            <a:r>
              <a:rPr lang="en-US" sz="1600" dirty="0" err="1"/>
              <a:t>Pengangguran</a:t>
            </a:r>
            <a:r>
              <a:rPr lang="en-US" sz="1600" dirty="0"/>
              <a:t> </a:t>
            </a:r>
            <a:r>
              <a:rPr lang="en-US" sz="1600" dirty="0" err="1"/>
              <a:t>terbuka</a:t>
            </a:r>
            <a:r>
              <a:rPr lang="en-US" sz="1600" dirty="0"/>
              <a:t> dan </a:t>
            </a:r>
            <a:r>
              <a:rPr lang="en-US" sz="1600" dirty="0" err="1"/>
              <a:t>determinannya</a:t>
            </a:r>
            <a:r>
              <a:rPr lang="en-US" sz="1600" dirty="0"/>
              <a:t>,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dan </a:t>
            </a:r>
            <a:r>
              <a:rPr lang="en-US" sz="1600" dirty="0" err="1"/>
              <a:t>Studi</a:t>
            </a:r>
            <a:r>
              <a:rPr lang="en-US" sz="1600" dirty="0"/>
              <a:t> Pembangunan, Vol. 15, </a:t>
            </a:r>
            <a:r>
              <a:rPr lang="en-US" sz="1600" dirty="0" err="1"/>
              <a:t>Nomor</a:t>
            </a:r>
            <a:r>
              <a:rPr lang="en-US" sz="1600" dirty="0"/>
              <a:t> 2, </a:t>
            </a:r>
            <a:r>
              <a:rPr lang="en-US" sz="1600" dirty="0" err="1"/>
              <a:t>Oktober</a:t>
            </a:r>
            <a:r>
              <a:rPr lang="en-US" sz="1600" dirty="0"/>
              <a:t> 2014, </a:t>
            </a:r>
            <a:r>
              <a:rPr lang="en-US" sz="1600" dirty="0" err="1"/>
              <a:t>hal</a:t>
            </a:r>
            <a:r>
              <a:rPr lang="en-US" sz="1600" dirty="0"/>
              <a:t> 171-181</a:t>
            </a:r>
          </a:p>
          <a:p>
            <a:pPr fontAlgn="t"/>
            <a:r>
              <a:rPr lang="en-US" sz="1600" dirty="0"/>
              <a:t> </a:t>
            </a:r>
            <a:r>
              <a:rPr lang="en-US" sz="1600" dirty="0" err="1"/>
              <a:t>Petiana</a:t>
            </a:r>
            <a:r>
              <a:rPr lang="en-US" sz="1600" dirty="0"/>
              <a:t>, </a:t>
            </a:r>
            <a:r>
              <a:rPr lang="en-US" sz="1600" dirty="0" err="1"/>
              <a:t>Iga</a:t>
            </a:r>
            <a:r>
              <a:rPr lang="en-US" sz="1600" dirty="0"/>
              <a:t>, Dicky </a:t>
            </a:r>
            <a:r>
              <a:rPr lang="en-US" sz="1600" dirty="0" err="1"/>
              <a:t>Iranto</a:t>
            </a:r>
            <a:r>
              <a:rPr lang="en-US" sz="1600" dirty="0"/>
              <a:t> dan </a:t>
            </a:r>
            <a:r>
              <a:rPr lang="en-US" sz="1600" dirty="0" err="1"/>
              <a:t>Agus</a:t>
            </a:r>
            <a:r>
              <a:rPr lang="en-US" sz="1600" dirty="0"/>
              <a:t> Wibowo, (2015), Tingkat Pendidikan </a:t>
            </a:r>
            <a:r>
              <a:rPr lang="en-US" sz="1600" dirty="0" err="1"/>
              <a:t>tenaga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, </a:t>
            </a:r>
            <a:r>
              <a:rPr lang="en-US" sz="1600" dirty="0" err="1"/>
              <a:t>pengeluaran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sector Pendidikan, dan </a:t>
            </a:r>
            <a:r>
              <a:rPr lang="en-US" sz="1600" dirty="0" err="1"/>
              <a:t>pertumbuhan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di Indonesia, </a:t>
            </a:r>
            <a:r>
              <a:rPr lang="en-US" sz="1600" dirty="0" err="1"/>
              <a:t>tahun</a:t>
            </a:r>
            <a:r>
              <a:rPr lang="en-US" sz="1600" dirty="0"/>
              <a:t> 2008-2012, </a:t>
            </a:r>
            <a:r>
              <a:rPr lang="en-US" sz="1600" dirty="0" err="1"/>
              <a:t>Jurnal</a:t>
            </a:r>
            <a:r>
              <a:rPr lang="en-US" sz="1600" dirty="0"/>
              <a:t> Pendidikan </a:t>
            </a:r>
            <a:r>
              <a:rPr lang="en-US" sz="1600" dirty="0" err="1"/>
              <a:t>Ekonomi</a:t>
            </a:r>
            <a:r>
              <a:rPr lang="en-US" sz="1600" dirty="0"/>
              <a:t> dan </a:t>
            </a:r>
            <a:r>
              <a:rPr lang="en-US" sz="1600" dirty="0" err="1"/>
              <a:t>Bisnis</a:t>
            </a:r>
            <a:r>
              <a:rPr lang="en-US" sz="1600" dirty="0"/>
              <a:t>, Vol 3 No. 1, </a:t>
            </a:r>
            <a:r>
              <a:rPr lang="en-US" sz="1600" dirty="0" err="1"/>
              <a:t>Maret</a:t>
            </a:r>
            <a:r>
              <a:rPr lang="en-US" sz="1600" dirty="0"/>
              <a:t> 2015, ISSN: 2302-2663</a:t>
            </a:r>
          </a:p>
          <a:p>
            <a:pPr marL="0" indent="0" fontAlgn="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987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BA4B-5A8B-41BC-93C4-47539142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DEDF-FA7E-4EEF-8E58-994E93639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1200" dirty="0"/>
              <a:t> </a:t>
            </a:r>
            <a:r>
              <a:rPr lang="en-US" sz="1200" dirty="0" err="1"/>
              <a:t>Prasetyoningrum</a:t>
            </a:r>
            <a:r>
              <a:rPr lang="en-US" sz="1200" dirty="0"/>
              <a:t>, A.K.; </a:t>
            </a:r>
            <a:r>
              <a:rPr lang="en-US" sz="1200" dirty="0" err="1"/>
              <a:t>Sukmawati</a:t>
            </a:r>
            <a:r>
              <a:rPr lang="en-US" sz="1200" dirty="0"/>
              <a:t>; U.S, (2018)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pengaruh</a:t>
            </a:r>
            <a:r>
              <a:rPr lang="en-US" sz="1200" dirty="0"/>
              <a:t> </a:t>
            </a:r>
            <a:r>
              <a:rPr lang="en-US" sz="1200" dirty="0" err="1"/>
              <a:t>indeks</a:t>
            </a:r>
            <a:r>
              <a:rPr lang="en-US" sz="1200" dirty="0"/>
              <a:t> </a:t>
            </a:r>
            <a:r>
              <a:rPr lang="en-US" sz="1200" dirty="0" err="1"/>
              <a:t>pembangunan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(IPM), </a:t>
            </a:r>
            <a:r>
              <a:rPr lang="en-US" sz="1200" dirty="0" err="1"/>
              <a:t>pertumbuhan</a:t>
            </a:r>
            <a:r>
              <a:rPr lang="en-US" sz="1200" dirty="0"/>
              <a:t> </a:t>
            </a:r>
            <a:r>
              <a:rPr lang="en-US" sz="1200" dirty="0" err="1"/>
              <a:t>ekonomi</a:t>
            </a:r>
            <a:r>
              <a:rPr lang="en-US" sz="1200" dirty="0"/>
              <a:t> dan </a:t>
            </a:r>
            <a:r>
              <a:rPr lang="en-US" sz="1200" dirty="0" err="1"/>
              <a:t>pengangguran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kemiskinan</a:t>
            </a:r>
            <a:r>
              <a:rPr lang="en-US" sz="1200" dirty="0"/>
              <a:t> di Indonesia, Equilibrium: 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Ekonomi</a:t>
            </a:r>
            <a:r>
              <a:rPr lang="en-US" sz="1200" dirty="0"/>
              <a:t> Syariah, Vol 6, No. 2, 2018, 217-240, </a:t>
            </a:r>
            <a:r>
              <a:rPr lang="en-US" sz="1200" dirty="0">
                <a:hlinkClick r:id="rId2"/>
              </a:rPr>
              <a:t>http://journal.stainkudus.ac.id/index.php/equilibrium/article/viewFile/3663/pdf</a:t>
            </a:r>
            <a:endParaRPr lang="en-US" sz="1200" dirty="0"/>
          </a:p>
          <a:p>
            <a:pPr fontAlgn="t"/>
            <a:r>
              <a:rPr lang="en-US" sz="1200" dirty="0"/>
              <a:t> </a:t>
            </a:r>
            <a:r>
              <a:rPr lang="en-US" sz="1200" dirty="0" err="1"/>
              <a:t>Pratama</a:t>
            </a:r>
            <a:r>
              <a:rPr lang="en-US" sz="1200" dirty="0"/>
              <a:t>, </a:t>
            </a:r>
            <a:r>
              <a:rPr lang="en-US" sz="1200" dirty="0" err="1"/>
              <a:t>Yoghi</a:t>
            </a:r>
            <a:r>
              <a:rPr lang="en-US" sz="1200" dirty="0"/>
              <a:t> Citra, (2014),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faktor-faktof</a:t>
            </a:r>
            <a:r>
              <a:rPr lang="en-US" sz="1200" dirty="0"/>
              <a:t> yang </a:t>
            </a:r>
            <a:r>
              <a:rPr lang="en-US" sz="1200" dirty="0" err="1"/>
              <a:t>mempengaruji</a:t>
            </a:r>
            <a:r>
              <a:rPr lang="en-US" sz="1200" dirty="0"/>
              <a:t> </a:t>
            </a:r>
            <a:r>
              <a:rPr lang="en-US" sz="1200" dirty="0" err="1"/>
              <a:t>kemiskinan</a:t>
            </a:r>
            <a:r>
              <a:rPr lang="en-US" sz="1200" dirty="0"/>
              <a:t> di Indonesia, </a:t>
            </a:r>
            <a:r>
              <a:rPr lang="en-US" sz="1200" dirty="0" err="1"/>
              <a:t>Esensi</a:t>
            </a:r>
            <a:r>
              <a:rPr lang="en-US" sz="1200" dirty="0"/>
              <a:t>: 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 dan </a:t>
            </a:r>
            <a:r>
              <a:rPr lang="en-US" sz="1200" dirty="0" err="1"/>
              <a:t>Manajemen</a:t>
            </a:r>
            <a:r>
              <a:rPr lang="en-US" sz="1200" dirty="0"/>
              <a:t>, Vol 4 No. 2, </a:t>
            </a:r>
            <a:r>
              <a:rPr lang="en-US" sz="1200" dirty="0" err="1"/>
              <a:t>Agustus</a:t>
            </a:r>
            <a:r>
              <a:rPr lang="en-US" sz="1200" dirty="0"/>
              <a:t> 2014.</a:t>
            </a:r>
          </a:p>
          <a:p>
            <a:pPr fontAlgn="t"/>
            <a:r>
              <a:rPr lang="en-US" sz="1200" dirty="0" err="1"/>
              <a:t>Pratowo</a:t>
            </a:r>
            <a:r>
              <a:rPr lang="en-US" sz="1200" dirty="0"/>
              <a:t>, Nur Isa (2013),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faktor-faktor</a:t>
            </a:r>
            <a:r>
              <a:rPr lang="en-US" sz="1200" dirty="0"/>
              <a:t> yang </a:t>
            </a:r>
            <a:r>
              <a:rPr lang="en-US" sz="1200" dirty="0" err="1"/>
              <a:t>berpengaruh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indeks</a:t>
            </a:r>
            <a:r>
              <a:rPr lang="en-US" sz="1200" dirty="0"/>
              <a:t> </a:t>
            </a:r>
            <a:r>
              <a:rPr lang="en-US" sz="1200" dirty="0" err="1"/>
              <a:t>pembangunan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, repository </a:t>
            </a:r>
            <a:r>
              <a:rPr lang="en-US" sz="1200" dirty="0" err="1"/>
              <a:t>Universitas</a:t>
            </a:r>
            <a:r>
              <a:rPr lang="en-US" sz="1200" dirty="0"/>
              <a:t> </a:t>
            </a:r>
            <a:r>
              <a:rPr lang="en-US" sz="1200" dirty="0" err="1"/>
              <a:t>Sebelas</a:t>
            </a:r>
            <a:r>
              <a:rPr lang="en-US" sz="1200" dirty="0"/>
              <a:t> </a:t>
            </a:r>
            <a:r>
              <a:rPr lang="en-US" sz="1200" dirty="0" err="1"/>
              <a:t>Maret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https://eprints.uns.ac.id/1800</a:t>
            </a:r>
            <a:endParaRPr lang="en-US" sz="1200" dirty="0"/>
          </a:p>
          <a:p>
            <a:pPr fontAlgn="t"/>
            <a:r>
              <a:rPr lang="en-US" sz="1200" dirty="0"/>
              <a:t> Putri, </a:t>
            </a:r>
            <a:r>
              <a:rPr lang="en-US" sz="1200" dirty="0" err="1"/>
              <a:t>Febriani</a:t>
            </a:r>
            <a:r>
              <a:rPr lang="en-US" sz="1200" dirty="0"/>
              <a:t> Irma, 92011), </a:t>
            </a:r>
            <a:r>
              <a:rPr lang="en-US" sz="1200" dirty="0" err="1"/>
              <a:t>Faktor-faktor</a:t>
            </a:r>
            <a:r>
              <a:rPr lang="en-US" sz="1200" dirty="0"/>
              <a:t> yang </a:t>
            </a:r>
            <a:r>
              <a:rPr lang="en-US" sz="1200" dirty="0" err="1"/>
              <a:t>mempengaruhi</a:t>
            </a:r>
            <a:r>
              <a:rPr lang="en-US" sz="1200" dirty="0"/>
              <a:t> Human Development Index di Indonesia </a:t>
            </a:r>
            <a:r>
              <a:rPr lang="en-US" sz="1200" dirty="0" err="1"/>
              <a:t>periode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1991-2008, </a:t>
            </a:r>
            <a:r>
              <a:rPr lang="en-US" sz="1200" dirty="0" err="1"/>
              <a:t>Repositori</a:t>
            </a:r>
            <a:r>
              <a:rPr lang="en-US" sz="1200" dirty="0"/>
              <a:t> </a:t>
            </a:r>
            <a:r>
              <a:rPr lang="en-US" sz="1200" dirty="0" err="1"/>
              <a:t>Universitas</a:t>
            </a:r>
            <a:r>
              <a:rPr lang="en-US" sz="1200" dirty="0"/>
              <a:t> </a:t>
            </a:r>
            <a:r>
              <a:rPr lang="en-US" sz="1200" dirty="0" err="1"/>
              <a:t>Hasanudin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http://repository.unhas.ac.id/handle/123456789/452</a:t>
            </a:r>
            <a:endParaRPr lang="en-US" sz="1200" dirty="0"/>
          </a:p>
          <a:p>
            <a:pPr fontAlgn="t"/>
            <a:r>
              <a:rPr lang="en-US" sz="1200" dirty="0"/>
              <a:t> </a:t>
            </a:r>
            <a:r>
              <a:rPr lang="en-US" sz="1200" dirty="0" err="1"/>
              <a:t>Saputra</a:t>
            </a:r>
            <a:r>
              <a:rPr lang="en-US" sz="1200" dirty="0"/>
              <a:t>, </a:t>
            </a:r>
            <a:r>
              <a:rPr lang="en-US" sz="1200" dirty="0" err="1"/>
              <a:t>Whisnu</a:t>
            </a:r>
            <a:r>
              <a:rPr lang="en-US" sz="1200" dirty="0"/>
              <a:t> Adhi dan </a:t>
            </a:r>
            <a:r>
              <a:rPr lang="en-US" sz="1200" dirty="0" err="1"/>
              <a:t>Mudakir</a:t>
            </a:r>
            <a:r>
              <a:rPr lang="en-US" sz="1200" dirty="0"/>
              <a:t>, Y </a:t>
            </a:r>
            <a:r>
              <a:rPr lang="en-US" sz="1200" dirty="0" err="1"/>
              <a:t>Bagio</a:t>
            </a:r>
            <a:r>
              <a:rPr lang="en-US" sz="1200" dirty="0"/>
              <a:t> (2011),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pengaruh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penduduk</a:t>
            </a:r>
            <a:r>
              <a:rPr lang="en-US" sz="1200" dirty="0"/>
              <a:t>, PDRB, IPM, </a:t>
            </a:r>
            <a:r>
              <a:rPr lang="en-US" sz="1200" dirty="0" err="1"/>
              <a:t>pengangguran</a:t>
            </a:r>
            <a:r>
              <a:rPr lang="en-US" sz="1200" dirty="0"/>
              <a:t> </a:t>
            </a:r>
            <a:r>
              <a:rPr lang="en-US" sz="1200" dirty="0" err="1"/>
              <a:t>terhdap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kemiskinan</a:t>
            </a:r>
            <a:r>
              <a:rPr lang="en-US" sz="1200" dirty="0"/>
              <a:t> di </a:t>
            </a:r>
            <a:r>
              <a:rPr lang="en-US" sz="1200" dirty="0" err="1"/>
              <a:t>kabupaten</a:t>
            </a:r>
            <a:r>
              <a:rPr lang="en-US" sz="1200" dirty="0"/>
              <a:t>/</a:t>
            </a:r>
            <a:r>
              <a:rPr lang="en-US" sz="1200" dirty="0" err="1"/>
              <a:t>kota</a:t>
            </a:r>
            <a:r>
              <a:rPr lang="en-US" sz="1200" dirty="0"/>
              <a:t> </a:t>
            </a:r>
            <a:r>
              <a:rPr lang="en-US" sz="1200" dirty="0" err="1"/>
              <a:t>Jawa</a:t>
            </a:r>
            <a:r>
              <a:rPr lang="en-US" sz="1200" dirty="0"/>
              <a:t> Tengah, repository </a:t>
            </a:r>
            <a:r>
              <a:rPr lang="en-US" sz="1200" dirty="0" err="1"/>
              <a:t>universitas</a:t>
            </a:r>
            <a:r>
              <a:rPr lang="en-US" sz="1200" dirty="0"/>
              <a:t> </a:t>
            </a:r>
            <a:r>
              <a:rPr lang="en-US" sz="1200" dirty="0" err="1"/>
              <a:t>diponegoro</a:t>
            </a:r>
            <a:r>
              <a:rPr lang="en-US" sz="1200" dirty="0"/>
              <a:t>, </a:t>
            </a:r>
            <a:r>
              <a:rPr lang="en-US" sz="1200" dirty="0">
                <a:hlinkClick r:id="rId5"/>
              </a:rPr>
              <a:t>http://eprints.undip.ac.id/28982/</a:t>
            </a:r>
            <a:endParaRPr lang="en-US" sz="1200" dirty="0"/>
          </a:p>
          <a:p>
            <a:pPr fontAlgn="t"/>
            <a:r>
              <a:rPr lang="en-US" sz="1200" dirty="0" err="1"/>
              <a:t>Sukmaraga</a:t>
            </a:r>
            <a:r>
              <a:rPr lang="en-US" sz="1200" dirty="0"/>
              <a:t>, Prima (2011),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Pengaruh</a:t>
            </a:r>
            <a:r>
              <a:rPr lang="en-US" sz="1200" dirty="0"/>
              <a:t> </a:t>
            </a:r>
            <a:r>
              <a:rPr lang="en-US" sz="1200" dirty="0" err="1"/>
              <a:t>Indeks</a:t>
            </a:r>
            <a:r>
              <a:rPr lang="en-US" sz="1200" dirty="0"/>
              <a:t> Pembangunan </a:t>
            </a:r>
            <a:r>
              <a:rPr lang="en-US" sz="1200" dirty="0" err="1"/>
              <a:t>Manusia</a:t>
            </a:r>
            <a:r>
              <a:rPr lang="en-US" sz="1200" dirty="0"/>
              <a:t>, PDRB </a:t>
            </a:r>
            <a:r>
              <a:rPr lang="en-US" sz="1200" dirty="0" err="1"/>
              <a:t>perkapita</a:t>
            </a:r>
            <a:r>
              <a:rPr lang="en-US" sz="1200" dirty="0"/>
              <a:t>, dan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pengangguran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penduduk</a:t>
            </a:r>
            <a:r>
              <a:rPr lang="en-US" sz="1200" dirty="0"/>
              <a:t> miskin di </a:t>
            </a:r>
            <a:r>
              <a:rPr lang="en-US" sz="1200" dirty="0" err="1"/>
              <a:t>propinsi</a:t>
            </a:r>
            <a:r>
              <a:rPr lang="en-US" sz="1200" dirty="0"/>
              <a:t> </a:t>
            </a:r>
            <a:r>
              <a:rPr lang="en-US" sz="1200" dirty="0" err="1"/>
              <a:t>Jawa</a:t>
            </a:r>
            <a:r>
              <a:rPr lang="en-US" sz="1200" dirty="0"/>
              <a:t> Tengah, repository </a:t>
            </a:r>
            <a:r>
              <a:rPr lang="en-US" sz="1200" dirty="0" err="1"/>
              <a:t>Universitas</a:t>
            </a:r>
            <a:r>
              <a:rPr lang="en-US" sz="1200" dirty="0"/>
              <a:t> </a:t>
            </a:r>
            <a:r>
              <a:rPr lang="en-US" sz="1200" dirty="0" err="1"/>
              <a:t>Diponegoro</a:t>
            </a:r>
            <a:r>
              <a:rPr lang="en-US" sz="1200" dirty="0"/>
              <a:t>, </a:t>
            </a:r>
            <a:r>
              <a:rPr lang="en-US" sz="1200" dirty="0">
                <a:hlinkClick r:id="rId6"/>
              </a:rPr>
              <a:t>http://eprints.undip.ac.id/26773/1/skripsi_full.pdf</a:t>
            </a:r>
            <a:endParaRPr lang="en-US" sz="1200" dirty="0"/>
          </a:p>
          <a:p>
            <a:pPr fontAlgn="t"/>
            <a:r>
              <a:rPr lang="en-US" sz="1200" dirty="0"/>
              <a:t> </a:t>
            </a:r>
            <a:r>
              <a:rPr lang="en-US" sz="1200" dirty="0" err="1"/>
              <a:t>Tombolotutu</a:t>
            </a:r>
            <a:r>
              <a:rPr lang="en-US" sz="1200" dirty="0"/>
              <a:t>, A.D; </a:t>
            </a:r>
            <a:r>
              <a:rPr lang="en-US" sz="1200" dirty="0" err="1"/>
              <a:t>Djirimu</a:t>
            </a:r>
            <a:r>
              <a:rPr lang="en-US" sz="1200" dirty="0"/>
              <a:t>, M.A, Lutfi M, </a:t>
            </a:r>
            <a:r>
              <a:rPr lang="en-US" sz="1200" dirty="0" err="1"/>
              <a:t>anggadini</a:t>
            </a:r>
            <a:r>
              <a:rPr lang="en-US" sz="1200" dirty="0"/>
              <a:t>, F, (2018), Impact of Life expectancy, literacy late, opened unemployment rate and gross domestic regional income per capita on poverty in the districts/city in Central Sulawesi Province, IOP Publishing, IOP Conference Series: Earth and Environmental Science 157 (2018) 012058</a:t>
            </a:r>
          </a:p>
          <a:p>
            <a:pPr fontAlgn="t"/>
            <a:r>
              <a:rPr lang="en-US" sz="1200" dirty="0"/>
              <a:t> UNDP, (2019), Beyond Income: A broader picture of poverty, retrieved from </a:t>
            </a:r>
            <a:r>
              <a:rPr lang="en-US" sz="1200" dirty="0">
                <a:hlinkClick r:id="rId7"/>
              </a:rPr>
              <a:t>https://feature.undp.org/multidimensional-poverty</a:t>
            </a:r>
            <a:r>
              <a:rPr lang="en-US" sz="1200" dirty="0"/>
              <a:t>, accessed June 24, 2019, 18:30</a:t>
            </a:r>
          </a:p>
          <a:p>
            <a:pPr fontAlgn="t"/>
            <a:r>
              <a:rPr lang="en-US" sz="1200" dirty="0"/>
              <a:t> Yacoub, </a:t>
            </a:r>
            <a:r>
              <a:rPr lang="en-US" sz="1200" dirty="0" err="1"/>
              <a:t>Yarlina</a:t>
            </a:r>
            <a:r>
              <a:rPr lang="en-US" sz="1200" dirty="0"/>
              <a:t>, (2013), </a:t>
            </a:r>
            <a:r>
              <a:rPr lang="en-US" sz="1200" dirty="0" err="1"/>
              <a:t>Pengaruh</a:t>
            </a:r>
            <a:r>
              <a:rPr lang="en-US" sz="1200" dirty="0"/>
              <a:t> Tingkat </a:t>
            </a:r>
            <a:r>
              <a:rPr lang="en-US" sz="1200" dirty="0" err="1"/>
              <a:t>Pengangguran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kemiskinan</a:t>
            </a:r>
            <a:r>
              <a:rPr lang="en-US" sz="1200" dirty="0"/>
              <a:t> </a:t>
            </a:r>
            <a:r>
              <a:rPr lang="en-US" sz="1200" dirty="0" err="1"/>
              <a:t>kabupaten</a:t>
            </a:r>
            <a:r>
              <a:rPr lang="en-US" sz="1200" dirty="0"/>
              <a:t>/</a:t>
            </a:r>
            <a:r>
              <a:rPr lang="en-US" sz="1200" dirty="0" err="1"/>
              <a:t>kota</a:t>
            </a:r>
            <a:r>
              <a:rPr lang="en-US" sz="1200" dirty="0"/>
              <a:t> di </a:t>
            </a:r>
            <a:r>
              <a:rPr lang="en-US" sz="1200" dirty="0" err="1"/>
              <a:t>provinsi</a:t>
            </a:r>
            <a:r>
              <a:rPr lang="en-US" sz="1200" dirty="0"/>
              <a:t> Kalimantan Barat, repository polnep.ac.id, Volume 8, </a:t>
            </a:r>
            <a:r>
              <a:rPr lang="en-US" sz="1200" dirty="0" err="1"/>
              <a:t>Nomor</a:t>
            </a:r>
            <a:r>
              <a:rPr lang="en-US" sz="1200" dirty="0"/>
              <a:t> 3, </a:t>
            </a:r>
            <a:r>
              <a:rPr lang="en-US" sz="1200" dirty="0" err="1"/>
              <a:t>Oktober</a:t>
            </a:r>
            <a:r>
              <a:rPr lang="en-US" sz="1200" dirty="0"/>
              <a:t> 2012, 1760185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86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D743FB-6B89-4E4E-B163-86D0B7E92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96CB53-D369-411D-AB2C-6A0DA2F7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J. Sandra Sembel (sandrasembel.weebly.com)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71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457B8D-5A5C-49B6-907E-9508CE7D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28" y="745465"/>
            <a:ext cx="5120114" cy="149017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Penduduk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miskin di Indonesia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C82B25-6F44-40E2-B5EB-67E503CE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2432448"/>
            <a:ext cx="5440681" cy="4379825"/>
          </a:xfrm>
        </p:spPr>
        <p:txBody>
          <a:bodyPr>
            <a:noAutofit/>
          </a:bodyPr>
          <a:lstStyle/>
          <a:p>
            <a:r>
              <a:rPr lang="en-US" sz="2000" b="1" dirty="0" err="1"/>
              <a:t>Penduduk</a:t>
            </a:r>
            <a:r>
              <a:rPr lang="en-US" sz="2000" b="1" dirty="0"/>
              <a:t> miskin </a:t>
            </a:r>
            <a:r>
              <a:rPr lang="en-US" sz="2000" dirty="0"/>
              <a:t>di Indonesia, </a:t>
            </a:r>
            <a:r>
              <a:rPr lang="en-US" sz="2000" dirty="0" err="1"/>
              <a:t>Maret</a:t>
            </a:r>
            <a:r>
              <a:rPr lang="en-US" sz="2000" dirty="0"/>
              <a:t> 2019: 25,14 </a:t>
            </a:r>
            <a:r>
              <a:rPr lang="en-US" sz="2000" dirty="0" err="1"/>
              <a:t>juta</a:t>
            </a:r>
            <a:r>
              <a:rPr lang="en-US" sz="2000" dirty="0"/>
              <a:t> </a:t>
            </a:r>
            <a:r>
              <a:rPr lang="en-US" sz="2000" dirty="0" err="1"/>
              <a:t>jiwa</a:t>
            </a:r>
            <a:r>
              <a:rPr lang="en-US" sz="2000" dirty="0"/>
              <a:t> (9,41 </a:t>
            </a:r>
            <a:r>
              <a:rPr lang="en-US" sz="2000" dirty="0" err="1"/>
              <a:t>persen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Penduduk</a:t>
            </a:r>
            <a:r>
              <a:rPr lang="en-US" sz="2000" dirty="0"/>
              <a:t> miskin </a:t>
            </a:r>
            <a:r>
              <a:rPr lang="en-US" sz="2000" b="1" dirty="0" err="1"/>
              <a:t>terbesar</a:t>
            </a:r>
            <a:r>
              <a:rPr lang="en-US" sz="2000" b="1" dirty="0"/>
              <a:t>: </a:t>
            </a:r>
            <a:r>
              <a:rPr lang="en-US" sz="2000" dirty="0"/>
              <a:t> Maluku dan Papua (20,91). </a:t>
            </a:r>
            <a:r>
              <a:rPr lang="en-US" sz="2000" dirty="0" err="1"/>
              <a:t>Penduduk</a:t>
            </a:r>
            <a:r>
              <a:rPr lang="en-US" sz="2000" dirty="0"/>
              <a:t> miskin </a:t>
            </a:r>
            <a:r>
              <a:rPr lang="en-US" sz="2000" b="1" dirty="0" err="1"/>
              <a:t>terendah</a:t>
            </a:r>
            <a:r>
              <a:rPr lang="en-US" sz="2000" b="1" dirty="0"/>
              <a:t>:</a:t>
            </a:r>
            <a:r>
              <a:rPr lang="en-US" sz="2000" dirty="0"/>
              <a:t> Kalimantan (5,93 </a:t>
            </a:r>
            <a:r>
              <a:rPr lang="en-US" sz="2000" dirty="0" err="1"/>
              <a:t>persen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 miskin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di </a:t>
            </a:r>
            <a:r>
              <a:rPr lang="en-US" sz="2000" b="1" dirty="0" err="1"/>
              <a:t>Jawa</a:t>
            </a:r>
            <a:r>
              <a:rPr lang="en-US" sz="2000" b="1" dirty="0"/>
              <a:t>  </a:t>
            </a:r>
            <a:r>
              <a:rPr lang="en-US" sz="2000" dirty="0"/>
              <a:t>(12,72 </a:t>
            </a:r>
            <a:r>
              <a:rPr lang="en-US" sz="2000" dirty="0" err="1"/>
              <a:t>juta</a:t>
            </a:r>
            <a:r>
              <a:rPr lang="en-US" sz="2000" dirty="0"/>
              <a:t>),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 miskin </a:t>
            </a:r>
            <a:r>
              <a:rPr lang="en-US" sz="2000" dirty="0" err="1"/>
              <a:t>terendah</a:t>
            </a:r>
            <a:r>
              <a:rPr lang="en-US" sz="2000" dirty="0"/>
              <a:t>: </a:t>
            </a:r>
            <a:r>
              <a:rPr lang="en-US" sz="2000" b="1" dirty="0"/>
              <a:t>Kalimantan</a:t>
            </a:r>
            <a:r>
              <a:rPr lang="en-US" sz="2000" dirty="0"/>
              <a:t> (0,97 </a:t>
            </a:r>
            <a:r>
              <a:rPr lang="en-US" sz="2000" dirty="0" err="1"/>
              <a:t>juta</a:t>
            </a:r>
            <a:r>
              <a:rPr lang="en-US" sz="2000" dirty="0"/>
              <a:t>). </a:t>
            </a:r>
          </a:p>
          <a:p>
            <a:r>
              <a:rPr lang="en-US" sz="2000" b="1" dirty="0" err="1"/>
              <a:t>Garis</a:t>
            </a:r>
            <a:r>
              <a:rPr lang="en-US" sz="2000" b="1" dirty="0"/>
              <a:t> </a:t>
            </a:r>
            <a:r>
              <a:rPr lang="en-US" sz="2000" b="1" dirty="0" err="1"/>
              <a:t>kemiskinan</a:t>
            </a:r>
            <a:r>
              <a:rPr lang="en-US" sz="2000" b="1" dirty="0"/>
              <a:t>, </a:t>
            </a:r>
            <a:r>
              <a:rPr lang="en-US" sz="2000" dirty="0" err="1"/>
              <a:t>Maret</a:t>
            </a:r>
            <a:r>
              <a:rPr lang="en-US" sz="2000" dirty="0"/>
              <a:t> 2018: </a:t>
            </a:r>
            <a:r>
              <a:rPr lang="en-US" sz="2000" dirty="0" err="1"/>
              <a:t>Rp</a:t>
            </a:r>
            <a:r>
              <a:rPr lang="en-US" sz="2000" dirty="0"/>
              <a:t> 425.250 per </a:t>
            </a:r>
            <a:r>
              <a:rPr lang="en-US" sz="2000" dirty="0" err="1"/>
              <a:t>kapita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per </a:t>
            </a:r>
            <a:r>
              <a:rPr lang="en-US" sz="2000" dirty="0" err="1"/>
              <a:t>bulan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komposisi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kemiskinan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sebesar</a:t>
            </a:r>
            <a:r>
              <a:rPr lang="en-US" sz="2000" dirty="0"/>
              <a:t> </a:t>
            </a:r>
            <a:r>
              <a:rPr lang="en-US" sz="2000" dirty="0" err="1"/>
              <a:t>Rp</a:t>
            </a:r>
            <a:r>
              <a:rPr lang="en-US" sz="2000" dirty="0"/>
              <a:t> 313.232 (73,66 </a:t>
            </a:r>
            <a:r>
              <a:rPr lang="en-US" sz="2000" dirty="0" err="1"/>
              <a:t>persen</a:t>
            </a:r>
            <a:r>
              <a:rPr lang="en-US" sz="2000" dirty="0"/>
              <a:t>)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kemiskinan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sebesar</a:t>
            </a:r>
            <a:r>
              <a:rPr lang="en-US" sz="2000" dirty="0"/>
              <a:t> </a:t>
            </a:r>
            <a:r>
              <a:rPr lang="en-US" sz="2000" dirty="0" err="1"/>
              <a:t>Rp</a:t>
            </a:r>
            <a:r>
              <a:rPr lang="en-US" sz="2000" dirty="0"/>
              <a:t> 112.018 (26,34 </a:t>
            </a:r>
            <a:r>
              <a:rPr lang="en-US" sz="2000" dirty="0" err="1"/>
              <a:t>persen</a:t>
            </a:r>
            <a:r>
              <a:rPr lang="en-US" sz="2000" dirty="0"/>
              <a:t>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8A94E-EA10-49A5-ACCA-91D031917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" r="2984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87C769-7629-4521-AAC9-D0B298D4E01E}"/>
              </a:ext>
            </a:extLst>
          </p:cNvPr>
          <p:cNvSpPr txBox="1"/>
          <p:nvPr/>
        </p:nvSpPr>
        <p:spPr>
          <a:xfrm>
            <a:off x="9035424" y="6029910"/>
            <a:ext cx="302149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BPS, 2019, </a:t>
            </a:r>
            <a:r>
              <a:rPr lang="en-US" dirty="0" err="1"/>
              <a:t>Kompas</a:t>
            </a:r>
            <a:r>
              <a:rPr lang="en-US" dirty="0"/>
              <a:t>, </a:t>
            </a:r>
            <a:r>
              <a:rPr lang="en-US" dirty="0" err="1"/>
              <a:t>Juli</a:t>
            </a:r>
            <a:r>
              <a:rPr lang="en-US" dirty="0"/>
              <a:t> 2019.</a:t>
            </a:r>
          </a:p>
        </p:txBody>
      </p:sp>
    </p:spTree>
    <p:extLst>
      <p:ext uri="{BB962C8B-B14F-4D97-AF65-F5344CB8AC3E}">
        <p14:creationId xmlns:p14="http://schemas.microsoft.com/office/powerpoint/2010/main" val="81746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57FC4-E8BA-446B-BFDD-6045D36B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 err="1"/>
              <a:t>Mensejahterakan</a:t>
            </a:r>
            <a:r>
              <a:rPr lang="en-US" b="1" dirty="0"/>
              <a:t> Rakyat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11AEB-FB19-4B89-9EF9-5A765C6B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2" y="2676938"/>
            <a:ext cx="4764818" cy="3360323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 err="1"/>
              <a:t>Setiap</a:t>
            </a:r>
            <a:r>
              <a:rPr lang="en-US" dirty="0"/>
              <a:t> negara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mensejahterakan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rakyat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peningkatan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kualitas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hidup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penduduknya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kemiskinan</a:t>
            </a:r>
            <a:r>
              <a:rPr lang="en-US" dirty="0"/>
              <a:t>. </a:t>
            </a:r>
          </a:p>
          <a:p>
            <a:pPr marL="0" indent="0" fontAlgn="t">
              <a:buNone/>
            </a:pPr>
            <a:endParaRPr lang="en-US" dirty="0"/>
          </a:p>
        </p:txBody>
      </p:sp>
      <p:pic>
        <p:nvPicPr>
          <p:cNvPr id="1028" name="Picture 4" descr="Image result for penduduk miskin dan kaya&quot;">
            <a:extLst>
              <a:ext uri="{FF2B5EF4-FFF2-40B4-BE49-F238E27FC236}">
                <a16:creationId xmlns:a16="http://schemas.microsoft.com/office/drawing/2014/main" id="{E4DE5F83-CAC4-46A9-BD46-15C337015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r="20197"/>
          <a:stretch/>
        </p:blipFill>
        <p:spPr bwMode="auto">
          <a:xfrm>
            <a:off x="5878849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CBF5CE4-2F0F-4D15-921F-3CDDA0D87F06}"/>
              </a:ext>
            </a:extLst>
          </p:cNvPr>
          <p:cNvSpPr/>
          <p:nvPr/>
        </p:nvSpPr>
        <p:spPr>
          <a:xfrm>
            <a:off x="8821112" y="5707696"/>
            <a:ext cx="1571625" cy="65913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6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7747-49D5-432C-8414-2E9384B4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Index Pembangunan Manusia (IPM) Indonesia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C17BD3-B745-4D17-B14D-A0A8C5738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15323"/>
            <a:ext cx="10515599" cy="3257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3CB47-A6F2-4344-A8C9-6A83561CBA23}"/>
              </a:ext>
            </a:extLst>
          </p:cNvPr>
          <p:cNvSpPr/>
          <p:nvPr/>
        </p:nvSpPr>
        <p:spPr>
          <a:xfrm>
            <a:off x="838198" y="6197578"/>
            <a:ext cx="10409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Human Development Indices and Indicators: 2018 Statistical Update, UNDP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C4AFF8-17B4-49A1-B4F9-05A9712CE5A2}"/>
              </a:ext>
            </a:extLst>
          </p:cNvPr>
          <p:cNvSpPr/>
          <p:nvPr/>
        </p:nvSpPr>
        <p:spPr>
          <a:xfrm>
            <a:off x="9687339" y="3935896"/>
            <a:ext cx="1311965" cy="357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C67933-1323-43E5-9E61-34D24F16C1F7}"/>
              </a:ext>
            </a:extLst>
          </p:cNvPr>
          <p:cNvSpPr/>
          <p:nvPr/>
        </p:nvSpPr>
        <p:spPr>
          <a:xfrm>
            <a:off x="1192696" y="3935896"/>
            <a:ext cx="1311965" cy="357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A4AD6-177A-48AD-89B6-ADF0048C2E04}"/>
              </a:ext>
            </a:extLst>
          </p:cNvPr>
          <p:cNvSpPr/>
          <p:nvPr/>
        </p:nvSpPr>
        <p:spPr>
          <a:xfrm>
            <a:off x="838198" y="4973023"/>
            <a:ext cx="10515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Indonesia's HDI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value for 2017 is 0.694— which put the country in the medium 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human development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category—positioning it at 116 out of 189 countries and territories. The rank is shared with Viet Nam.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625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A9060-C93B-4C10-8EBB-B2084B416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7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36F048-BAAA-4412-80E1-F6A75FE9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0891"/>
            <a:ext cx="10905066" cy="5316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DE1A32-B8B9-42DD-9BE9-C01DAB88B5F1}"/>
              </a:ext>
            </a:extLst>
          </p:cNvPr>
          <p:cNvSpPr/>
          <p:nvPr/>
        </p:nvSpPr>
        <p:spPr>
          <a:xfrm>
            <a:off x="893150" y="6056999"/>
            <a:ext cx="10905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https://lokadata.beritagar.id/chart/preview/indeks-pembangunan-manusia-negara-negara-di-asean-2015-1503285296</a:t>
            </a:r>
            <a:endParaRPr lang="en-US" sz="1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C31500-0215-4060-9DA0-9BBB1F0B1365}"/>
              </a:ext>
            </a:extLst>
          </p:cNvPr>
          <p:cNvSpPr/>
          <p:nvPr/>
        </p:nvSpPr>
        <p:spPr>
          <a:xfrm>
            <a:off x="893150" y="2743200"/>
            <a:ext cx="9880867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3E3A9-9E82-4B1B-82ED-0B6B3BD74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262"/>
          <a:stretch/>
        </p:blipFill>
        <p:spPr>
          <a:xfrm>
            <a:off x="0" y="163062"/>
            <a:ext cx="8742905" cy="6502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69083E-8EAE-491C-B3A4-E185CC087956}"/>
              </a:ext>
            </a:extLst>
          </p:cNvPr>
          <p:cNvSpPr/>
          <p:nvPr/>
        </p:nvSpPr>
        <p:spPr>
          <a:xfrm>
            <a:off x="8958470" y="163062"/>
            <a:ext cx="33395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C1E21"/>
                </a:solidFill>
                <a:latin typeface="Helvetica" panose="020B0604020202020204" pitchFamily="34" charset="0"/>
              </a:rPr>
              <a:t>Asean</a:t>
            </a: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 countries rank (US$)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1. Singapore : $55,231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🇸🇬️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2. Brunei : $27,601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🇧🇳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3. Malaysia : $10,489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🇲🇾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4. Thailand : $6,744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🇹🇭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5. Indonesia : $4,116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🇲🇨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6. Philippines : $3,300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🇵🇭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7. Laos : $2,755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🇱🇦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8. Vietnam : $2,481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🇻🇳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9. Cambodia : $1,495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🇰🇭</a:t>
            </a:r>
            <a:br>
              <a:rPr lang="en-US" dirty="0"/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10. Myanmar : $1,395 </a:t>
            </a:r>
            <a:r>
              <a:rPr lang="en-US" dirty="0">
                <a:solidFill>
                  <a:srgbClr val="1C1E21"/>
                </a:solidFill>
                <a:latin typeface="inherit"/>
              </a:rPr>
              <a:t>🇲🇲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7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2408</Words>
  <Application>Microsoft Office PowerPoint</Application>
  <PresentationFormat>Widescreen</PresentationFormat>
  <Paragraphs>187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</vt:lpstr>
      <vt:lpstr>Arial Unicode MS</vt:lpstr>
      <vt:lpstr>Calibri</vt:lpstr>
      <vt:lpstr>Calibri Light</vt:lpstr>
      <vt:lpstr>Helvetica</vt:lpstr>
      <vt:lpstr>inherit</vt:lpstr>
      <vt:lpstr>Times New Roman</vt:lpstr>
      <vt:lpstr>Office Theme</vt:lpstr>
      <vt:lpstr>ANALISIS KETERHUBUNGAN ANTARA INDEKS PEMBANGUNAN MANUSIA, BELANJA DAERAH, TINGKAT PENGANGGURAN, TINGKAT LITERASI DAN TINGKAT KEMISKINAN DI INDONESIA </vt:lpstr>
      <vt:lpstr>Cakupan Pembahasan</vt:lpstr>
      <vt:lpstr>PowerPoint Presentation</vt:lpstr>
      <vt:lpstr>Penduduk miskin di Indonesia</vt:lpstr>
      <vt:lpstr>Mensejahterakan Rakyat</vt:lpstr>
      <vt:lpstr>Index Pembangunan Manusia (IPM)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 HDI – UNDP model (BPS, 2019)</vt:lpstr>
      <vt:lpstr>Dimensi kemiskinan</vt:lpstr>
      <vt:lpstr>Tingkat pengangguran, Kemiskinan, IPM</vt:lpstr>
      <vt:lpstr>IPM, Kemiskinan dan Pengangguran</vt:lpstr>
      <vt:lpstr>Tingkat Literasi, Tingkat Pengangguran, IPM</vt:lpstr>
      <vt:lpstr>IPM, Kemiskinan dan Belanja Daerah</vt:lpstr>
      <vt:lpstr>Model Penelitian</vt:lpstr>
      <vt:lpstr>Model Penelitian</vt:lpstr>
      <vt:lpstr>Hipotesis</vt:lpstr>
      <vt:lpstr>Tujuan</vt:lpstr>
      <vt:lpstr>PowerPoint Presentation</vt:lpstr>
      <vt:lpstr>Metodologi Penelitian</vt:lpstr>
      <vt:lpstr>PowerPoint Presentation</vt:lpstr>
      <vt:lpstr>Hasil dari Persamaan 1</vt:lpstr>
      <vt:lpstr>Hasil dari Persamaan 2</vt:lpstr>
      <vt:lpstr>PowerPoint Presentation</vt:lpstr>
      <vt:lpstr>PowerPoint Presentation</vt:lpstr>
      <vt:lpstr>PowerPoint Presentation</vt:lpstr>
      <vt:lpstr>Keterbatasan dan Saran</vt:lpstr>
      <vt:lpstr>DAFTAR PUSTAKA</vt:lpstr>
      <vt:lpstr>Daftar Pustaka</vt:lpstr>
      <vt:lpstr>Daftar Pustaka</vt:lpstr>
      <vt:lpstr>J. Sandra Sembel (sandrasembel.weebly.com)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KETERHUBUNGAN ANTARA INDEKS PEMBANGUNAN MANUSIA, BELANJA DAERAH, TINGKAT PENGANGGURAN, TINGKAT LITERASI DAN TINGKAT KEMISKINAN DI INDONESIA</dc:title>
  <dc:creator>Sandra Sembel</dc:creator>
  <cp:lastModifiedBy>Sandra Sembel</cp:lastModifiedBy>
  <cp:revision>7</cp:revision>
  <dcterms:created xsi:type="dcterms:W3CDTF">2019-11-21T06:10:15Z</dcterms:created>
  <dcterms:modified xsi:type="dcterms:W3CDTF">2019-11-21T06:50:32Z</dcterms:modified>
</cp:coreProperties>
</file>