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0" r:id="rId3"/>
    <p:sldId id="257" r:id="rId4"/>
    <p:sldId id="265" r:id="rId5"/>
    <p:sldId id="289" r:id="rId6"/>
    <p:sldId id="271" r:id="rId7"/>
    <p:sldId id="269" r:id="rId8"/>
    <p:sldId id="270" r:id="rId9"/>
    <p:sldId id="290" r:id="rId10"/>
    <p:sldId id="261" r:id="rId11"/>
    <p:sldId id="285" r:id="rId12"/>
    <p:sldId id="286" r:id="rId13"/>
    <p:sldId id="287" r:id="rId14"/>
    <p:sldId id="288" r:id="rId15"/>
    <p:sldId id="266"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5" name="Footer Placeholder 4">
            <a:extLst>
              <a:ext uri="{FF2B5EF4-FFF2-40B4-BE49-F238E27FC236}">
                <a16:creationId xmlns=""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913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5" name="Footer Placeholder 4">
            <a:extLst>
              <a:ext uri="{FF2B5EF4-FFF2-40B4-BE49-F238E27FC236}">
                <a16:creationId xmlns=""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03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5" name="Footer Placeholder 4">
            <a:extLst>
              <a:ext uri="{FF2B5EF4-FFF2-40B4-BE49-F238E27FC236}">
                <a16:creationId xmlns=""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21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5" name="Footer Placeholder 4">
            <a:extLst>
              <a:ext uri="{FF2B5EF4-FFF2-40B4-BE49-F238E27FC236}">
                <a16:creationId xmlns=""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416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5" name="Footer Placeholder 4">
            <a:extLst>
              <a:ext uri="{FF2B5EF4-FFF2-40B4-BE49-F238E27FC236}">
                <a16:creationId xmlns=""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089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6" name="Footer Placeholder 5">
            <a:extLst>
              <a:ext uri="{FF2B5EF4-FFF2-40B4-BE49-F238E27FC236}">
                <a16:creationId xmlns=""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50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8" name="Footer Placeholder 7">
            <a:extLst>
              <a:ext uri="{FF2B5EF4-FFF2-40B4-BE49-F238E27FC236}">
                <a16:creationId xmlns=""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84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4" name="Footer Placeholder 3">
            <a:extLst>
              <a:ext uri="{FF2B5EF4-FFF2-40B4-BE49-F238E27FC236}">
                <a16:creationId xmlns=""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307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3" name="Footer Placeholder 2">
            <a:extLst>
              <a:ext uri="{FF2B5EF4-FFF2-40B4-BE49-F238E27FC236}">
                <a16:creationId xmlns=""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31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6" name="Footer Placeholder 5">
            <a:extLst>
              <a:ext uri="{FF2B5EF4-FFF2-40B4-BE49-F238E27FC236}">
                <a16:creationId xmlns=""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273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5/10/2021</a:t>
            </a:fld>
            <a:endParaRPr lang="en-US"/>
          </a:p>
        </p:txBody>
      </p:sp>
      <p:sp>
        <p:nvSpPr>
          <p:cNvPr id="6" name="Footer Placeholder 5">
            <a:extLst>
              <a:ext uri="{FF2B5EF4-FFF2-40B4-BE49-F238E27FC236}">
                <a16:creationId xmlns=""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332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5/10/2021</a:t>
            </a:fld>
            <a:endParaRPr lang="en-US" dirty="0"/>
          </a:p>
        </p:txBody>
      </p:sp>
      <p:sp>
        <p:nvSpPr>
          <p:cNvPr id="5" name="Footer Placeholder 4">
            <a:extLst>
              <a:ext uri="{FF2B5EF4-FFF2-40B4-BE49-F238E27FC236}">
                <a16:creationId xmlns=""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422918809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4"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8">
            <a:extLst>
              <a:ext uri="{FF2B5EF4-FFF2-40B4-BE49-F238E27FC236}">
                <a16:creationId xmlns="" xmlns:a16="http://schemas.microsoft.com/office/drawing/2014/main" id="{158B3569-73B2-4D05-8E95-886A6EE17F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3DDEC41-D02C-4E1D-8713-147F7C736A7E}"/>
              </a:ext>
            </a:extLst>
          </p:cNvPr>
          <p:cNvSpPr>
            <a:spLocks noGrp="1"/>
          </p:cNvSpPr>
          <p:nvPr>
            <p:ph type="ctrTitle"/>
          </p:nvPr>
        </p:nvSpPr>
        <p:spPr>
          <a:xfrm>
            <a:off x="793159" y="1377146"/>
            <a:ext cx="4076460" cy="3626217"/>
          </a:xfrm>
        </p:spPr>
        <p:txBody>
          <a:bodyPr anchor="b">
            <a:normAutofit/>
          </a:bodyPr>
          <a:lstStyle/>
          <a:p>
            <a:pPr algn="r"/>
            <a:r>
              <a:rPr lang="en-US" sz="4500" dirty="0">
                <a:solidFill>
                  <a:schemeClr val="bg1"/>
                </a:solidFill>
              </a:rPr>
              <a:t>Welcoming visitors</a:t>
            </a:r>
          </a:p>
        </p:txBody>
      </p:sp>
      <p:sp>
        <p:nvSpPr>
          <p:cNvPr id="3" name="Subtitle 2">
            <a:extLst>
              <a:ext uri="{FF2B5EF4-FFF2-40B4-BE49-F238E27FC236}">
                <a16:creationId xmlns="" xmlns:a16="http://schemas.microsoft.com/office/drawing/2014/main" id="{152BD94D-7D2F-499A-9F62-8A84226C8187}"/>
              </a:ext>
            </a:extLst>
          </p:cNvPr>
          <p:cNvSpPr>
            <a:spLocks noGrp="1"/>
          </p:cNvSpPr>
          <p:nvPr>
            <p:ph type="subTitle" idx="1"/>
          </p:nvPr>
        </p:nvSpPr>
        <p:spPr>
          <a:xfrm>
            <a:off x="793159" y="5170453"/>
            <a:ext cx="4076458" cy="990197"/>
          </a:xfrm>
        </p:spPr>
        <p:txBody>
          <a:bodyPr>
            <a:normAutofit/>
          </a:bodyPr>
          <a:lstStyle/>
          <a:p>
            <a:pPr algn="r"/>
            <a:r>
              <a:rPr lang="en-US" dirty="0">
                <a:solidFill>
                  <a:schemeClr val="bg1"/>
                </a:solidFill>
              </a:rPr>
              <a:t>Practice the dialog</a:t>
            </a:r>
          </a:p>
        </p:txBody>
      </p:sp>
      <p:pic>
        <p:nvPicPr>
          <p:cNvPr id="20" name="Picture 3">
            <a:extLst>
              <a:ext uri="{FF2B5EF4-FFF2-40B4-BE49-F238E27FC236}">
                <a16:creationId xmlns="" xmlns:a16="http://schemas.microsoft.com/office/drawing/2014/main" id="{08E9646E-5D89-41F0-A427-F1EDDA1C25BF}"/>
              </a:ext>
            </a:extLst>
          </p:cNvPr>
          <p:cNvPicPr>
            <a:picLocks noChangeAspect="1"/>
          </p:cNvPicPr>
          <p:nvPr/>
        </p:nvPicPr>
        <p:blipFill rotWithShape="1">
          <a:blip r:embed="rId2">
            <a:duotone>
              <a:schemeClr val="accent2">
                <a:shade val="45000"/>
                <a:satMod val="135000"/>
              </a:schemeClr>
              <a:prstClr val="white"/>
            </a:duotone>
            <a:alphaModFix amt="51000"/>
          </a:blip>
          <a:srcRect l="133" r="36770" b="1"/>
          <a:stretch/>
        </p:blipFill>
        <p:spPr>
          <a:xfrm>
            <a:off x="5457027" y="10"/>
            <a:ext cx="6734973" cy="6857990"/>
          </a:xfrm>
          <a:prstGeom prst="rect">
            <a:avLst/>
          </a:prstGeom>
        </p:spPr>
      </p:pic>
      <p:sp>
        <p:nvSpPr>
          <p:cNvPr id="21" name="Graphic 17">
            <a:extLst>
              <a:ext uri="{FF2B5EF4-FFF2-40B4-BE49-F238E27FC236}">
                <a16:creationId xmlns="" xmlns:a16="http://schemas.microsoft.com/office/drawing/2014/main" id="{B71758F4-3F46-45DA-8AC5-4E508DA080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957736" y="815001"/>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22" name="Graphic 15">
            <a:extLst>
              <a:ext uri="{FF2B5EF4-FFF2-40B4-BE49-F238E27FC236}">
                <a16:creationId xmlns="" xmlns:a16="http://schemas.microsoft.com/office/drawing/2014/main" id="{8550FED7-7C32-42BB-98DB-30272A6331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316516" y="104429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cxnSp>
        <p:nvCxnSpPr>
          <p:cNvPr id="23" name="Straight Connector 14">
            <a:extLst>
              <a:ext uri="{FF2B5EF4-FFF2-40B4-BE49-F238E27FC236}">
                <a16:creationId xmlns="" xmlns:a16="http://schemas.microsoft.com/office/drawing/2014/main" id="{56020367-4FD5-4596-8E10-C5F095CD8DBF}"/>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838200" y="6274341"/>
            <a:ext cx="11353800"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088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 xmlns:a16="http://schemas.microsoft.com/office/drawing/2014/main" id="{D1B787A8-0D67-4B7E-9B48-86BD906AB6B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 xmlns:a16="http://schemas.microsoft.com/office/drawing/2014/main" id="{8F9CBE3F-79A8-4F8F-88D9-DAD03D0D28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 xmlns:a16="http://schemas.microsoft.com/office/drawing/2014/main" id="{7AE44C38-4E7B-4021-982D-D153AA061D91}"/>
              </a:ext>
            </a:extLst>
          </p:cNvPr>
          <p:cNvSpPr>
            <a:spLocks noGrp="1"/>
          </p:cNvSpPr>
          <p:nvPr>
            <p:ph type="title"/>
          </p:nvPr>
        </p:nvSpPr>
        <p:spPr>
          <a:xfrm>
            <a:off x="1522030" y="1209220"/>
            <a:ext cx="9147940" cy="2337238"/>
          </a:xfrm>
        </p:spPr>
        <p:txBody>
          <a:bodyPr vert="horz" lIns="91440" tIns="45720" rIns="91440" bIns="45720" rtlCol="0" anchor="b">
            <a:normAutofit/>
          </a:bodyPr>
          <a:lstStyle/>
          <a:p>
            <a:pPr algn="ctr"/>
            <a:r>
              <a:rPr lang="en-US" sz="6000" b="1" i="0" kern="1200" cap="all" baseline="0">
                <a:solidFill>
                  <a:schemeClr val="bg1"/>
                </a:solidFill>
                <a:latin typeface="+mj-lt"/>
                <a:ea typeface="+mj-ea"/>
                <a:cs typeface="+mj-cs"/>
              </a:rPr>
              <a:t>Formal Dialog</a:t>
            </a:r>
          </a:p>
        </p:txBody>
      </p:sp>
      <p:sp>
        <p:nvSpPr>
          <p:cNvPr id="13" name="Graphic 22">
            <a:extLst>
              <a:ext uri="{FF2B5EF4-FFF2-40B4-BE49-F238E27FC236}">
                <a16:creationId xmlns="" xmlns:a16="http://schemas.microsoft.com/office/drawing/2014/main" id="{508BEF50-7B1E-49A4-BC19-5F4F1D755E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5" name="Graphic 13">
            <a:extLst>
              <a:ext uri="{FF2B5EF4-FFF2-40B4-BE49-F238E27FC236}">
                <a16:creationId xmlns="" xmlns:a16="http://schemas.microsoft.com/office/drawing/2014/main" id="{C5CB530E-515E-412C-9DF1-5F8FFBD6F3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7" name="Graphic 15">
            <a:extLst>
              <a:ext uri="{FF2B5EF4-FFF2-40B4-BE49-F238E27FC236}">
                <a16:creationId xmlns="" xmlns:a16="http://schemas.microsoft.com/office/drawing/2014/main" id="{AEA7509D-F04F-40CB-A0B3-EEF16499CC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9" name="Graphic 21">
            <a:extLst>
              <a:ext uri="{FF2B5EF4-FFF2-40B4-BE49-F238E27FC236}">
                <a16:creationId xmlns="" xmlns:a16="http://schemas.microsoft.com/office/drawing/2014/main" id="{C39ADB8F-D187-49D7-BDCF-C1B6DC7270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21" name="Graphic 12">
            <a:extLst>
              <a:ext uri="{FF2B5EF4-FFF2-40B4-BE49-F238E27FC236}">
                <a16:creationId xmlns="" xmlns:a16="http://schemas.microsoft.com/office/drawing/2014/main" id="{712D4376-A578-4FF1-94FC-245E7A6A48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3" name="Graphic 23">
            <a:extLst>
              <a:ext uri="{FF2B5EF4-FFF2-40B4-BE49-F238E27FC236}">
                <a16:creationId xmlns="" xmlns:a16="http://schemas.microsoft.com/office/drawing/2014/main" id="{3FBAD350-5664-4811-A208-657FB882D3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5" name="Straight Connector 24">
            <a:extLst>
              <a:ext uri="{FF2B5EF4-FFF2-40B4-BE49-F238E27FC236}">
                <a16:creationId xmlns="" xmlns:a16="http://schemas.microsoft.com/office/drawing/2014/main" id="{56020367-4FD5-4596-8E10-C5F095CD8DBF}"/>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087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92C000-E66D-40CC-9205-6295EC7DDD07}"/>
              </a:ext>
            </a:extLst>
          </p:cNvPr>
          <p:cNvSpPr>
            <a:spLocks noGrp="1"/>
          </p:cNvSpPr>
          <p:nvPr>
            <p:ph type="title"/>
          </p:nvPr>
        </p:nvSpPr>
        <p:spPr/>
        <p:txBody>
          <a:bodyPr/>
          <a:lstStyle/>
          <a:p>
            <a:r>
              <a:rPr lang="en-US" dirty="0"/>
              <a:t>Formal Dialog</a:t>
            </a:r>
          </a:p>
        </p:txBody>
      </p:sp>
      <p:sp>
        <p:nvSpPr>
          <p:cNvPr id="3" name="Content Placeholder 2">
            <a:extLst>
              <a:ext uri="{FF2B5EF4-FFF2-40B4-BE49-F238E27FC236}">
                <a16:creationId xmlns="" xmlns:a16="http://schemas.microsoft.com/office/drawing/2014/main" id="{7CD03887-63DC-48C6-93DB-A88E88C36780}"/>
              </a:ext>
            </a:extLst>
          </p:cNvPr>
          <p:cNvSpPr>
            <a:spLocks noGrp="1"/>
          </p:cNvSpPr>
          <p:nvPr>
            <p:ph idx="1"/>
          </p:nvPr>
        </p:nvSpPr>
        <p:spPr/>
        <p:txBody>
          <a:bodyPr>
            <a:normAutofit fontScale="92500" lnSpcReduction="10000"/>
          </a:bodyPr>
          <a:lstStyle/>
          <a:p>
            <a:r>
              <a:rPr lang="en-US" dirty="0"/>
              <a:t>A: Good morning, Ms. Bennet. Do come in. Welcome. It’s nice to see you again.</a:t>
            </a:r>
          </a:p>
          <a:p>
            <a:r>
              <a:rPr lang="en-US" dirty="0"/>
              <a:t>B: And you. I’ve been very much looking forward to this visit. </a:t>
            </a:r>
          </a:p>
          <a:p>
            <a:r>
              <a:rPr lang="en-US" dirty="0"/>
              <a:t>A: So, have we. May I take your coat?</a:t>
            </a:r>
          </a:p>
          <a:p>
            <a:r>
              <a:rPr lang="en-US" dirty="0"/>
              <a:t>B: Certainly. Here you are.</a:t>
            </a:r>
          </a:p>
          <a:p>
            <a:r>
              <a:rPr lang="en-US" dirty="0"/>
              <a:t>A: Please have a seat and make yourself comfortable. I’ll tell Mr. Jenson you are here. Would you like something to drink?</a:t>
            </a:r>
          </a:p>
          <a:p>
            <a:r>
              <a:rPr lang="en-US" dirty="0"/>
              <a:t>B: Yes. I wouldn’t mind a hot drink, if at all possible.</a:t>
            </a:r>
          </a:p>
          <a:p>
            <a:r>
              <a:rPr lang="en-US" dirty="0"/>
              <a:t>A: Of course. We have tea, coffee and chocolate. What would you prefer?</a:t>
            </a:r>
          </a:p>
          <a:p>
            <a:endParaRPr lang="en-US" dirty="0"/>
          </a:p>
          <a:p>
            <a:endParaRPr lang="en-US" dirty="0"/>
          </a:p>
        </p:txBody>
      </p:sp>
    </p:spTree>
    <p:extLst>
      <p:ext uri="{BB962C8B-B14F-4D97-AF65-F5344CB8AC3E}">
        <p14:creationId xmlns:p14="http://schemas.microsoft.com/office/powerpoint/2010/main" val="2613683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48CE57-FEF8-4F02-95AB-891F4510710E}"/>
              </a:ext>
            </a:extLst>
          </p:cNvPr>
          <p:cNvSpPr>
            <a:spLocks noGrp="1"/>
          </p:cNvSpPr>
          <p:nvPr>
            <p:ph type="title"/>
          </p:nvPr>
        </p:nvSpPr>
        <p:spPr/>
        <p:txBody>
          <a:bodyPr/>
          <a:lstStyle/>
          <a:p>
            <a:r>
              <a:rPr lang="en-US" dirty="0"/>
              <a:t>… continuation</a:t>
            </a:r>
          </a:p>
        </p:txBody>
      </p:sp>
      <p:sp>
        <p:nvSpPr>
          <p:cNvPr id="3" name="Content Placeholder 2">
            <a:extLst>
              <a:ext uri="{FF2B5EF4-FFF2-40B4-BE49-F238E27FC236}">
                <a16:creationId xmlns="" xmlns:a16="http://schemas.microsoft.com/office/drawing/2014/main" id="{D683E79E-77B4-4C27-B2DC-415DEE9DD153}"/>
              </a:ext>
            </a:extLst>
          </p:cNvPr>
          <p:cNvSpPr>
            <a:spLocks noGrp="1"/>
          </p:cNvSpPr>
          <p:nvPr>
            <p:ph idx="1"/>
          </p:nvPr>
        </p:nvSpPr>
        <p:spPr/>
        <p:txBody>
          <a:bodyPr>
            <a:normAutofit fontScale="92500" lnSpcReduction="10000"/>
          </a:bodyPr>
          <a:lstStyle/>
          <a:p>
            <a:r>
              <a:rPr lang="en-US" dirty="0"/>
              <a:t>B: Coffee would be great, thank you.</a:t>
            </a:r>
          </a:p>
          <a:p>
            <a:r>
              <a:rPr lang="en-US" dirty="0"/>
              <a:t>A: How would you like your coffee?</a:t>
            </a:r>
          </a:p>
          <a:p>
            <a:r>
              <a:rPr lang="en-US" dirty="0"/>
              <a:t>B: A drop of milk and no sugar, please.</a:t>
            </a:r>
          </a:p>
          <a:p>
            <a:r>
              <a:rPr lang="en-US" dirty="0"/>
              <a:t>A: Here you are. Please help yourself to the cookies.</a:t>
            </a:r>
          </a:p>
          <a:p>
            <a:r>
              <a:rPr lang="en-US" dirty="0"/>
              <a:t>B: They look delicious. Thank you.</a:t>
            </a:r>
          </a:p>
          <a:p>
            <a:r>
              <a:rPr lang="en-US" dirty="0"/>
              <a:t>A: You’re welcome. Did you have any trouble finding the way?</a:t>
            </a:r>
          </a:p>
          <a:p>
            <a:r>
              <a:rPr lang="en-US" dirty="0"/>
              <a:t>B: No. The directions you sent me were very clear, and there was hardly any traffic on the road.</a:t>
            </a:r>
          </a:p>
          <a:p>
            <a:r>
              <a:rPr lang="en-US" dirty="0"/>
              <a:t>A: Excellent. How’s Mr. Samuels?</a:t>
            </a:r>
          </a:p>
          <a:p>
            <a:r>
              <a:rPr lang="en-US" dirty="0"/>
              <a:t>B: He’s very well. He sends his regards.</a:t>
            </a:r>
          </a:p>
          <a:p>
            <a:endParaRPr lang="en-US" dirty="0"/>
          </a:p>
          <a:p>
            <a:endParaRPr lang="en-US" dirty="0"/>
          </a:p>
        </p:txBody>
      </p:sp>
    </p:spTree>
    <p:extLst>
      <p:ext uri="{BB962C8B-B14F-4D97-AF65-F5344CB8AC3E}">
        <p14:creationId xmlns:p14="http://schemas.microsoft.com/office/powerpoint/2010/main" val="3695820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44306A-1C7D-424B-B408-BC8D6018AD6F}"/>
              </a:ext>
            </a:extLst>
          </p:cNvPr>
          <p:cNvSpPr>
            <a:spLocks noGrp="1"/>
          </p:cNvSpPr>
          <p:nvPr>
            <p:ph type="title"/>
          </p:nvPr>
        </p:nvSpPr>
        <p:spPr/>
        <p:txBody>
          <a:bodyPr/>
          <a:lstStyle/>
          <a:p>
            <a:r>
              <a:rPr lang="en-US" dirty="0"/>
              <a:t>… continuation</a:t>
            </a:r>
          </a:p>
        </p:txBody>
      </p:sp>
      <p:sp>
        <p:nvSpPr>
          <p:cNvPr id="3" name="Content Placeholder 2">
            <a:extLst>
              <a:ext uri="{FF2B5EF4-FFF2-40B4-BE49-F238E27FC236}">
                <a16:creationId xmlns="" xmlns:a16="http://schemas.microsoft.com/office/drawing/2014/main" id="{F04D6D46-FDFE-4A66-A292-88D645EB6E3F}"/>
              </a:ext>
            </a:extLst>
          </p:cNvPr>
          <p:cNvSpPr>
            <a:spLocks noGrp="1"/>
          </p:cNvSpPr>
          <p:nvPr>
            <p:ph idx="1"/>
          </p:nvPr>
        </p:nvSpPr>
        <p:spPr/>
        <p:txBody>
          <a:bodyPr>
            <a:normAutofit fontScale="92500"/>
          </a:bodyPr>
          <a:lstStyle/>
          <a:p>
            <a:r>
              <a:rPr lang="en-US" dirty="0"/>
              <a:t>A: It’s a pity he couldn’t join us today.</a:t>
            </a:r>
          </a:p>
          <a:p>
            <a:r>
              <a:rPr lang="en-US" dirty="0"/>
              <a:t>B: Indeed. He would have really liked to come but unfortunately, he wasn’t able to rearrange his schedule.</a:t>
            </a:r>
          </a:p>
          <a:p>
            <a:r>
              <a:rPr lang="en-US" dirty="0"/>
              <a:t>A: Well, I certainly hope he can join you on your next visit. As for today’s schedule, we thought we could have lunch first and then show you around the company. How does that sound to you?</a:t>
            </a:r>
          </a:p>
          <a:p>
            <a:r>
              <a:rPr lang="en-US" dirty="0"/>
              <a:t>B: Very good. I’d really like to see your design center.</a:t>
            </a:r>
          </a:p>
          <a:p>
            <a:r>
              <a:rPr lang="en-US" dirty="0"/>
              <a:t>A: Certainly. Well, I think that’s Mr. Jenson coming. I’ll leave you in his good hands while I make the lunch arrangement.</a:t>
            </a:r>
          </a:p>
          <a:p>
            <a:r>
              <a:rPr lang="en-US" dirty="0"/>
              <a:t>B: Splendid. Thank you very much.</a:t>
            </a:r>
          </a:p>
        </p:txBody>
      </p:sp>
    </p:spTree>
    <p:extLst>
      <p:ext uri="{BB962C8B-B14F-4D97-AF65-F5344CB8AC3E}">
        <p14:creationId xmlns:p14="http://schemas.microsoft.com/office/powerpoint/2010/main" val="3356870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 xmlns:a16="http://schemas.microsoft.com/office/drawing/2014/main" id="{D1B787A8-0D67-4B7E-9B48-86BD906AB6B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 xmlns:a16="http://schemas.microsoft.com/office/drawing/2014/main" id="{8F9CBE3F-79A8-4F8F-88D9-DAD03D0D28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 xmlns:a16="http://schemas.microsoft.com/office/drawing/2014/main" id="{632205FF-4B25-4229-9B5C-213B1CF6E3A0}"/>
              </a:ext>
            </a:extLst>
          </p:cNvPr>
          <p:cNvSpPr>
            <a:spLocks noGrp="1"/>
          </p:cNvSpPr>
          <p:nvPr>
            <p:ph type="title"/>
          </p:nvPr>
        </p:nvSpPr>
        <p:spPr>
          <a:xfrm>
            <a:off x="1522030" y="1209220"/>
            <a:ext cx="9147940" cy="2337238"/>
          </a:xfrm>
        </p:spPr>
        <p:txBody>
          <a:bodyPr vert="horz" lIns="91440" tIns="45720" rIns="91440" bIns="45720" rtlCol="0" anchor="b">
            <a:normAutofit/>
          </a:bodyPr>
          <a:lstStyle/>
          <a:p>
            <a:pPr algn="ctr"/>
            <a:r>
              <a:rPr lang="en-US" sz="6000" b="1" i="0" kern="1200" cap="all" baseline="0">
                <a:solidFill>
                  <a:schemeClr val="bg1"/>
                </a:solidFill>
                <a:latin typeface="+mj-lt"/>
                <a:ea typeface="+mj-ea"/>
                <a:cs typeface="+mj-cs"/>
              </a:rPr>
              <a:t>Let’s </a:t>
            </a:r>
            <a:r>
              <a:rPr lang="en-US" sz="6000" b="1" i="0" kern="1200" cap="all" baseline="0" smtClean="0">
                <a:solidFill>
                  <a:schemeClr val="bg1"/>
                </a:solidFill>
                <a:latin typeface="+mj-lt"/>
                <a:ea typeface="+mj-ea"/>
                <a:cs typeface="+mj-cs"/>
              </a:rPr>
              <a:t>practice 2</a:t>
            </a:r>
            <a:endParaRPr lang="en-US" sz="6000" b="1" i="0" kern="1200" cap="all" baseline="0" dirty="0">
              <a:solidFill>
                <a:schemeClr val="bg1"/>
              </a:solidFill>
              <a:latin typeface="+mj-lt"/>
              <a:ea typeface="+mj-ea"/>
              <a:cs typeface="+mj-cs"/>
            </a:endParaRPr>
          </a:p>
        </p:txBody>
      </p:sp>
      <p:sp>
        <p:nvSpPr>
          <p:cNvPr id="13" name="Graphic 22">
            <a:extLst>
              <a:ext uri="{FF2B5EF4-FFF2-40B4-BE49-F238E27FC236}">
                <a16:creationId xmlns="" xmlns:a16="http://schemas.microsoft.com/office/drawing/2014/main" id="{508BEF50-7B1E-49A4-BC19-5F4F1D755E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5" name="Graphic 13">
            <a:extLst>
              <a:ext uri="{FF2B5EF4-FFF2-40B4-BE49-F238E27FC236}">
                <a16:creationId xmlns="" xmlns:a16="http://schemas.microsoft.com/office/drawing/2014/main" id="{C5CB530E-515E-412C-9DF1-5F8FFBD6F3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7" name="Graphic 15">
            <a:extLst>
              <a:ext uri="{FF2B5EF4-FFF2-40B4-BE49-F238E27FC236}">
                <a16:creationId xmlns="" xmlns:a16="http://schemas.microsoft.com/office/drawing/2014/main" id="{AEA7509D-F04F-40CB-A0B3-EEF16499CC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9" name="Graphic 21">
            <a:extLst>
              <a:ext uri="{FF2B5EF4-FFF2-40B4-BE49-F238E27FC236}">
                <a16:creationId xmlns="" xmlns:a16="http://schemas.microsoft.com/office/drawing/2014/main" id="{C39ADB8F-D187-49D7-BDCF-C1B6DC7270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21" name="Graphic 12">
            <a:extLst>
              <a:ext uri="{FF2B5EF4-FFF2-40B4-BE49-F238E27FC236}">
                <a16:creationId xmlns="" xmlns:a16="http://schemas.microsoft.com/office/drawing/2014/main" id="{712D4376-A578-4FF1-94FC-245E7A6A48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3" name="Graphic 23">
            <a:extLst>
              <a:ext uri="{FF2B5EF4-FFF2-40B4-BE49-F238E27FC236}">
                <a16:creationId xmlns="" xmlns:a16="http://schemas.microsoft.com/office/drawing/2014/main" id="{3FBAD350-5664-4811-A208-657FB882D3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5" name="Straight Connector 24">
            <a:extLst>
              <a:ext uri="{FF2B5EF4-FFF2-40B4-BE49-F238E27FC236}">
                <a16:creationId xmlns="" xmlns:a16="http://schemas.microsoft.com/office/drawing/2014/main" id="{56020367-4FD5-4596-8E10-C5F095CD8DBF}"/>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348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92C000-E66D-40CC-9205-6295EC7DDD07}"/>
              </a:ext>
            </a:extLst>
          </p:cNvPr>
          <p:cNvSpPr>
            <a:spLocks noGrp="1"/>
          </p:cNvSpPr>
          <p:nvPr>
            <p:ph type="title"/>
          </p:nvPr>
        </p:nvSpPr>
        <p:spPr/>
        <p:txBody>
          <a:bodyPr/>
          <a:lstStyle/>
          <a:p>
            <a:r>
              <a:rPr lang="en-US" dirty="0"/>
              <a:t>Formal Dialog</a:t>
            </a:r>
          </a:p>
        </p:txBody>
      </p:sp>
      <p:sp>
        <p:nvSpPr>
          <p:cNvPr id="3" name="Content Placeholder 2">
            <a:extLst>
              <a:ext uri="{FF2B5EF4-FFF2-40B4-BE49-F238E27FC236}">
                <a16:creationId xmlns="" xmlns:a16="http://schemas.microsoft.com/office/drawing/2014/main" id="{7CD03887-63DC-48C6-93DB-A88E88C36780}"/>
              </a:ext>
            </a:extLst>
          </p:cNvPr>
          <p:cNvSpPr>
            <a:spLocks noGrp="1"/>
          </p:cNvSpPr>
          <p:nvPr>
            <p:ph idx="1"/>
          </p:nvPr>
        </p:nvSpPr>
        <p:spPr/>
        <p:txBody>
          <a:bodyPr>
            <a:normAutofit fontScale="92500" lnSpcReduction="10000"/>
          </a:bodyPr>
          <a:lstStyle/>
          <a:p>
            <a:r>
              <a:rPr lang="en-US" dirty="0"/>
              <a:t>A: Good morning, Ms. Bennet. Do come in. Welcome. It’s nice to see you again.</a:t>
            </a:r>
          </a:p>
          <a:p>
            <a:r>
              <a:rPr lang="en-US" dirty="0"/>
              <a:t>B:</a:t>
            </a:r>
          </a:p>
          <a:p>
            <a:r>
              <a:rPr lang="en-US" dirty="0"/>
              <a:t>A: So, have we. May I take your coat?</a:t>
            </a:r>
          </a:p>
          <a:p>
            <a:r>
              <a:rPr lang="en-US" dirty="0"/>
              <a:t>B: </a:t>
            </a:r>
          </a:p>
          <a:p>
            <a:r>
              <a:rPr lang="en-US" dirty="0"/>
              <a:t>A: Please have a seat and make yourself comfortable. I’ll tell Mr. Jenson you are here. Would you like something to drink?</a:t>
            </a:r>
          </a:p>
          <a:p>
            <a:r>
              <a:rPr lang="en-US" dirty="0"/>
              <a:t>B:</a:t>
            </a:r>
          </a:p>
          <a:p>
            <a:r>
              <a:rPr lang="en-US" dirty="0"/>
              <a:t>A: Of course. We have tea, coffee and chocolate. What would you prefer?</a:t>
            </a:r>
          </a:p>
          <a:p>
            <a:endParaRPr lang="en-US" dirty="0"/>
          </a:p>
          <a:p>
            <a:endParaRPr lang="en-US" dirty="0"/>
          </a:p>
        </p:txBody>
      </p:sp>
    </p:spTree>
    <p:extLst>
      <p:ext uri="{BB962C8B-B14F-4D97-AF65-F5344CB8AC3E}">
        <p14:creationId xmlns:p14="http://schemas.microsoft.com/office/powerpoint/2010/main" val="329274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48CE57-FEF8-4F02-95AB-891F4510710E}"/>
              </a:ext>
            </a:extLst>
          </p:cNvPr>
          <p:cNvSpPr>
            <a:spLocks noGrp="1"/>
          </p:cNvSpPr>
          <p:nvPr>
            <p:ph type="title"/>
          </p:nvPr>
        </p:nvSpPr>
        <p:spPr/>
        <p:txBody>
          <a:bodyPr/>
          <a:lstStyle/>
          <a:p>
            <a:r>
              <a:rPr lang="en-US" dirty="0"/>
              <a:t>… continuation</a:t>
            </a:r>
          </a:p>
        </p:txBody>
      </p:sp>
      <p:sp>
        <p:nvSpPr>
          <p:cNvPr id="3" name="Content Placeholder 2">
            <a:extLst>
              <a:ext uri="{FF2B5EF4-FFF2-40B4-BE49-F238E27FC236}">
                <a16:creationId xmlns="" xmlns:a16="http://schemas.microsoft.com/office/drawing/2014/main" id="{D683E79E-77B4-4C27-B2DC-415DEE9DD153}"/>
              </a:ext>
            </a:extLst>
          </p:cNvPr>
          <p:cNvSpPr>
            <a:spLocks noGrp="1"/>
          </p:cNvSpPr>
          <p:nvPr>
            <p:ph idx="1"/>
          </p:nvPr>
        </p:nvSpPr>
        <p:spPr/>
        <p:txBody>
          <a:bodyPr>
            <a:normAutofit lnSpcReduction="10000"/>
          </a:bodyPr>
          <a:lstStyle/>
          <a:p>
            <a:r>
              <a:rPr lang="en-US" dirty="0"/>
              <a:t>B: Coffee would be great, thank you.</a:t>
            </a:r>
          </a:p>
          <a:p>
            <a:r>
              <a:rPr lang="en-US" dirty="0"/>
              <a:t>A: How would you like your coffee?</a:t>
            </a:r>
          </a:p>
          <a:p>
            <a:r>
              <a:rPr lang="en-US" dirty="0"/>
              <a:t>B: </a:t>
            </a:r>
          </a:p>
          <a:p>
            <a:r>
              <a:rPr lang="en-US" dirty="0"/>
              <a:t>A: Here you are. Please help yourself to the cookies.</a:t>
            </a:r>
          </a:p>
          <a:p>
            <a:r>
              <a:rPr lang="en-US" dirty="0"/>
              <a:t>B: </a:t>
            </a:r>
          </a:p>
          <a:p>
            <a:r>
              <a:rPr lang="en-US" dirty="0"/>
              <a:t>A: You’re welcome. Did you have any trouble finding the way?</a:t>
            </a:r>
          </a:p>
          <a:p>
            <a:r>
              <a:rPr lang="en-US" dirty="0"/>
              <a:t>B: </a:t>
            </a:r>
          </a:p>
          <a:p>
            <a:r>
              <a:rPr lang="en-US" dirty="0"/>
              <a:t>A: Excellent. How’s Mr. Samuels?</a:t>
            </a:r>
          </a:p>
          <a:p>
            <a:r>
              <a:rPr lang="en-US" dirty="0"/>
              <a:t>B: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467414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44306A-1C7D-424B-B408-BC8D6018AD6F}"/>
              </a:ext>
            </a:extLst>
          </p:cNvPr>
          <p:cNvSpPr>
            <a:spLocks noGrp="1"/>
          </p:cNvSpPr>
          <p:nvPr>
            <p:ph type="title"/>
          </p:nvPr>
        </p:nvSpPr>
        <p:spPr/>
        <p:txBody>
          <a:bodyPr/>
          <a:lstStyle/>
          <a:p>
            <a:r>
              <a:rPr lang="en-US" dirty="0"/>
              <a:t>… continuation</a:t>
            </a:r>
          </a:p>
        </p:txBody>
      </p:sp>
      <p:sp>
        <p:nvSpPr>
          <p:cNvPr id="3" name="Content Placeholder 2">
            <a:extLst>
              <a:ext uri="{FF2B5EF4-FFF2-40B4-BE49-F238E27FC236}">
                <a16:creationId xmlns="" xmlns:a16="http://schemas.microsoft.com/office/drawing/2014/main" id="{F04D6D46-FDFE-4A66-A292-88D645EB6E3F}"/>
              </a:ext>
            </a:extLst>
          </p:cNvPr>
          <p:cNvSpPr>
            <a:spLocks noGrp="1"/>
          </p:cNvSpPr>
          <p:nvPr>
            <p:ph idx="1"/>
          </p:nvPr>
        </p:nvSpPr>
        <p:spPr/>
        <p:txBody>
          <a:bodyPr>
            <a:normAutofit lnSpcReduction="10000"/>
          </a:bodyPr>
          <a:lstStyle/>
          <a:p>
            <a:r>
              <a:rPr lang="en-US" dirty="0"/>
              <a:t>A: It’s a pity he couldn’t join us today.</a:t>
            </a:r>
          </a:p>
          <a:p>
            <a:r>
              <a:rPr lang="en-US" dirty="0"/>
              <a:t>B: </a:t>
            </a:r>
          </a:p>
          <a:p>
            <a:r>
              <a:rPr lang="en-US" dirty="0"/>
              <a:t>A: Well, I certainly hope he can join you on your next visit. As for today’s schedule, we thought we could have lunch first and then show you around the company. How does that sound to you?</a:t>
            </a:r>
          </a:p>
          <a:p>
            <a:r>
              <a:rPr lang="en-US" dirty="0"/>
              <a:t>B: </a:t>
            </a:r>
          </a:p>
          <a:p>
            <a:r>
              <a:rPr lang="en-US" dirty="0"/>
              <a:t>A: Certainly. Well, I think that’s Mr. Jenson coming. I’ll leave you in his good hands while I make the lunch arrangement.</a:t>
            </a:r>
          </a:p>
          <a:p>
            <a:r>
              <a:rPr lang="en-US" dirty="0"/>
              <a:t>B: </a:t>
            </a:r>
          </a:p>
          <a:p>
            <a:endParaRPr lang="en-US" dirty="0"/>
          </a:p>
        </p:txBody>
      </p:sp>
    </p:spTree>
    <p:extLst>
      <p:ext uri="{BB962C8B-B14F-4D97-AF65-F5344CB8AC3E}">
        <p14:creationId xmlns:p14="http://schemas.microsoft.com/office/powerpoint/2010/main" val="1062938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 xmlns:a16="http://schemas.microsoft.com/office/drawing/2014/main" id="{D1B787A8-0D67-4B7E-9B48-86BD906AB6B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 xmlns:a16="http://schemas.microsoft.com/office/drawing/2014/main" id="{8F9CBE3F-79A8-4F8F-88D9-DAD03D0D28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 xmlns:a16="http://schemas.microsoft.com/office/drawing/2014/main" id="{2BDA5D7E-5AFC-4D33-8CED-281E5B920657}"/>
              </a:ext>
            </a:extLst>
          </p:cNvPr>
          <p:cNvSpPr>
            <a:spLocks noGrp="1"/>
          </p:cNvSpPr>
          <p:nvPr>
            <p:ph type="title"/>
          </p:nvPr>
        </p:nvSpPr>
        <p:spPr>
          <a:xfrm>
            <a:off x="1522030" y="1209220"/>
            <a:ext cx="9147940" cy="2337238"/>
          </a:xfrm>
        </p:spPr>
        <p:txBody>
          <a:bodyPr vert="horz" lIns="91440" tIns="45720" rIns="91440" bIns="45720" rtlCol="0" anchor="b">
            <a:normAutofit/>
          </a:bodyPr>
          <a:lstStyle/>
          <a:p>
            <a:pPr algn="ctr"/>
            <a:r>
              <a:rPr lang="en-US" sz="6000" b="1" i="0" kern="1200" cap="all" baseline="0">
                <a:solidFill>
                  <a:schemeClr val="bg1"/>
                </a:solidFill>
                <a:latin typeface="+mj-lt"/>
                <a:ea typeface="+mj-ea"/>
                <a:cs typeface="+mj-cs"/>
              </a:rPr>
              <a:t>Informal dialog</a:t>
            </a:r>
          </a:p>
        </p:txBody>
      </p:sp>
      <p:sp>
        <p:nvSpPr>
          <p:cNvPr id="13" name="Graphic 22">
            <a:extLst>
              <a:ext uri="{FF2B5EF4-FFF2-40B4-BE49-F238E27FC236}">
                <a16:creationId xmlns="" xmlns:a16="http://schemas.microsoft.com/office/drawing/2014/main" id="{508BEF50-7B1E-49A4-BC19-5F4F1D755E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5" name="Graphic 13">
            <a:extLst>
              <a:ext uri="{FF2B5EF4-FFF2-40B4-BE49-F238E27FC236}">
                <a16:creationId xmlns="" xmlns:a16="http://schemas.microsoft.com/office/drawing/2014/main" id="{C5CB530E-515E-412C-9DF1-5F8FFBD6F3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7" name="Graphic 15">
            <a:extLst>
              <a:ext uri="{FF2B5EF4-FFF2-40B4-BE49-F238E27FC236}">
                <a16:creationId xmlns="" xmlns:a16="http://schemas.microsoft.com/office/drawing/2014/main" id="{AEA7509D-F04F-40CB-A0B3-EEF16499CC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9" name="Graphic 21">
            <a:extLst>
              <a:ext uri="{FF2B5EF4-FFF2-40B4-BE49-F238E27FC236}">
                <a16:creationId xmlns="" xmlns:a16="http://schemas.microsoft.com/office/drawing/2014/main" id="{C39ADB8F-D187-49D7-BDCF-C1B6DC7270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21" name="Graphic 12">
            <a:extLst>
              <a:ext uri="{FF2B5EF4-FFF2-40B4-BE49-F238E27FC236}">
                <a16:creationId xmlns="" xmlns:a16="http://schemas.microsoft.com/office/drawing/2014/main" id="{712D4376-A578-4FF1-94FC-245E7A6A48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3" name="Graphic 23">
            <a:extLst>
              <a:ext uri="{FF2B5EF4-FFF2-40B4-BE49-F238E27FC236}">
                <a16:creationId xmlns="" xmlns:a16="http://schemas.microsoft.com/office/drawing/2014/main" id="{3FBAD350-5664-4811-A208-657FB882D3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5" name="Straight Connector 24">
            <a:extLst>
              <a:ext uri="{FF2B5EF4-FFF2-40B4-BE49-F238E27FC236}">
                <a16:creationId xmlns="" xmlns:a16="http://schemas.microsoft.com/office/drawing/2014/main" id="{56020367-4FD5-4596-8E10-C5F095CD8DBF}"/>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697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BE4F2246-41AE-49E8-B7DB-9233453D64B5}"/>
              </a:ext>
            </a:extLst>
          </p:cNvPr>
          <p:cNvSpPr>
            <a:spLocks noGrp="1"/>
          </p:cNvSpPr>
          <p:nvPr>
            <p:ph type="title"/>
          </p:nvPr>
        </p:nvSpPr>
        <p:spPr/>
        <p:txBody>
          <a:bodyPr/>
          <a:lstStyle/>
          <a:p>
            <a:r>
              <a:rPr lang="en-US" dirty="0"/>
              <a:t>Dialog 1 (Informal)</a:t>
            </a:r>
          </a:p>
        </p:txBody>
      </p:sp>
      <p:sp>
        <p:nvSpPr>
          <p:cNvPr id="5" name="Content Placeholder 4">
            <a:extLst>
              <a:ext uri="{FF2B5EF4-FFF2-40B4-BE49-F238E27FC236}">
                <a16:creationId xmlns="" xmlns:a16="http://schemas.microsoft.com/office/drawing/2014/main" id="{4B363011-D8EF-41E1-8DAE-DFBCD5927915}"/>
              </a:ext>
            </a:extLst>
          </p:cNvPr>
          <p:cNvSpPr>
            <a:spLocks noGrp="1"/>
          </p:cNvSpPr>
          <p:nvPr>
            <p:ph idx="1"/>
          </p:nvPr>
        </p:nvSpPr>
        <p:spPr/>
        <p:txBody>
          <a:bodyPr anchor="t">
            <a:normAutofit/>
          </a:bodyPr>
          <a:lstStyle/>
          <a:p>
            <a:pPr marL="0" indent="0">
              <a:buNone/>
            </a:pPr>
            <a:r>
              <a:rPr lang="en-US" dirty="0"/>
              <a:t>A: Oh Hi, Jane, come in. It’s really nice to see you.</a:t>
            </a:r>
          </a:p>
          <a:p>
            <a:pPr marL="0" indent="0">
              <a:buNone/>
            </a:pPr>
            <a:r>
              <a:rPr lang="en-US" dirty="0"/>
              <a:t>B: Lovely to see you, too. You’re looking great.</a:t>
            </a:r>
          </a:p>
          <a:p>
            <a:pPr marL="0" indent="0">
              <a:buNone/>
            </a:pPr>
            <a:r>
              <a:rPr lang="en-US" dirty="0"/>
              <a:t>A: Thanks. So are you. Let me take your coat.</a:t>
            </a:r>
          </a:p>
          <a:p>
            <a:pPr marL="0" indent="0">
              <a:buNone/>
            </a:pPr>
            <a:r>
              <a:rPr lang="en-US" dirty="0"/>
              <a:t>B: Ok. Here you go.</a:t>
            </a:r>
          </a:p>
          <a:p>
            <a:pPr marL="0" indent="0">
              <a:buNone/>
            </a:pPr>
            <a:r>
              <a:rPr lang="en-US" dirty="0"/>
              <a:t>A: Come through to the living room and make yourself at home. I’ll tell Dave you are here. What can I get you to drink?</a:t>
            </a:r>
          </a:p>
          <a:p>
            <a:pPr marL="0" indent="0">
              <a:buNone/>
            </a:pPr>
            <a:r>
              <a:rPr lang="en-US" dirty="0"/>
              <a:t>B: I don’t mind, really. As long as it’s hot. What have you got?</a:t>
            </a:r>
          </a:p>
          <a:p>
            <a:pPr marL="0" indent="0">
              <a:buNone/>
            </a:pPr>
            <a:r>
              <a:rPr lang="en-US" dirty="0"/>
              <a:t>A: I’ve made some fresh tea. But you can also have coffee or chocolate</a:t>
            </a:r>
          </a:p>
        </p:txBody>
      </p:sp>
    </p:spTree>
    <p:extLst>
      <p:ext uri="{BB962C8B-B14F-4D97-AF65-F5344CB8AC3E}">
        <p14:creationId xmlns:p14="http://schemas.microsoft.com/office/powerpoint/2010/main" val="249524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D2D469-1934-4486-A4E9-B68C8A67E6BE}"/>
              </a:ext>
            </a:extLst>
          </p:cNvPr>
          <p:cNvSpPr>
            <a:spLocks noGrp="1"/>
          </p:cNvSpPr>
          <p:nvPr>
            <p:ph type="title"/>
          </p:nvPr>
        </p:nvSpPr>
        <p:spPr/>
        <p:txBody>
          <a:bodyPr/>
          <a:lstStyle/>
          <a:p>
            <a:r>
              <a:rPr lang="en-US" dirty="0"/>
              <a:t>… continuation</a:t>
            </a:r>
          </a:p>
        </p:txBody>
      </p:sp>
      <p:sp>
        <p:nvSpPr>
          <p:cNvPr id="3" name="Content Placeholder 2">
            <a:extLst>
              <a:ext uri="{FF2B5EF4-FFF2-40B4-BE49-F238E27FC236}">
                <a16:creationId xmlns="" xmlns:a16="http://schemas.microsoft.com/office/drawing/2014/main" id="{BA039D9F-3A11-41DB-8DB6-C0CAF7B6508E}"/>
              </a:ext>
            </a:extLst>
          </p:cNvPr>
          <p:cNvSpPr>
            <a:spLocks noGrp="1"/>
          </p:cNvSpPr>
          <p:nvPr>
            <p:ph idx="1"/>
          </p:nvPr>
        </p:nvSpPr>
        <p:spPr/>
        <p:txBody>
          <a:bodyPr>
            <a:normAutofit lnSpcReduction="10000"/>
          </a:bodyPr>
          <a:lstStyle/>
          <a:p>
            <a:r>
              <a:rPr lang="en-US" dirty="0"/>
              <a:t>B: Tea will be lovely, thanks.</a:t>
            </a:r>
          </a:p>
          <a:p>
            <a:r>
              <a:rPr lang="en-US" dirty="0"/>
              <a:t>A: How do you take your tea?</a:t>
            </a:r>
          </a:p>
          <a:p>
            <a:r>
              <a:rPr lang="en-US" dirty="0"/>
              <a:t>B: Tiny bit of milk. No sugar, please.</a:t>
            </a:r>
          </a:p>
          <a:p>
            <a:r>
              <a:rPr lang="en-US" dirty="0"/>
              <a:t>A: Here we go. Your tea and some home-made cookies.</a:t>
            </a:r>
          </a:p>
          <a:p>
            <a:r>
              <a:rPr lang="en-US" dirty="0"/>
              <a:t>B: Aah. My favorites. Thanks.</a:t>
            </a:r>
          </a:p>
          <a:p>
            <a:r>
              <a:rPr lang="en-US" dirty="0"/>
              <a:t>A: You’re welcome. How was your trip?</a:t>
            </a:r>
          </a:p>
          <a:p>
            <a:r>
              <a:rPr lang="en-US" dirty="0"/>
              <a:t>B: I hit some traffic on the motorway. But quite smooth overall.</a:t>
            </a:r>
          </a:p>
          <a:p>
            <a:r>
              <a:rPr lang="en-US" dirty="0"/>
              <a:t>A: Excellent. How’s your mum?</a:t>
            </a:r>
          </a:p>
          <a:p>
            <a:r>
              <a:rPr lang="en-US" dirty="0"/>
              <a:t>B: She’s very well. She sends her love.</a:t>
            </a:r>
          </a:p>
          <a:p>
            <a:endParaRPr lang="en-US" dirty="0"/>
          </a:p>
          <a:p>
            <a:endParaRPr lang="en-US" dirty="0"/>
          </a:p>
        </p:txBody>
      </p:sp>
    </p:spTree>
    <p:extLst>
      <p:ext uri="{BB962C8B-B14F-4D97-AF65-F5344CB8AC3E}">
        <p14:creationId xmlns:p14="http://schemas.microsoft.com/office/powerpoint/2010/main" val="3196207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44EAD4-7FC6-4C2C-9405-10EA713D517E}"/>
              </a:ext>
            </a:extLst>
          </p:cNvPr>
          <p:cNvSpPr>
            <a:spLocks noGrp="1"/>
          </p:cNvSpPr>
          <p:nvPr>
            <p:ph type="title"/>
          </p:nvPr>
        </p:nvSpPr>
        <p:spPr/>
        <p:txBody>
          <a:bodyPr/>
          <a:lstStyle/>
          <a:p>
            <a:r>
              <a:rPr lang="en-US" dirty="0"/>
              <a:t>… continuation</a:t>
            </a:r>
          </a:p>
        </p:txBody>
      </p:sp>
      <p:sp>
        <p:nvSpPr>
          <p:cNvPr id="3" name="Content Placeholder 2">
            <a:extLst>
              <a:ext uri="{FF2B5EF4-FFF2-40B4-BE49-F238E27FC236}">
                <a16:creationId xmlns="" xmlns:a16="http://schemas.microsoft.com/office/drawing/2014/main" id="{E6BC8856-E954-4BC1-BBC8-D21825068784}"/>
              </a:ext>
            </a:extLst>
          </p:cNvPr>
          <p:cNvSpPr>
            <a:spLocks noGrp="1"/>
          </p:cNvSpPr>
          <p:nvPr>
            <p:ph idx="1"/>
          </p:nvPr>
        </p:nvSpPr>
        <p:spPr/>
        <p:txBody>
          <a:bodyPr>
            <a:normAutofit lnSpcReduction="10000"/>
          </a:bodyPr>
          <a:lstStyle/>
          <a:p>
            <a:r>
              <a:rPr lang="en-US" dirty="0"/>
              <a:t>A: It’s a shame, she couldn’t be here today.</a:t>
            </a:r>
          </a:p>
          <a:p>
            <a:r>
              <a:rPr lang="en-US" dirty="0"/>
              <a:t>B: It is. She’d have loved to see you both but she had an appointment she couldn’t get out of. </a:t>
            </a:r>
          </a:p>
          <a:p>
            <a:r>
              <a:rPr lang="en-US" dirty="0"/>
              <a:t>A: Well, next time, I hope. Lunch will be ready soon. We thought we could go for a walk around town afterwards. You haven’t really seen much of the town, have you?</a:t>
            </a:r>
          </a:p>
          <a:p>
            <a:r>
              <a:rPr lang="en-US" dirty="0"/>
              <a:t> B: No, I haven’t. That’d be great.</a:t>
            </a:r>
          </a:p>
          <a:p>
            <a:r>
              <a:rPr lang="en-US" dirty="0"/>
              <a:t>A: I can hear Dave is coming down now. He’ll keep you company while I serve lunch. </a:t>
            </a:r>
          </a:p>
          <a:p>
            <a:r>
              <a:rPr lang="en-US" dirty="0"/>
              <a:t>B: Great. It smells wonderful.</a:t>
            </a:r>
          </a:p>
        </p:txBody>
      </p:sp>
    </p:spTree>
    <p:extLst>
      <p:ext uri="{BB962C8B-B14F-4D97-AF65-F5344CB8AC3E}">
        <p14:creationId xmlns:p14="http://schemas.microsoft.com/office/powerpoint/2010/main" val="2308466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 xmlns:a16="http://schemas.microsoft.com/office/drawing/2014/main" id="{D1B787A8-0D67-4B7E-9B48-86BD906AB6B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 xmlns:a16="http://schemas.microsoft.com/office/drawing/2014/main" id="{8F9CBE3F-79A8-4F8F-88D9-DAD03D0D28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A4024059-8A8D-453F-BF1F-B130DA5BBD7B}"/>
              </a:ext>
            </a:extLst>
          </p:cNvPr>
          <p:cNvSpPr>
            <a:spLocks noGrp="1"/>
          </p:cNvSpPr>
          <p:nvPr>
            <p:ph type="title"/>
          </p:nvPr>
        </p:nvSpPr>
        <p:spPr>
          <a:xfrm>
            <a:off x="1522030" y="1209220"/>
            <a:ext cx="9147940" cy="2337238"/>
          </a:xfrm>
        </p:spPr>
        <p:txBody>
          <a:bodyPr vert="horz" lIns="91440" tIns="45720" rIns="91440" bIns="45720" rtlCol="0" anchor="b">
            <a:normAutofit/>
          </a:bodyPr>
          <a:lstStyle/>
          <a:p>
            <a:pPr algn="ctr"/>
            <a:r>
              <a:rPr lang="en-US" sz="6000" b="1" i="0" kern="1200" cap="all" baseline="0" dirty="0">
                <a:solidFill>
                  <a:schemeClr val="bg1"/>
                </a:solidFill>
                <a:latin typeface="+mj-lt"/>
                <a:ea typeface="+mj-ea"/>
                <a:cs typeface="+mj-cs"/>
              </a:rPr>
              <a:t>Let’s practice 1</a:t>
            </a:r>
          </a:p>
        </p:txBody>
      </p:sp>
      <p:sp>
        <p:nvSpPr>
          <p:cNvPr id="11" name="Graphic 22">
            <a:extLst>
              <a:ext uri="{FF2B5EF4-FFF2-40B4-BE49-F238E27FC236}">
                <a16:creationId xmlns="" xmlns:a16="http://schemas.microsoft.com/office/drawing/2014/main" id="{508BEF50-7B1E-49A4-BC19-5F4F1D755E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3" name="Graphic 13">
            <a:extLst>
              <a:ext uri="{FF2B5EF4-FFF2-40B4-BE49-F238E27FC236}">
                <a16:creationId xmlns="" xmlns:a16="http://schemas.microsoft.com/office/drawing/2014/main" id="{C5CB530E-515E-412C-9DF1-5F8FFBD6F3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5">
            <a:extLst>
              <a:ext uri="{FF2B5EF4-FFF2-40B4-BE49-F238E27FC236}">
                <a16:creationId xmlns="" xmlns:a16="http://schemas.microsoft.com/office/drawing/2014/main" id="{AEA7509D-F04F-40CB-A0B3-EEF16499CC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7" name="Graphic 21">
            <a:extLst>
              <a:ext uri="{FF2B5EF4-FFF2-40B4-BE49-F238E27FC236}">
                <a16:creationId xmlns="" xmlns:a16="http://schemas.microsoft.com/office/drawing/2014/main" id="{C39ADB8F-D187-49D7-BDCF-C1B6DC7270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19" name="Graphic 12">
            <a:extLst>
              <a:ext uri="{FF2B5EF4-FFF2-40B4-BE49-F238E27FC236}">
                <a16:creationId xmlns="" xmlns:a16="http://schemas.microsoft.com/office/drawing/2014/main" id="{712D4376-A578-4FF1-94FC-245E7A6A48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1" name="Graphic 23">
            <a:extLst>
              <a:ext uri="{FF2B5EF4-FFF2-40B4-BE49-F238E27FC236}">
                <a16:creationId xmlns="" xmlns:a16="http://schemas.microsoft.com/office/drawing/2014/main" id="{3FBAD350-5664-4811-A208-657FB882D3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3" name="Straight Connector 22">
            <a:extLst>
              <a:ext uri="{FF2B5EF4-FFF2-40B4-BE49-F238E27FC236}">
                <a16:creationId xmlns="" xmlns:a16="http://schemas.microsoft.com/office/drawing/2014/main" id="{56020367-4FD5-4596-8E10-C5F095CD8DBF}"/>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610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BE4F2246-41AE-49E8-B7DB-9233453D64B5}"/>
              </a:ext>
            </a:extLst>
          </p:cNvPr>
          <p:cNvSpPr>
            <a:spLocks noGrp="1"/>
          </p:cNvSpPr>
          <p:nvPr>
            <p:ph type="title"/>
          </p:nvPr>
        </p:nvSpPr>
        <p:spPr/>
        <p:txBody>
          <a:bodyPr/>
          <a:lstStyle/>
          <a:p>
            <a:r>
              <a:rPr lang="en-US" dirty="0"/>
              <a:t>Dialog 1 (Informal)</a:t>
            </a:r>
          </a:p>
        </p:txBody>
      </p:sp>
      <p:sp>
        <p:nvSpPr>
          <p:cNvPr id="5" name="Content Placeholder 4">
            <a:extLst>
              <a:ext uri="{FF2B5EF4-FFF2-40B4-BE49-F238E27FC236}">
                <a16:creationId xmlns="" xmlns:a16="http://schemas.microsoft.com/office/drawing/2014/main" id="{4B363011-D8EF-41E1-8DAE-DFBCD5927915}"/>
              </a:ext>
            </a:extLst>
          </p:cNvPr>
          <p:cNvSpPr>
            <a:spLocks noGrp="1"/>
          </p:cNvSpPr>
          <p:nvPr>
            <p:ph idx="1"/>
          </p:nvPr>
        </p:nvSpPr>
        <p:spPr/>
        <p:txBody>
          <a:bodyPr anchor="t">
            <a:normAutofit/>
          </a:bodyPr>
          <a:lstStyle/>
          <a:p>
            <a:pPr marL="0" indent="0">
              <a:buNone/>
            </a:pPr>
            <a:r>
              <a:rPr lang="en-US" dirty="0"/>
              <a:t>A: Oh Hi, Jane, come in. It’s really nice to see you.</a:t>
            </a:r>
          </a:p>
          <a:p>
            <a:pPr marL="0" indent="0">
              <a:buNone/>
            </a:pPr>
            <a:r>
              <a:rPr lang="en-US" dirty="0"/>
              <a:t>B: Lovely to see you, too. You’re looking great.</a:t>
            </a:r>
          </a:p>
          <a:p>
            <a:pPr marL="0" indent="0">
              <a:buNone/>
            </a:pPr>
            <a:r>
              <a:rPr lang="en-US" dirty="0"/>
              <a:t>A: </a:t>
            </a:r>
          </a:p>
          <a:p>
            <a:pPr marL="0" indent="0">
              <a:buNone/>
            </a:pPr>
            <a:r>
              <a:rPr lang="en-US" dirty="0"/>
              <a:t>B: Ok. Here you go.</a:t>
            </a:r>
          </a:p>
          <a:p>
            <a:pPr marL="0" indent="0">
              <a:buNone/>
            </a:pPr>
            <a:r>
              <a:rPr lang="en-US" dirty="0"/>
              <a:t>A: </a:t>
            </a:r>
          </a:p>
          <a:p>
            <a:pPr marL="0" indent="0">
              <a:buNone/>
            </a:pPr>
            <a:r>
              <a:rPr lang="en-US" dirty="0"/>
              <a:t>B: I don’t mind, really. As long as it’s hot. What have you got?</a:t>
            </a:r>
          </a:p>
          <a:p>
            <a:pPr marL="0" indent="0">
              <a:buNone/>
            </a:pPr>
            <a:r>
              <a:rPr lang="en-US" dirty="0"/>
              <a:t>A: </a:t>
            </a:r>
          </a:p>
          <a:p>
            <a:pPr marL="0" indent="0">
              <a:buNone/>
            </a:pPr>
            <a:endParaRPr lang="en-US" dirty="0"/>
          </a:p>
        </p:txBody>
      </p:sp>
    </p:spTree>
    <p:extLst>
      <p:ext uri="{BB962C8B-B14F-4D97-AF65-F5344CB8AC3E}">
        <p14:creationId xmlns:p14="http://schemas.microsoft.com/office/powerpoint/2010/main" val="1682770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D2D469-1934-4486-A4E9-B68C8A67E6BE}"/>
              </a:ext>
            </a:extLst>
          </p:cNvPr>
          <p:cNvSpPr>
            <a:spLocks noGrp="1"/>
          </p:cNvSpPr>
          <p:nvPr>
            <p:ph type="title"/>
          </p:nvPr>
        </p:nvSpPr>
        <p:spPr/>
        <p:txBody>
          <a:bodyPr/>
          <a:lstStyle/>
          <a:p>
            <a:r>
              <a:rPr lang="en-US" dirty="0"/>
              <a:t>… continuation</a:t>
            </a:r>
          </a:p>
        </p:txBody>
      </p:sp>
      <p:sp>
        <p:nvSpPr>
          <p:cNvPr id="3" name="Content Placeholder 2">
            <a:extLst>
              <a:ext uri="{FF2B5EF4-FFF2-40B4-BE49-F238E27FC236}">
                <a16:creationId xmlns="" xmlns:a16="http://schemas.microsoft.com/office/drawing/2014/main" id="{BA039D9F-3A11-41DB-8DB6-C0CAF7B6508E}"/>
              </a:ext>
            </a:extLst>
          </p:cNvPr>
          <p:cNvSpPr>
            <a:spLocks noGrp="1"/>
          </p:cNvSpPr>
          <p:nvPr>
            <p:ph idx="1"/>
          </p:nvPr>
        </p:nvSpPr>
        <p:spPr/>
        <p:txBody>
          <a:bodyPr>
            <a:normAutofit lnSpcReduction="10000"/>
          </a:bodyPr>
          <a:lstStyle/>
          <a:p>
            <a:r>
              <a:rPr lang="en-US" dirty="0"/>
              <a:t>B: Tea will be lovely, thanks.</a:t>
            </a:r>
          </a:p>
          <a:p>
            <a:r>
              <a:rPr lang="en-US" dirty="0"/>
              <a:t>A: </a:t>
            </a:r>
          </a:p>
          <a:p>
            <a:r>
              <a:rPr lang="en-US" dirty="0"/>
              <a:t>B: Tiny bit of milk. No sugar, please.</a:t>
            </a:r>
          </a:p>
          <a:p>
            <a:r>
              <a:rPr lang="en-US" dirty="0"/>
              <a:t>A: </a:t>
            </a:r>
          </a:p>
          <a:p>
            <a:r>
              <a:rPr lang="en-US" dirty="0"/>
              <a:t>B: Aah. My favorites. Thanks.</a:t>
            </a:r>
          </a:p>
          <a:p>
            <a:r>
              <a:rPr lang="en-US" dirty="0"/>
              <a:t>A: </a:t>
            </a:r>
          </a:p>
          <a:p>
            <a:r>
              <a:rPr lang="en-US" dirty="0"/>
              <a:t>B: I hit some traffic on the motorway. But quite smooth overall.</a:t>
            </a:r>
          </a:p>
          <a:p>
            <a:r>
              <a:rPr lang="en-US" dirty="0"/>
              <a:t>A: </a:t>
            </a:r>
          </a:p>
          <a:p>
            <a:r>
              <a:rPr lang="en-US" dirty="0"/>
              <a:t>B: She’s very well. She sends her love.</a:t>
            </a:r>
          </a:p>
          <a:p>
            <a:endParaRPr lang="en-US" dirty="0"/>
          </a:p>
          <a:p>
            <a:endParaRPr lang="en-US" dirty="0"/>
          </a:p>
        </p:txBody>
      </p:sp>
    </p:spTree>
    <p:extLst>
      <p:ext uri="{BB962C8B-B14F-4D97-AF65-F5344CB8AC3E}">
        <p14:creationId xmlns:p14="http://schemas.microsoft.com/office/powerpoint/2010/main" val="1321431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44EAD4-7FC6-4C2C-9405-10EA713D517E}"/>
              </a:ext>
            </a:extLst>
          </p:cNvPr>
          <p:cNvSpPr>
            <a:spLocks noGrp="1"/>
          </p:cNvSpPr>
          <p:nvPr>
            <p:ph type="title"/>
          </p:nvPr>
        </p:nvSpPr>
        <p:spPr/>
        <p:txBody>
          <a:bodyPr/>
          <a:lstStyle/>
          <a:p>
            <a:r>
              <a:rPr lang="en-US" dirty="0"/>
              <a:t>… continuation</a:t>
            </a:r>
          </a:p>
        </p:txBody>
      </p:sp>
      <p:sp>
        <p:nvSpPr>
          <p:cNvPr id="3" name="Content Placeholder 2">
            <a:extLst>
              <a:ext uri="{FF2B5EF4-FFF2-40B4-BE49-F238E27FC236}">
                <a16:creationId xmlns="" xmlns:a16="http://schemas.microsoft.com/office/drawing/2014/main" id="{E6BC8856-E954-4BC1-BBC8-D21825068784}"/>
              </a:ext>
            </a:extLst>
          </p:cNvPr>
          <p:cNvSpPr>
            <a:spLocks noGrp="1"/>
          </p:cNvSpPr>
          <p:nvPr>
            <p:ph idx="1"/>
          </p:nvPr>
        </p:nvSpPr>
        <p:spPr/>
        <p:txBody>
          <a:bodyPr>
            <a:normAutofit/>
          </a:bodyPr>
          <a:lstStyle/>
          <a:p>
            <a:r>
              <a:rPr lang="en-US" dirty="0"/>
              <a:t>A: It’s a shame, she couldn’t be here today.</a:t>
            </a:r>
          </a:p>
          <a:p>
            <a:r>
              <a:rPr lang="en-US" dirty="0"/>
              <a:t>B: It is. She’d have loved to see you both but she had an appointment she couldn’t get out of. </a:t>
            </a:r>
          </a:p>
          <a:p>
            <a:r>
              <a:rPr lang="en-US" dirty="0"/>
              <a:t>A: </a:t>
            </a:r>
          </a:p>
          <a:p>
            <a:r>
              <a:rPr lang="en-US" dirty="0"/>
              <a:t>B: No, I haven’t. That’d be great.</a:t>
            </a:r>
          </a:p>
          <a:p>
            <a:r>
              <a:rPr lang="en-US" dirty="0"/>
              <a:t>A: </a:t>
            </a:r>
          </a:p>
          <a:p>
            <a:r>
              <a:rPr lang="en-US" dirty="0"/>
              <a:t>B: Great. It smells wonderful.</a:t>
            </a:r>
          </a:p>
        </p:txBody>
      </p:sp>
    </p:spTree>
    <p:extLst>
      <p:ext uri="{BB962C8B-B14F-4D97-AF65-F5344CB8AC3E}">
        <p14:creationId xmlns:p14="http://schemas.microsoft.com/office/powerpoint/2010/main" val="1533836374"/>
      </p:ext>
    </p:extLst>
  </p:cSld>
  <p:clrMapOvr>
    <a:masterClrMapping/>
  </p:clrMapOvr>
</p:sld>
</file>

<file path=ppt/theme/theme1.xml><?xml version="1.0" encoding="utf-8"?>
<a:theme xmlns:a="http://schemas.openxmlformats.org/drawingml/2006/main" name="GradientVTI">
  <a:themeElements>
    <a:clrScheme name="Office">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426</TotalTime>
  <Words>1150</Words>
  <Application>Microsoft Office PowerPoint</Application>
  <PresentationFormat>Widescreen</PresentationFormat>
  <Paragraphs>107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Univers</vt:lpstr>
      <vt:lpstr>GradientVTI</vt:lpstr>
      <vt:lpstr>Welcoming visitors</vt:lpstr>
      <vt:lpstr>Informal dialog</vt:lpstr>
      <vt:lpstr>Dialog 1 (Informal)</vt:lpstr>
      <vt:lpstr>… continuation</vt:lpstr>
      <vt:lpstr>… continuation</vt:lpstr>
      <vt:lpstr>Let’s practice 1</vt:lpstr>
      <vt:lpstr>Dialog 1 (Informal)</vt:lpstr>
      <vt:lpstr>… continuation</vt:lpstr>
      <vt:lpstr>… continuation</vt:lpstr>
      <vt:lpstr>Formal Dialog</vt:lpstr>
      <vt:lpstr>Formal Dialog</vt:lpstr>
      <vt:lpstr>… continuation</vt:lpstr>
      <vt:lpstr>… continuation</vt:lpstr>
      <vt:lpstr>Let’s practice 2</vt:lpstr>
      <vt:lpstr>Formal Dialog</vt:lpstr>
      <vt:lpstr>… continuation</vt:lpstr>
      <vt:lpstr>… continuation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Welcoming visitors</dc:title>
  <dc:creator>Sandra Sembel</dc:creator>
  <cp:lastModifiedBy>Sandra Sembel</cp:lastModifiedBy>
  <cp:revision>4</cp:revision>
  <dcterms:created xsi:type="dcterms:W3CDTF">2020-08-25T05:58:13Z</dcterms:created>
  <dcterms:modified xsi:type="dcterms:W3CDTF">2021-05-10T05:58:58Z</dcterms:modified>
</cp:coreProperties>
</file>