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1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9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7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8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9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4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2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8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9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2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9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D5C01-BB02-4DE8-AA3C-136BAE57C4A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CD32A-BF3C-441D-B504-1783CF7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4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gateway.com/passage/?search=Luke+10%3A25-37#fen-NIV-25391b" TargetMode="External"/><Relationship Id="rId2" Type="http://schemas.openxmlformats.org/officeDocument/2006/relationships/hyperlink" Target="http://www.biblegateway.com/passage/?search=Luke+10%3A25-37#fen-NIV-25391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gateway.com/passage/?search=Luke+10:25-37#fen-NIV-25399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ncienthistory.about.com/od/biblearchaeology/a/041511-CW-Galilee-In-Jesus-Time-Was-A-Center-Of-Change.ht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1000"/>
            <a:ext cx="7772400" cy="1470025"/>
          </a:xfrm>
        </p:spPr>
        <p:txBody>
          <a:bodyPr/>
          <a:lstStyle/>
          <a:p>
            <a:r>
              <a:rPr lang="en-US" dirty="0" smtClean="0"/>
              <a:t>The Parable of the Good Samaritan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914400"/>
          </a:xfrm>
        </p:spPr>
        <p:txBody>
          <a:bodyPr/>
          <a:lstStyle/>
          <a:p>
            <a:r>
              <a:rPr lang="en-US" dirty="0" smtClean="0"/>
              <a:t>Luke 10: 25 - 37</a:t>
            </a:r>
            <a:endParaRPr lang="en-US" dirty="0"/>
          </a:p>
        </p:txBody>
      </p:sp>
      <p:pic>
        <p:nvPicPr>
          <p:cNvPr id="1026" name="Picture 2" descr="http://b.vimeocdn.com/ts/207/578/207578951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27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Parable of 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aseline="30000" dirty="0" smtClean="0"/>
              <a:t>25 </a:t>
            </a:r>
            <a:r>
              <a:rPr lang="en-US" sz="2400" dirty="0" smtClean="0"/>
              <a:t>On one occasion </a:t>
            </a:r>
            <a:r>
              <a:rPr lang="en-US" sz="2400" b="1" dirty="0" smtClean="0"/>
              <a:t>an expert in the law </a:t>
            </a:r>
            <a:r>
              <a:rPr lang="en-US" sz="2400" dirty="0" smtClean="0"/>
              <a:t>stood up </a:t>
            </a:r>
            <a:r>
              <a:rPr lang="en-US" sz="2400" b="1" dirty="0" smtClean="0"/>
              <a:t>to test </a:t>
            </a:r>
            <a:r>
              <a:rPr lang="en-US" sz="2400" dirty="0" smtClean="0"/>
              <a:t>Jesus. “Teacher,” he asked, “what must I do to inherit eternal life?”</a:t>
            </a:r>
          </a:p>
          <a:p>
            <a:pPr marL="0" indent="0">
              <a:buNone/>
            </a:pPr>
            <a:r>
              <a:rPr lang="en-US" sz="2400" baseline="30000" dirty="0" smtClean="0"/>
              <a:t>26 </a:t>
            </a:r>
            <a:r>
              <a:rPr lang="en-US" sz="2400" dirty="0" smtClean="0"/>
              <a:t>“What is written in the Law?” he replied. “How do you read it?”</a:t>
            </a:r>
          </a:p>
          <a:p>
            <a:pPr marL="0" indent="0">
              <a:buNone/>
            </a:pPr>
            <a:r>
              <a:rPr lang="en-US" sz="2400" baseline="30000" dirty="0" smtClean="0"/>
              <a:t>27 </a:t>
            </a:r>
            <a:r>
              <a:rPr lang="en-US" sz="2400" dirty="0" smtClean="0"/>
              <a:t>He answered, “‘Love the Lord your God with all your heart and with all your soul and with all your strength and with all your mind’</a:t>
            </a:r>
            <a:r>
              <a:rPr lang="en-US" sz="2400" baseline="30000" dirty="0" smtClean="0"/>
              <a:t>[</a:t>
            </a:r>
            <a:r>
              <a:rPr lang="en-US" sz="2400" baseline="30000" dirty="0" smtClean="0">
                <a:hlinkClick r:id="rId2" tooltip="See footnote a"/>
              </a:rPr>
              <a:t>a</a:t>
            </a:r>
            <a:r>
              <a:rPr lang="en-US" sz="2400" baseline="30000" dirty="0" smtClean="0"/>
              <a:t>]</a:t>
            </a:r>
            <a:r>
              <a:rPr lang="en-US" sz="2400" dirty="0" smtClean="0"/>
              <a:t>; and, ‘Love your neighbor as yourself.’</a:t>
            </a:r>
            <a:r>
              <a:rPr lang="en-US" sz="2400" baseline="30000" dirty="0" smtClean="0"/>
              <a:t>[</a:t>
            </a:r>
            <a:r>
              <a:rPr lang="en-US" sz="2400" baseline="30000" dirty="0" smtClean="0">
                <a:hlinkClick r:id="rId3" tooltip="See footnote b"/>
              </a:rPr>
              <a:t>b</a:t>
            </a:r>
            <a:r>
              <a:rPr lang="en-US" sz="2400" baseline="30000" dirty="0" smtClean="0"/>
              <a:t>]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r>
              <a:rPr lang="en-US" sz="2400" baseline="30000" dirty="0" smtClean="0"/>
              <a:t>28 </a:t>
            </a:r>
            <a:r>
              <a:rPr lang="en-US" sz="2400" dirty="0" smtClean="0"/>
              <a:t>“You have answered correctly,” Jesus replied. “Do this and you will live.”</a:t>
            </a:r>
          </a:p>
          <a:p>
            <a:pPr marL="0" indent="0">
              <a:buNone/>
            </a:pPr>
            <a:r>
              <a:rPr lang="en-US" sz="2400" baseline="30000" dirty="0" smtClean="0"/>
              <a:t>29 </a:t>
            </a:r>
            <a:r>
              <a:rPr lang="en-US" sz="2400" dirty="0" smtClean="0"/>
              <a:t>But he wanted to justify himself, so he asked Jesus, “And </a:t>
            </a:r>
            <a:r>
              <a:rPr lang="en-US" sz="2400" b="1" dirty="0" smtClean="0">
                <a:solidFill>
                  <a:srgbClr val="FF0000"/>
                </a:solidFill>
              </a:rPr>
              <a:t>who is my neighbor</a:t>
            </a:r>
            <a:r>
              <a:rPr lang="en-US" sz="2400" dirty="0" smtClean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397946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aseline="30000" dirty="0" smtClean="0"/>
              <a:t>30 </a:t>
            </a:r>
            <a:r>
              <a:rPr lang="en-US" sz="2400" dirty="0" smtClean="0"/>
              <a:t>In reply Jesus said: “A man was going down from Jerusalem to Jericho, when he was attacked by robbers. They stripped him of his clothes, beat him and went away, leaving him half dead. </a:t>
            </a:r>
            <a:r>
              <a:rPr lang="en-US" sz="2400" baseline="30000" dirty="0" smtClean="0"/>
              <a:t>31 </a:t>
            </a:r>
            <a:r>
              <a:rPr lang="en-US" sz="2400" b="1" dirty="0" smtClean="0"/>
              <a:t>A priest </a:t>
            </a:r>
            <a:r>
              <a:rPr lang="en-US" sz="2400" dirty="0" smtClean="0"/>
              <a:t>happened to be going down the same road, and when he saw the man, he passed by on the other side. </a:t>
            </a:r>
            <a:r>
              <a:rPr lang="en-US" sz="2400" baseline="30000" dirty="0" smtClean="0"/>
              <a:t>32 </a:t>
            </a:r>
            <a:r>
              <a:rPr lang="en-US" sz="2400" dirty="0" smtClean="0"/>
              <a:t>So too, </a:t>
            </a:r>
            <a:r>
              <a:rPr lang="en-US" sz="2400" b="1" dirty="0" smtClean="0"/>
              <a:t>a Levite</a:t>
            </a:r>
            <a:r>
              <a:rPr lang="en-US" sz="2400" dirty="0" smtClean="0"/>
              <a:t>, when he came to the place and saw him, passed by on the other side. </a:t>
            </a:r>
            <a:r>
              <a:rPr lang="en-US" sz="2400" baseline="30000" dirty="0" smtClean="0"/>
              <a:t>33 </a:t>
            </a:r>
            <a:r>
              <a:rPr lang="en-US" sz="2400" dirty="0" smtClean="0"/>
              <a:t>But </a:t>
            </a:r>
            <a:r>
              <a:rPr lang="en-US" sz="2400" b="1" dirty="0" smtClean="0"/>
              <a:t>a Samaritan</a:t>
            </a:r>
            <a:r>
              <a:rPr lang="en-US" sz="2400" dirty="0" smtClean="0"/>
              <a:t>, as he traveled, came where the man was; and when he saw him, he </a:t>
            </a:r>
            <a:r>
              <a:rPr lang="en-US" sz="2400" u="sng" dirty="0" smtClean="0"/>
              <a:t>took pity </a:t>
            </a:r>
            <a:r>
              <a:rPr lang="en-US" sz="2400" dirty="0" smtClean="0"/>
              <a:t>on him. </a:t>
            </a:r>
            <a:r>
              <a:rPr lang="en-US" sz="2400" baseline="30000" dirty="0" smtClean="0"/>
              <a:t>34 </a:t>
            </a:r>
            <a:r>
              <a:rPr lang="en-US" sz="2400" u="sng" dirty="0" smtClean="0"/>
              <a:t>He went to him and bandaged his wounds, pouring on oil and wine</a:t>
            </a:r>
            <a:r>
              <a:rPr lang="en-US" sz="2400" dirty="0" smtClean="0"/>
              <a:t>. Then </a:t>
            </a:r>
            <a:r>
              <a:rPr lang="en-US" sz="2400" u="sng" dirty="0" smtClean="0"/>
              <a:t>he put the man on his own donkey, brought him to an inn and took care of him</a:t>
            </a:r>
            <a:r>
              <a:rPr lang="en-US" sz="2400" dirty="0" smtClean="0"/>
              <a:t>. </a:t>
            </a:r>
            <a:r>
              <a:rPr lang="en-US" sz="2400" baseline="30000" dirty="0" smtClean="0"/>
              <a:t>35 </a:t>
            </a:r>
            <a:r>
              <a:rPr lang="en-US" sz="2400" dirty="0" smtClean="0"/>
              <a:t>The next day he took out two denarii</a:t>
            </a:r>
            <a:r>
              <a:rPr lang="en-US" sz="2400" baseline="30000" dirty="0" smtClean="0"/>
              <a:t>[</a:t>
            </a:r>
            <a:r>
              <a:rPr lang="en-US" sz="2400" baseline="30000" dirty="0" smtClean="0">
                <a:hlinkClick r:id="rId2" tooltip="See footnote c"/>
              </a:rPr>
              <a:t>c</a:t>
            </a:r>
            <a:r>
              <a:rPr lang="en-US" sz="2400" baseline="30000" dirty="0" smtClean="0"/>
              <a:t>]</a:t>
            </a:r>
            <a:r>
              <a:rPr lang="en-US" sz="2400" dirty="0" smtClean="0"/>
              <a:t> and gave them to the innkeeper. ‘Look after him,’ he said, ‘and when I return, I will reimburse you for any extra expense you may have.’</a:t>
            </a:r>
          </a:p>
          <a:p>
            <a:pPr marL="0" indent="0">
              <a:buNone/>
            </a:pPr>
            <a:r>
              <a:rPr lang="en-US" sz="2400" baseline="30000" dirty="0" smtClean="0"/>
              <a:t>36 </a:t>
            </a:r>
            <a:r>
              <a:rPr lang="en-US" sz="2400" dirty="0" smtClean="0"/>
              <a:t>“Which of these three do you think was a neighbor to the man who fell into the hands of robbers?”</a:t>
            </a:r>
          </a:p>
          <a:p>
            <a:pPr marL="0" indent="0">
              <a:buNone/>
            </a:pPr>
            <a:r>
              <a:rPr lang="en-US" sz="2400" baseline="30000" dirty="0" smtClean="0"/>
              <a:t>37 </a:t>
            </a:r>
            <a:r>
              <a:rPr lang="en-US" sz="2400" dirty="0" smtClean="0"/>
              <a:t>The expert in the law replied, “The one who had mercy on him.”</a:t>
            </a:r>
          </a:p>
          <a:p>
            <a:pPr marL="0" indent="0">
              <a:buNone/>
            </a:pPr>
            <a:r>
              <a:rPr lang="en-US" sz="2400" dirty="0" smtClean="0"/>
              <a:t>Jesus told him, “Go and do likewise.”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597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Samaritans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Samaritans, from the area sandwiched between </a:t>
            </a:r>
            <a:r>
              <a:rPr lang="en-US" dirty="0" smtClean="0">
                <a:hlinkClick r:id="rId2"/>
              </a:rPr>
              <a:t>Galilee</a:t>
            </a:r>
            <a:r>
              <a:rPr lang="en-US" dirty="0" smtClean="0"/>
              <a:t> to the north and Judea to the south, were hated by Jews because they </a:t>
            </a:r>
            <a:r>
              <a:rPr lang="en-US" b="1" dirty="0" smtClean="0"/>
              <a:t>intermarried with non-Jews </a:t>
            </a:r>
            <a:r>
              <a:rPr lang="en-US" dirty="0" smtClean="0"/>
              <a:t>and did not strictly observe Mosaic law.</a:t>
            </a:r>
            <a:endParaRPr lang="en-US" dirty="0"/>
          </a:p>
        </p:txBody>
      </p:sp>
      <p:pic>
        <p:nvPicPr>
          <p:cNvPr id="2050" name="Picture 2" descr="http://bibleatlas.org/area/samari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9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with God’s grace we are enabled to love</a:t>
            </a:r>
          </a:p>
          <a:p>
            <a:r>
              <a:rPr lang="en-US" dirty="0" smtClean="0"/>
              <a:t>Love must come before prejudice, hatred, anger, enmity.</a:t>
            </a:r>
          </a:p>
          <a:p>
            <a:r>
              <a:rPr lang="en-US" dirty="0" smtClean="0"/>
              <a:t>Love brings compassion.</a:t>
            </a:r>
          </a:p>
          <a:p>
            <a:r>
              <a:rPr lang="en-US" dirty="0" smtClean="0"/>
              <a:t>Compassion results in action of love</a:t>
            </a:r>
          </a:p>
          <a:p>
            <a:r>
              <a:rPr lang="en-US" dirty="0" smtClean="0"/>
              <a:t>Action of love will glorify God</a:t>
            </a:r>
          </a:p>
          <a:p>
            <a:r>
              <a:rPr lang="en-US" dirty="0" smtClean="0"/>
              <a:t>God is love so He will enable His creation to glorify Him with 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17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Parable of the Good Samaritan</vt:lpstr>
      <vt:lpstr>The Parable of the Good Samaritan</vt:lpstr>
      <vt:lpstr>PowerPoint Presentation</vt:lpstr>
      <vt:lpstr>Samaritans</vt:lpstr>
      <vt:lpstr>Lessons Learned!</vt:lpstr>
    </vt:vector>
  </TitlesOfParts>
  <Company>labkomlanjut2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of the Good Samaritan</dc:title>
  <dc:creator>dosen</dc:creator>
  <cp:lastModifiedBy>dosen</cp:lastModifiedBy>
  <cp:revision>2</cp:revision>
  <dcterms:created xsi:type="dcterms:W3CDTF">2014-04-01T01:55:18Z</dcterms:created>
  <dcterms:modified xsi:type="dcterms:W3CDTF">2014-04-01T02:14:47Z</dcterms:modified>
</cp:coreProperties>
</file>