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64" r:id="rId6"/>
    <p:sldId id="263" r:id="rId7"/>
    <p:sldId id="258" r:id="rId8"/>
    <p:sldId id="265" r:id="rId9"/>
    <p:sldId id="259" r:id="rId10"/>
    <p:sldId id="266"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360CD-6BAF-44EC-B006-8A3C0B38CE2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395403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360CD-6BAF-44EC-B006-8A3C0B38CE2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281005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360CD-6BAF-44EC-B006-8A3C0B38CE2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339995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360CD-6BAF-44EC-B006-8A3C0B38CE2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399347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360CD-6BAF-44EC-B006-8A3C0B38CE2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205299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360CD-6BAF-44EC-B006-8A3C0B38CE2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69292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360CD-6BAF-44EC-B006-8A3C0B38CE23}"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62394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360CD-6BAF-44EC-B006-8A3C0B38CE23}"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29221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360CD-6BAF-44EC-B006-8A3C0B38CE23}"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355500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360CD-6BAF-44EC-B006-8A3C0B38CE2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4321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360CD-6BAF-44EC-B006-8A3C0B38CE2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953C2-30F3-4D7E-BDB2-A451F20F24D2}" type="slidenum">
              <a:rPr lang="en-US" smtClean="0"/>
              <a:t>‹#›</a:t>
            </a:fld>
            <a:endParaRPr lang="en-US"/>
          </a:p>
        </p:txBody>
      </p:sp>
    </p:spTree>
    <p:extLst>
      <p:ext uri="{BB962C8B-B14F-4D97-AF65-F5344CB8AC3E}">
        <p14:creationId xmlns:p14="http://schemas.microsoft.com/office/powerpoint/2010/main" val="357954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360CD-6BAF-44EC-B006-8A3C0B38CE23}"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953C2-30F3-4D7E-BDB2-A451F20F24D2}" type="slidenum">
              <a:rPr lang="en-US" smtClean="0"/>
              <a:t>‹#›</a:t>
            </a:fld>
            <a:endParaRPr lang="en-US"/>
          </a:p>
        </p:txBody>
      </p:sp>
    </p:spTree>
    <p:extLst>
      <p:ext uri="{BB962C8B-B14F-4D97-AF65-F5344CB8AC3E}">
        <p14:creationId xmlns:p14="http://schemas.microsoft.com/office/powerpoint/2010/main" val="110437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Summarizing Practice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059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2</a:t>
            </a:r>
            <a:endParaRPr lang="en-US" dirty="0"/>
          </a:p>
        </p:txBody>
      </p:sp>
      <p:sp>
        <p:nvSpPr>
          <p:cNvPr id="3" name="Content Placeholder 2"/>
          <p:cNvSpPr>
            <a:spLocks noGrp="1"/>
          </p:cNvSpPr>
          <p:nvPr>
            <p:ph idx="1"/>
          </p:nvPr>
        </p:nvSpPr>
        <p:spPr>
          <a:xfrm>
            <a:off x="991671" y="4577962"/>
            <a:ext cx="6890199" cy="1912989"/>
          </a:xfrm>
        </p:spPr>
        <p:txBody>
          <a:bodyPr>
            <a:normAutofit/>
          </a:bodyPr>
          <a:lstStyle/>
          <a:p>
            <a:pPr marL="0" indent="0">
              <a:buNone/>
            </a:pPr>
            <a:r>
              <a:rPr lang="en-US" dirty="0" smtClean="0"/>
              <a:t>My aunt quit smoking 90 days ago. Today, the family celebrate it together. She quit because of doctor’s advice and her willingness to live long.</a:t>
            </a:r>
          </a:p>
        </p:txBody>
      </p:sp>
      <p:pic>
        <p:nvPicPr>
          <p:cNvPr id="4" name="Picture 3"/>
          <p:cNvPicPr>
            <a:picLocks noChangeAspect="1"/>
          </p:cNvPicPr>
          <p:nvPr/>
        </p:nvPicPr>
        <p:blipFill>
          <a:blip r:embed="rId2"/>
          <a:stretch>
            <a:fillRect/>
          </a:stretch>
        </p:blipFill>
        <p:spPr>
          <a:xfrm>
            <a:off x="8679288" y="1481070"/>
            <a:ext cx="2991359" cy="2395471"/>
          </a:xfrm>
          <a:prstGeom prst="rect">
            <a:avLst/>
          </a:prstGeom>
        </p:spPr>
      </p:pic>
      <p:pic>
        <p:nvPicPr>
          <p:cNvPr id="5" name="Picture 4"/>
          <p:cNvPicPr>
            <a:picLocks noChangeAspect="1"/>
          </p:cNvPicPr>
          <p:nvPr/>
        </p:nvPicPr>
        <p:blipFill>
          <a:blip r:embed="rId3"/>
          <a:stretch>
            <a:fillRect/>
          </a:stretch>
        </p:blipFill>
        <p:spPr>
          <a:xfrm>
            <a:off x="9032571" y="4172756"/>
            <a:ext cx="1840471" cy="1840471"/>
          </a:xfrm>
          <a:prstGeom prst="rect">
            <a:avLst/>
          </a:prstGeom>
        </p:spPr>
      </p:pic>
      <p:sp>
        <p:nvSpPr>
          <p:cNvPr id="6" name="TextBox 5"/>
          <p:cNvSpPr txBox="1"/>
          <p:nvPr/>
        </p:nvSpPr>
        <p:spPr>
          <a:xfrm>
            <a:off x="991672" y="1690688"/>
            <a:ext cx="7836795" cy="2677656"/>
          </a:xfrm>
          <a:prstGeom prst="rect">
            <a:avLst/>
          </a:prstGeom>
          <a:solidFill>
            <a:schemeClr val="accent4">
              <a:lumMod val="20000"/>
              <a:lumOff val="80000"/>
            </a:schemeClr>
          </a:solidFill>
        </p:spPr>
        <p:txBody>
          <a:bodyPr wrap="square" rtlCol="0">
            <a:spAutoFit/>
          </a:bodyPr>
          <a:lstStyle/>
          <a:p>
            <a:r>
              <a:rPr lang="en-US" sz="2800" dirty="0" smtClean="0"/>
              <a:t>Who? My aunt</a:t>
            </a:r>
          </a:p>
          <a:p>
            <a:r>
              <a:rPr lang="en-US" sz="2800" dirty="0" smtClean="0"/>
              <a:t>What? Quit smoking</a:t>
            </a:r>
          </a:p>
          <a:p>
            <a:r>
              <a:rPr lang="en-US" sz="2800" dirty="0" smtClean="0"/>
              <a:t>When? 90 days ago</a:t>
            </a:r>
          </a:p>
          <a:p>
            <a:r>
              <a:rPr lang="en-US" sz="2800" dirty="0" smtClean="0"/>
              <a:t>What event? Celebration</a:t>
            </a:r>
          </a:p>
          <a:p>
            <a:r>
              <a:rPr lang="en-US" sz="2800" dirty="0" smtClean="0"/>
              <a:t>Where? La </a:t>
            </a:r>
            <a:r>
              <a:rPr lang="en-US" sz="2800" dirty="0" err="1" smtClean="0"/>
              <a:t>Taliano</a:t>
            </a:r>
            <a:endParaRPr lang="en-US" sz="2800" dirty="0" smtClean="0"/>
          </a:p>
          <a:p>
            <a:r>
              <a:rPr lang="en-US" sz="2800" dirty="0" smtClean="0"/>
              <a:t>Why? Doctor’s advice and wanted to live long</a:t>
            </a:r>
          </a:p>
        </p:txBody>
      </p:sp>
    </p:spTree>
    <p:extLst>
      <p:ext uri="{BB962C8B-B14F-4D97-AF65-F5344CB8AC3E}">
        <p14:creationId xmlns:p14="http://schemas.microsoft.com/office/powerpoint/2010/main" val="65140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3</a:t>
            </a:r>
            <a:endParaRPr lang="en-US" dirty="0"/>
          </a:p>
        </p:txBody>
      </p:sp>
      <p:sp>
        <p:nvSpPr>
          <p:cNvPr id="3" name="Content Placeholder 2"/>
          <p:cNvSpPr>
            <a:spLocks noGrp="1"/>
          </p:cNvSpPr>
          <p:nvPr>
            <p:ph idx="1"/>
          </p:nvPr>
        </p:nvSpPr>
        <p:spPr>
          <a:xfrm>
            <a:off x="838201" y="1987051"/>
            <a:ext cx="6155528" cy="4189911"/>
          </a:xfrm>
        </p:spPr>
        <p:txBody>
          <a:bodyPr>
            <a:normAutofit/>
          </a:bodyPr>
          <a:lstStyle/>
          <a:p>
            <a:pPr marL="0" indent="0">
              <a:buNone/>
            </a:pPr>
            <a:r>
              <a:rPr lang="en-US" dirty="0"/>
              <a:t>Boats have been around for a long, long time. Some used the wind to move. Some used the tide. Some were rowed by people. </a:t>
            </a:r>
            <a:r>
              <a:rPr lang="en-US" dirty="0" smtClean="0"/>
              <a:t>Then, Robert Fulton had </a:t>
            </a:r>
            <a:r>
              <a:rPr lang="en-US" dirty="0"/>
              <a:t>a new idea</a:t>
            </a:r>
            <a:r>
              <a:rPr lang="en-US" dirty="0" smtClean="0"/>
              <a:t>. He designed a boat that </a:t>
            </a:r>
            <a:r>
              <a:rPr lang="en-US" dirty="0"/>
              <a:t>could move by the power from steam. This first steamboat was named the Clermont. In August 1807, it traveled up the Hudson River from New York City. It traveled over 100 miles because of the steam power.</a:t>
            </a:r>
          </a:p>
        </p:txBody>
      </p:sp>
      <p:pic>
        <p:nvPicPr>
          <p:cNvPr id="4" name="Picture 3"/>
          <p:cNvPicPr>
            <a:picLocks noChangeAspect="1"/>
          </p:cNvPicPr>
          <p:nvPr/>
        </p:nvPicPr>
        <p:blipFill>
          <a:blip r:embed="rId2"/>
          <a:stretch>
            <a:fillRect/>
          </a:stretch>
        </p:blipFill>
        <p:spPr>
          <a:xfrm>
            <a:off x="7209159" y="4378817"/>
            <a:ext cx="2292472" cy="1637480"/>
          </a:xfrm>
          <a:prstGeom prst="rect">
            <a:avLst/>
          </a:prstGeom>
        </p:spPr>
      </p:pic>
      <p:sp>
        <p:nvSpPr>
          <p:cNvPr id="5" name="TextBox 4"/>
          <p:cNvSpPr txBox="1"/>
          <p:nvPr/>
        </p:nvSpPr>
        <p:spPr>
          <a:xfrm>
            <a:off x="3486417" y="826130"/>
            <a:ext cx="8139448" cy="523220"/>
          </a:xfrm>
          <a:prstGeom prst="rect">
            <a:avLst/>
          </a:prstGeom>
          <a:solidFill>
            <a:schemeClr val="accent4">
              <a:lumMod val="20000"/>
              <a:lumOff val="80000"/>
            </a:schemeClr>
          </a:solidFill>
        </p:spPr>
        <p:txBody>
          <a:bodyPr wrap="square" rtlCol="0">
            <a:spAutoFit/>
          </a:bodyPr>
          <a:lstStyle/>
          <a:p>
            <a:pPr algn="ctr"/>
            <a:r>
              <a:rPr lang="en-US" sz="2800" dirty="0" smtClean="0"/>
              <a:t>What? Who? Why? When?</a:t>
            </a:r>
            <a:endParaRPr lang="en-US" sz="2800" dirty="0"/>
          </a:p>
        </p:txBody>
      </p:sp>
      <p:pic>
        <p:nvPicPr>
          <p:cNvPr id="6" name="Picture 5"/>
          <p:cNvPicPr>
            <a:picLocks noChangeAspect="1"/>
          </p:cNvPicPr>
          <p:nvPr/>
        </p:nvPicPr>
        <p:blipFill>
          <a:blip r:embed="rId3"/>
          <a:stretch>
            <a:fillRect/>
          </a:stretch>
        </p:blipFill>
        <p:spPr>
          <a:xfrm>
            <a:off x="9932494" y="3964069"/>
            <a:ext cx="1857375" cy="2466975"/>
          </a:xfrm>
          <a:prstGeom prst="rect">
            <a:avLst/>
          </a:prstGeom>
        </p:spPr>
      </p:pic>
      <p:pic>
        <p:nvPicPr>
          <p:cNvPr id="7" name="Picture 6"/>
          <p:cNvPicPr>
            <a:picLocks noChangeAspect="1"/>
          </p:cNvPicPr>
          <p:nvPr/>
        </p:nvPicPr>
        <p:blipFill>
          <a:blip r:embed="rId4"/>
          <a:stretch>
            <a:fillRect/>
          </a:stretch>
        </p:blipFill>
        <p:spPr>
          <a:xfrm>
            <a:off x="9932494" y="2149355"/>
            <a:ext cx="1693371" cy="1356046"/>
          </a:xfrm>
          <a:prstGeom prst="rect">
            <a:avLst/>
          </a:prstGeom>
        </p:spPr>
      </p:pic>
      <p:pic>
        <p:nvPicPr>
          <p:cNvPr id="8" name="Picture 7"/>
          <p:cNvPicPr>
            <a:picLocks noChangeAspect="1"/>
          </p:cNvPicPr>
          <p:nvPr/>
        </p:nvPicPr>
        <p:blipFill>
          <a:blip r:embed="rId5"/>
          <a:stretch>
            <a:fillRect/>
          </a:stretch>
        </p:blipFill>
        <p:spPr>
          <a:xfrm>
            <a:off x="7848197" y="1945980"/>
            <a:ext cx="1275356" cy="1762796"/>
          </a:xfrm>
          <a:prstGeom prst="rect">
            <a:avLst/>
          </a:prstGeom>
        </p:spPr>
      </p:pic>
    </p:spTree>
    <p:extLst>
      <p:ext uri="{BB962C8B-B14F-4D97-AF65-F5344CB8AC3E}">
        <p14:creationId xmlns:p14="http://schemas.microsoft.com/office/powerpoint/2010/main" val="95868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3</a:t>
            </a:r>
            <a:endParaRPr lang="en-US" dirty="0"/>
          </a:p>
        </p:txBody>
      </p:sp>
      <p:sp>
        <p:nvSpPr>
          <p:cNvPr id="3" name="Content Placeholder 2"/>
          <p:cNvSpPr>
            <a:spLocks noGrp="1"/>
          </p:cNvSpPr>
          <p:nvPr>
            <p:ph idx="1"/>
          </p:nvPr>
        </p:nvSpPr>
        <p:spPr>
          <a:xfrm>
            <a:off x="984105" y="3708776"/>
            <a:ext cx="6009624" cy="1687472"/>
          </a:xfrm>
        </p:spPr>
        <p:txBody>
          <a:bodyPr>
            <a:normAutofit/>
          </a:bodyPr>
          <a:lstStyle/>
          <a:p>
            <a:pPr marL="0" indent="0">
              <a:buNone/>
            </a:pPr>
            <a:r>
              <a:rPr lang="en-US" dirty="0" smtClean="0"/>
              <a:t>People have used boat for a long time. There are different kinds of boat. Robert Fulton designed steam boat and it started the first travel in 1807. </a:t>
            </a:r>
            <a:endParaRPr lang="en-US" dirty="0"/>
          </a:p>
        </p:txBody>
      </p:sp>
      <p:pic>
        <p:nvPicPr>
          <p:cNvPr id="4" name="Picture 3"/>
          <p:cNvPicPr>
            <a:picLocks noChangeAspect="1"/>
          </p:cNvPicPr>
          <p:nvPr/>
        </p:nvPicPr>
        <p:blipFill>
          <a:blip r:embed="rId2"/>
          <a:stretch>
            <a:fillRect/>
          </a:stretch>
        </p:blipFill>
        <p:spPr>
          <a:xfrm>
            <a:off x="7209159" y="4378817"/>
            <a:ext cx="2292472" cy="1637480"/>
          </a:xfrm>
          <a:prstGeom prst="rect">
            <a:avLst/>
          </a:prstGeom>
        </p:spPr>
      </p:pic>
      <p:sp>
        <p:nvSpPr>
          <p:cNvPr id="5" name="TextBox 4"/>
          <p:cNvSpPr txBox="1"/>
          <p:nvPr/>
        </p:nvSpPr>
        <p:spPr>
          <a:xfrm>
            <a:off x="984105" y="1690688"/>
            <a:ext cx="6009624" cy="1815882"/>
          </a:xfrm>
          <a:prstGeom prst="rect">
            <a:avLst/>
          </a:prstGeom>
          <a:solidFill>
            <a:schemeClr val="accent4">
              <a:lumMod val="20000"/>
              <a:lumOff val="80000"/>
            </a:schemeClr>
          </a:solidFill>
        </p:spPr>
        <p:txBody>
          <a:bodyPr wrap="square" rtlCol="0">
            <a:spAutoFit/>
          </a:bodyPr>
          <a:lstStyle/>
          <a:p>
            <a:r>
              <a:rPr lang="en-US" sz="2800" dirty="0" smtClean="0"/>
              <a:t>What? Boat</a:t>
            </a:r>
          </a:p>
          <a:p>
            <a:r>
              <a:rPr lang="en-US" sz="2800" dirty="0" smtClean="0"/>
              <a:t>Who? Robert Fulton</a:t>
            </a:r>
          </a:p>
          <a:p>
            <a:r>
              <a:rPr lang="en-US" sz="2800" dirty="0" smtClean="0"/>
              <a:t>Why? designed steamboat</a:t>
            </a:r>
          </a:p>
          <a:p>
            <a:r>
              <a:rPr lang="en-US" sz="2800" dirty="0" smtClean="0"/>
              <a:t>When? 1807</a:t>
            </a:r>
            <a:endParaRPr lang="en-US" sz="2800" dirty="0"/>
          </a:p>
        </p:txBody>
      </p:sp>
      <p:pic>
        <p:nvPicPr>
          <p:cNvPr id="6" name="Picture 5"/>
          <p:cNvPicPr>
            <a:picLocks noChangeAspect="1"/>
          </p:cNvPicPr>
          <p:nvPr/>
        </p:nvPicPr>
        <p:blipFill>
          <a:blip r:embed="rId3"/>
          <a:stretch>
            <a:fillRect/>
          </a:stretch>
        </p:blipFill>
        <p:spPr>
          <a:xfrm>
            <a:off x="9932494" y="3964069"/>
            <a:ext cx="1857375" cy="2466975"/>
          </a:xfrm>
          <a:prstGeom prst="rect">
            <a:avLst/>
          </a:prstGeom>
        </p:spPr>
      </p:pic>
      <p:pic>
        <p:nvPicPr>
          <p:cNvPr id="7" name="Picture 6"/>
          <p:cNvPicPr>
            <a:picLocks noChangeAspect="1"/>
          </p:cNvPicPr>
          <p:nvPr/>
        </p:nvPicPr>
        <p:blipFill>
          <a:blip r:embed="rId4"/>
          <a:stretch>
            <a:fillRect/>
          </a:stretch>
        </p:blipFill>
        <p:spPr>
          <a:xfrm>
            <a:off x="9932494" y="2149355"/>
            <a:ext cx="1693371" cy="1356046"/>
          </a:xfrm>
          <a:prstGeom prst="rect">
            <a:avLst/>
          </a:prstGeom>
        </p:spPr>
      </p:pic>
      <p:pic>
        <p:nvPicPr>
          <p:cNvPr id="8" name="Picture 7"/>
          <p:cNvPicPr>
            <a:picLocks noChangeAspect="1"/>
          </p:cNvPicPr>
          <p:nvPr/>
        </p:nvPicPr>
        <p:blipFill>
          <a:blip r:embed="rId5"/>
          <a:stretch>
            <a:fillRect/>
          </a:stretch>
        </p:blipFill>
        <p:spPr>
          <a:xfrm>
            <a:off x="7994102" y="1717231"/>
            <a:ext cx="1275356" cy="1762796"/>
          </a:xfrm>
          <a:prstGeom prst="rect">
            <a:avLst/>
          </a:prstGeom>
        </p:spPr>
      </p:pic>
    </p:spTree>
    <p:extLst>
      <p:ext uri="{BB962C8B-B14F-4D97-AF65-F5344CB8AC3E}">
        <p14:creationId xmlns:p14="http://schemas.microsoft.com/office/powerpoint/2010/main" val="3819206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summary?</a:t>
            </a:r>
            <a:endParaRPr lang="en-US" dirty="0"/>
          </a:p>
        </p:txBody>
      </p:sp>
      <p:sp>
        <p:nvSpPr>
          <p:cNvPr id="3" name="Content Placeholder 2"/>
          <p:cNvSpPr>
            <a:spLocks noGrp="1"/>
          </p:cNvSpPr>
          <p:nvPr>
            <p:ph idx="1"/>
          </p:nvPr>
        </p:nvSpPr>
        <p:spPr>
          <a:xfrm>
            <a:off x="838200" y="4440036"/>
            <a:ext cx="10515600" cy="1200910"/>
          </a:xfrm>
        </p:spPr>
        <p:txBody>
          <a:bodyPr/>
          <a:lstStyle/>
          <a:p>
            <a:r>
              <a:rPr lang="en-US" dirty="0" smtClean="0"/>
              <a:t>A summary is a shortened version of the original text.</a:t>
            </a:r>
          </a:p>
          <a:p>
            <a:r>
              <a:rPr lang="en-US" dirty="0" smtClean="0"/>
              <a:t>A summary contains the key ideas.</a:t>
            </a:r>
          </a:p>
          <a:p>
            <a:endParaRPr lang="en-US" dirty="0"/>
          </a:p>
        </p:txBody>
      </p:sp>
      <p:pic>
        <p:nvPicPr>
          <p:cNvPr id="1026" name="Picture 2" descr="Image result for short and long pencils"/>
          <p:cNvPicPr>
            <a:picLocks noChangeAspect="1" noChangeArrowheads="1"/>
          </p:cNvPicPr>
          <p:nvPr/>
        </p:nvPicPr>
        <p:blipFill rotWithShape="1">
          <a:blip r:embed="rId2">
            <a:extLst>
              <a:ext uri="{28A0092B-C50C-407E-A947-70E740481C1C}">
                <a14:useLocalDpi xmlns:a14="http://schemas.microsoft.com/office/drawing/2010/main" val="0"/>
              </a:ext>
            </a:extLst>
          </a:blip>
          <a:srcRect l="5312" t="30401" r="4653" b="38513"/>
          <a:stretch/>
        </p:blipFill>
        <p:spPr bwMode="auto">
          <a:xfrm>
            <a:off x="978794" y="1841678"/>
            <a:ext cx="8757634" cy="2217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52338" y="3245476"/>
            <a:ext cx="1700011" cy="461665"/>
          </a:xfrm>
          <a:prstGeom prst="rect">
            <a:avLst/>
          </a:prstGeom>
          <a:noFill/>
        </p:spPr>
        <p:txBody>
          <a:bodyPr wrap="square" rtlCol="0">
            <a:spAutoFit/>
          </a:bodyPr>
          <a:lstStyle/>
          <a:p>
            <a:r>
              <a:rPr lang="en-US" sz="2400" dirty="0" smtClean="0"/>
              <a:t>Original text</a:t>
            </a:r>
            <a:endParaRPr lang="en-US" sz="2400" dirty="0"/>
          </a:p>
        </p:txBody>
      </p:sp>
      <p:sp>
        <p:nvSpPr>
          <p:cNvPr id="7" name="TextBox 6"/>
          <p:cNvSpPr txBox="1"/>
          <p:nvPr/>
        </p:nvSpPr>
        <p:spPr>
          <a:xfrm>
            <a:off x="9736428" y="1840914"/>
            <a:ext cx="1700011" cy="461665"/>
          </a:xfrm>
          <a:prstGeom prst="rect">
            <a:avLst/>
          </a:prstGeom>
          <a:noFill/>
        </p:spPr>
        <p:txBody>
          <a:bodyPr wrap="square" rtlCol="0">
            <a:spAutoFit/>
          </a:bodyPr>
          <a:lstStyle/>
          <a:p>
            <a:r>
              <a:rPr lang="en-US" sz="2400" dirty="0" smtClean="0"/>
              <a:t>Summary</a:t>
            </a:r>
            <a:endParaRPr lang="en-US" sz="2400" dirty="0"/>
          </a:p>
        </p:txBody>
      </p:sp>
    </p:spTree>
    <p:extLst>
      <p:ext uri="{BB962C8B-B14F-4D97-AF65-F5344CB8AC3E}">
        <p14:creationId xmlns:p14="http://schemas.microsoft.com/office/powerpoint/2010/main" val="345151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Summarizing?</a:t>
            </a:r>
            <a:endParaRPr lang="en-US" dirty="0"/>
          </a:p>
        </p:txBody>
      </p:sp>
      <p:pic>
        <p:nvPicPr>
          <p:cNvPr id="6" name="Picture 5"/>
          <p:cNvPicPr>
            <a:picLocks noChangeAspect="1"/>
          </p:cNvPicPr>
          <p:nvPr/>
        </p:nvPicPr>
        <p:blipFill>
          <a:blip r:embed="rId2"/>
          <a:stretch>
            <a:fillRect/>
          </a:stretch>
        </p:blipFill>
        <p:spPr>
          <a:xfrm>
            <a:off x="730654" y="1849512"/>
            <a:ext cx="2323582" cy="1740443"/>
          </a:xfrm>
          <a:prstGeom prst="rect">
            <a:avLst/>
          </a:prstGeom>
        </p:spPr>
      </p:pic>
      <p:pic>
        <p:nvPicPr>
          <p:cNvPr id="7" name="Picture 6"/>
          <p:cNvPicPr>
            <a:picLocks noChangeAspect="1"/>
          </p:cNvPicPr>
          <p:nvPr/>
        </p:nvPicPr>
        <p:blipFill>
          <a:blip r:embed="rId3"/>
          <a:stretch>
            <a:fillRect/>
          </a:stretch>
        </p:blipFill>
        <p:spPr>
          <a:xfrm>
            <a:off x="8069753" y="365125"/>
            <a:ext cx="3339584" cy="2242640"/>
          </a:xfrm>
          <a:prstGeom prst="rect">
            <a:avLst/>
          </a:prstGeom>
        </p:spPr>
      </p:pic>
      <p:sp>
        <p:nvSpPr>
          <p:cNvPr id="9" name="TextBox 8"/>
          <p:cNvSpPr txBox="1"/>
          <p:nvPr/>
        </p:nvSpPr>
        <p:spPr>
          <a:xfrm>
            <a:off x="8223449" y="2793618"/>
            <a:ext cx="333003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Communicate</a:t>
            </a:r>
            <a:endParaRPr lang="en-US" sz="2800" dirty="0"/>
          </a:p>
        </p:txBody>
      </p:sp>
      <p:sp>
        <p:nvSpPr>
          <p:cNvPr id="11" name="TextBox 10"/>
          <p:cNvSpPr txBox="1"/>
          <p:nvPr/>
        </p:nvSpPr>
        <p:spPr>
          <a:xfrm>
            <a:off x="705674" y="3720851"/>
            <a:ext cx="243410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Understand</a:t>
            </a:r>
            <a:endParaRPr lang="en-US" sz="2800" dirty="0"/>
          </a:p>
        </p:txBody>
      </p:sp>
      <p:sp>
        <p:nvSpPr>
          <p:cNvPr id="12" name="Rectangle 11"/>
          <p:cNvSpPr/>
          <p:nvPr/>
        </p:nvSpPr>
        <p:spPr>
          <a:xfrm>
            <a:off x="8223449" y="3342538"/>
            <a:ext cx="3735639" cy="3231654"/>
          </a:xfrm>
          <a:prstGeom prst="rect">
            <a:avLst/>
          </a:prstGeom>
          <a:ln>
            <a:solidFill>
              <a:schemeClr val="accent1"/>
            </a:solidFill>
          </a:ln>
        </p:spPr>
        <p:txBody>
          <a:bodyPr wrap="square">
            <a:spAutoFit/>
          </a:bodyPr>
          <a:lstStyle/>
          <a:p>
            <a:r>
              <a:rPr lang="en-US" sz="2000" dirty="0" smtClean="0"/>
              <a:t>Being </a:t>
            </a:r>
            <a:r>
              <a:rPr lang="en-US" sz="2000" dirty="0"/>
              <a:t>able to </a:t>
            </a:r>
            <a:r>
              <a:rPr lang="en-US" sz="2000" dirty="0" smtClean="0"/>
              <a:t>communicate important point </a:t>
            </a:r>
            <a:r>
              <a:rPr lang="en-US" sz="2000" dirty="0"/>
              <a:t>is important in life: </a:t>
            </a:r>
            <a:endParaRPr lang="en-US" sz="2000" dirty="0" smtClean="0"/>
          </a:p>
          <a:p>
            <a:pPr marL="285750" indent="-285750">
              <a:buFont typeface="Arial" panose="020B0604020202020204" pitchFamily="34" charset="0"/>
              <a:buChar char="•"/>
            </a:pPr>
            <a:r>
              <a:rPr lang="en-US" dirty="0" smtClean="0"/>
              <a:t>Business </a:t>
            </a:r>
            <a:r>
              <a:rPr lang="en-US" dirty="0"/>
              <a:t>people want to know the </a:t>
            </a:r>
            <a:r>
              <a:rPr lang="en-US" dirty="0" smtClean="0"/>
              <a:t>summary of the company profile. </a:t>
            </a:r>
          </a:p>
          <a:p>
            <a:pPr marL="285750" indent="-285750">
              <a:buFont typeface="Arial" panose="020B0604020202020204" pitchFamily="34" charset="0"/>
              <a:buChar char="•"/>
            </a:pPr>
            <a:r>
              <a:rPr lang="en-US" dirty="0" smtClean="0"/>
              <a:t>Nurses must summarize the condition of a patient</a:t>
            </a:r>
          </a:p>
          <a:p>
            <a:pPr marL="285750" indent="-285750">
              <a:buFont typeface="Arial" panose="020B0604020202020204" pitchFamily="34" charset="0"/>
              <a:buChar char="•"/>
            </a:pPr>
            <a:r>
              <a:rPr lang="en-US" dirty="0" smtClean="0"/>
              <a:t>Lawyers </a:t>
            </a:r>
            <a:r>
              <a:rPr lang="en-US" dirty="0"/>
              <a:t>can win cases with good summaries. </a:t>
            </a:r>
            <a:endParaRPr lang="en-US" dirty="0" smtClean="0"/>
          </a:p>
          <a:p>
            <a:pPr marL="285750" indent="-285750">
              <a:buFont typeface="Arial" panose="020B0604020202020204" pitchFamily="34" charset="0"/>
              <a:buChar char="•"/>
            </a:pPr>
            <a:r>
              <a:rPr lang="en-US" dirty="0" smtClean="0"/>
              <a:t>Newscasters </a:t>
            </a:r>
            <a:r>
              <a:rPr lang="en-US" dirty="0"/>
              <a:t>summarize the day’s events. </a:t>
            </a:r>
          </a:p>
        </p:txBody>
      </p:sp>
      <p:pic>
        <p:nvPicPr>
          <p:cNvPr id="13" name="Picture 12"/>
          <p:cNvPicPr>
            <a:picLocks noChangeAspect="1"/>
          </p:cNvPicPr>
          <p:nvPr/>
        </p:nvPicPr>
        <p:blipFill>
          <a:blip r:embed="rId4"/>
          <a:stretch>
            <a:fillRect/>
          </a:stretch>
        </p:blipFill>
        <p:spPr>
          <a:xfrm>
            <a:off x="5121857" y="1254661"/>
            <a:ext cx="1743075" cy="2619375"/>
          </a:xfrm>
          <a:prstGeom prst="rect">
            <a:avLst/>
          </a:prstGeom>
        </p:spPr>
      </p:pic>
      <p:sp>
        <p:nvSpPr>
          <p:cNvPr id="15" name="TextBox 14"/>
          <p:cNvSpPr txBox="1"/>
          <p:nvPr/>
        </p:nvSpPr>
        <p:spPr>
          <a:xfrm>
            <a:off x="4488775" y="3813196"/>
            <a:ext cx="272280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Remember</a:t>
            </a:r>
            <a:endParaRPr lang="en-US" sz="2800" dirty="0"/>
          </a:p>
        </p:txBody>
      </p:sp>
      <p:sp>
        <p:nvSpPr>
          <p:cNvPr id="16" name="Rectangle 15"/>
          <p:cNvSpPr/>
          <p:nvPr/>
        </p:nvSpPr>
        <p:spPr>
          <a:xfrm>
            <a:off x="4608915" y="4353201"/>
            <a:ext cx="2768957" cy="1938992"/>
          </a:xfrm>
          <a:prstGeom prst="rect">
            <a:avLst/>
          </a:prstGeom>
          <a:ln>
            <a:solidFill>
              <a:schemeClr val="accent1"/>
            </a:solidFill>
          </a:ln>
        </p:spPr>
        <p:txBody>
          <a:bodyPr wrap="square">
            <a:spAutoFit/>
          </a:bodyPr>
          <a:lstStyle/>
          <a:p>
            <a:r>
              <a:rPr lang="en-US" sz="2400" dirty="0" smtClean="0"/>
              <a:t>a lecture</a:t>
            </a:r>
            <a:r>
              <a:rPr lang="en-US" sz="2400" dirty="0"/>
              <a:t>, an essay, </a:t>
            </a:r>
            <a:r>
              <a:rPr lang="en-US" sz="2400" dirty="0" smtClean="0"/>
              <a:t>an article</a:t>
            </a:r>
            <a:r>
              <a:rPr lang="en-US" sz="2400" dirty="0"/>
              <a:t>, a movie, </a:t>
            </a:r>
            <a:r>
              <a:rPr lang="en-US" sz="2400" dirty="0" smtClean="0"/>
              <a:t>a report, </a:t>
            </a:r>
            <a:r>
              <a:rPr lang="en-US" sz="2400" dirty="0"/>
              <a:t>a </a:t>
            </a:r>
            <a:r>
              <a:rPr lang="en-US" sz="2400" dirty="0" smtClean="0"/>
              <a:t>research, </a:t>
            </a:r>
            <a:r>
              <a:rPr lang="en-US" sz="2400" dirty="0"/>
              <a:t>a </a:t>
            </a:r>
            <a:r>
              <a:rPr lang="en-US" sz="2400" dirty="0" smtClean="0"/>
              <a:t>piece of news, a short story. </a:t>
            </a:r>
            <a:endParaRPr lang="en-US" sz="2400" dirty="0"/>
          </a:p>
        </p:txBody>
      </p:sp>
      <p:sp>
        <p:nvSpPr>
          <p:cNvPr id="18" name="TextBox 17"/>
          <p:cNvSpPr txBox="1"/>
          <p:nvPr/>
        </p:nvSpPr>
        <p:spPr>
          <a:xfrm>
            <a:off x="649446" y="4350886"/>
            <a:ext cx="2404790" cy="2308324"/>
          </a:xfrm>
          <a:prstGeom prst="rect">
            <a:avLst/>
          </a:prstGeom>
          <a:noFill/>
          <a:ln>
            <a:solidFill>
              <a:schemeClr val="accent1"/>
            </a:solidFill>
          </a:ln>
        </p:spPr>
        <p:txBody>
          <a:bodyPr wrap="square" rtlCol="0">
            <a:spAutoFit/>
          </a:bodyPr>
          <a:lstStyle/>
          <a:p>
            <a:r>
              <a:rPr lang="en-US" sz="2400" dirty="0" smtClean="0"/>
              <a:t>If you can’t explain it simply, you don’t understand it well enough. (Albert Einstein)</a:t>
            </a:r>
            <a:endParaRPr lang="en-US" sz="2400" dirty="0"/>
          </a:p>
        </p:txBody>
      </p:sp>
      <p:pic>
        <p:nvPicPr>
          <p:cNvPr id="19" name="Picture 18"/>
          <p:cNvPicPr>
            <a:picLocks noChangeAspect="1"/>
          </p:cNvPicPr>
          <p:nvPr/>
        </p:nvPicPr>
        <p:blipFill>
          <a:blip r:embed="rId5"/>
          <a:stretch>
            <a:fillRect/>
          </a:stretch>
        </p:blipFill>
        <p:spPr>
          <a:xfrm>
            <a:off x="2720580" y="4958365"/>
            <a:ext cx="1399336" cy="1724925"/>
          </a:xfrm>
          <a:prstGeom prst="rect">
            <a:avLst/>
          </a:prstGeom>
        </p:spPr>
      </p:pic>
    </p:spTree>
    <p:extLst>
      <p:ext uri="{BB962C8B-B14F-4D97-AF65-F5344CB8AC3E}">
        <p14:creationId xmlns:p14="http://schemas.microsoft.com/office/powerpoint/2010/main" val="155862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5" grpId="0"/>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271356" y="4988834"/>
            <a:ext cx="2137245" cy="1600871"/>
          </a:xfrm>
          <a:prstGeom prst="rect">
            <a:avLst/>
          </a:prstGeom>
        </p:spPr>
      </p:pic>
      <p:sp>
        <p:nvSpPr>
          <p:cNvPr id="2" name="Title 1"/>
          <p:cNvSpPr>
            <a:spLocks noGrp="1"/>
          </p:cNvSpPr>
          <p:nvPr>
            <p:ph type="title"/>
          </p:nvPr>
        </p:nvSpPr>
        <p:spPr>
          <a:xfrm>
            <a:off x="2538383" y="3912108"/>
            <a:ext cx="5691191" cy="683550"/>
          </a:xfrm>
        </p:spPr>
        <p:txBody>
          <a:bodyPr>
            <a:normAutofit fontScale="90000"/>
          </a:bodyPr>
          <a:lstStyle/>
          <a:p>
            <a:pPr algn="ctr"/>
            <a:r>
              <a:rPr lang="en-US" b="1" dirty="0" smtClean="0">
                <a:effectLst>
                  <a:outerShdw blurRad="38100" dist="38100" dir="2700000" algn="tl">
                    <a:srgbClr val="000000">
                      <a:alpha val="43137"/>
                    </a:srgbClr>
                  </a:outerShdw>
                </a:effectLst>
              </a:rPr>
              <a:t>How to summarize?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92507" y="2611769"/>
            <a:ext cx="2597240" cy="1485087"/>
          </a:xfrm>
        </p:spPr>
        <p:txBody>
          <a:bodyPr>
            <a:noAutofit/>
          </a:bodyPr>
          <a:lstStyle/>
          <a:p>
            <a:r>
              <a:rPr lang="en-US" sz="2400" dirty="0" smtClean="0">
                <a:sym typeface="Wingdings" panose="05000000000000000000" pitchFamily="2" charset="2"/>
              </a:rPr>
              <a:t>Delete small details</a:t>
            </a:r>
          </a:p>
          <a:p>
            <a:r>
              <a:rPr lang="en-US" sz="2400" dirty="0" smtClean="0">
                <a:sym typeface="Wingdings" panose="05000000000000000000" pitchFamily="2" charset="2"/>
              </a:rPr>
              <a:t>Exclude personal opinion</a:t>
            </a:r>
            <a:endParaRPr lang="en-US" sz="2400" dirty="0" smtClean="0"/>
          </a:p>
          <a:p>
            <a:endParaRPr lang="en-US" sz="1800" dirty="0" smtClean="0"/>
          </a:p>
          <a:p>
            <a:endParaRPr lang="en-US" sz="1800" dirty="0"/>
          </a:p>
        </p:txBody>
      </p:sp>
      <p:pic>
        <p:nvPicPr>
          <p:cNvPr id="6" name="Picture 5"/>
          <p:cNvPicPr>
            <a:picLocks noChangeAspect="1"/>
          </p:cNvPicPr>
          <p:nvPr/>
        </p:nvPicPr>
        <p:blipFill rotWithShape="1">
          <a:blip r:embed="rId3"/>
          <a:srcRect l="49426"/>
          <a:stretch/>
        </p:blipFill>
        <p:spPr>
          <a:xfrm>
            <a:off x="4359972" y="707037"/>
            <a:ext cx="1319888" cy="1752600"/>
          </a:xfrm>
          <a:prstGeom prst="rect">
            <a:avLst/>
          </a:prstGeom>
        </p:spPr>
      </p:pic>
      <p:pic>
        <p:nvPicPr>
          <p:cNvPr id="7" name="Picture 6"/>
          <p:cNvPicPr>
            <a:picLocks noChangeAspect="1"/>
          </p:cNvPicPr>
          <p:nvPr/>
        </p:nvPicPr>
        <p:blipFill rotWithShape="1">
          <a:blip r:embed="rId4"/>
          <a:srcRect l="19892" r="24847"/>
          <a:stretch/>
        </p:blipFill>
        <p:spPr>
          <a:xfrm>
            <a:off x="956759" y="485782"/>
            <a:ext cx="1581624" cy="2012416"/>
          </a:xfrm>
          <a:prstGeom prst="rect">
            <a:avLst/>
          </a:prstGeom>
        </p:spPr>
      </p:pic>
      <p:pic>
        <p:nvPicPr>
          <p:cNvPr id="8" name="Picture 7"/>
          <p:cNvPicPr>
            <a:picLocks noChangeAspect="1"/>
          </p:cNvPicPr>
          <p:nvPr/>
        </p:nvPicPr>
        <p:blipFill>
          <a:blip r:embed="rId5"/>
          <a:stretch>
            <a:fillRect/>
          </a:stretch>
        </p:blipFill>
        <p:spPr>
          <a:xfrm>
            <a:off x="2806394" y="139595"/>
            <a:ext cx="1553578" cy="2386158"/>
          </a:xfrm>
          <a:prstGeom prst="rect">
            <a:avLst/>
          </a:prstGeom>
        </p:spPr>
      </p:pic>
      <p:pic>
        <p:nvPicPr>
          <p:cNvPr id="9" name="Picture 8"/>
          <p:cNvPicPr>
            <a:picLocks noChangeAspect="1"/>
          </p:cNvPicPr>
          <p:nvPr/>
        </p:nvPicPr>
        <p:blipFill>
          <a:blip r:embed="rId6"/>
          <a:stretch>
            <a:fillRect/>
          </a:stretch>
        </p:blipFill>
        <p:spPr>
          <a:xfrm>
            <a:off x="6096000" y="379205"/>
            <a:ext cx="2819400" cy="1966671"/>
          </a:xfrm>
          <a:prstGeom prst="rect">
            <a:avLst/>
          </a:prstGeom>
        </p:spPr>
      </p:pic>
      <p:pic>
        <p:nvPicPr>
          <p:cNvPr id="10" name="Picture 9"/>
          <p:cNvPicPr>
            <a:picLocks noChangeAspect="1"/>
          </p:cNvPicPr>
          <p:nvPr/>
        </p:nvPicPr>
        <p:blipFill rotWithShape="1">
          <a:blip r:embed="rId7"/>
          <a:srcRect b="8646"/>
          <a:stretch/>
        </p:blipFill>
        <p:spPr>
          <a:xfrm>
            <a:off x="9247813" y="4125110"/>
            <a:ext cx="2741934" cy="2504871"/>
          </a:xfrm>
          <a:prstGeom prst="rect">
            <a:avLst/>
          </a:prstGeom>
        </p:spPr>
      </p:pic>
      <p:pic>
        <p:nvPicPr>
          <p:cNvPr id="11" name="Picture 10"/>
          <p:cNvPicPr>
            <a:picLocks noChangeAspect="1"/>
          </p:cNvPicPr>
          <p:nvPr/>
        </p:nvPicPr>
        <p:blipFill>
          <a:blip r:embed="rId8"/>
          <a:stretch>
            <a:fillRect/>
          </a:stretch>
        </p:blipFill>
        <p:spPr>
          <a:xfrm>
            <a:off x="9516527" y="485782"/>
            <a:ext cx="1906939" cy="1906939"/>
          </a:xfrm>
          <a:prstGeom prst="rect">
            <a:avLst/>
          </a:prstGeom>
        </p:spPr>
      </p:pic>
      <p:sp>
        <p:nvSpPr>
          <p:cNvPr id="12" name="TextBox 11"/>
          <p:cNvSpPr txBox="1"/>
          <p:nvPr/>
        </p:nvSpPr>
        <p:spPr>
          <a:xfrm>
            <a:off x="10035323" y="4774013"/>
            <a:ext cx="1218127" cy="369332"/>
          </a:xfrm>
          <a:prstGeom prst="rect">
            <a:avLst/>
          </a:prstGeom>
          <a:solidFill>
            <a:schemeClr val="accent2"/>
          </a:solidFill>
        </p:spPr>
        <p:txBody>
          <a:bodyPr wrap="square" rtlCol="0">
            <a:spAutoFit/>
          </a:bodyPr>
          <a:lstStyle/>
          <a:p>
            <a:pPr algn="ctr"/>
            <a:r>
              <a:rPr lang="en-US" b="1" dirty="0" smtClean="0"/>
              <a:t>Flowers</a:t>
            </a:r>
            <a:endParaRPr lang="en-US" b="1" dirty="0"/>
          </a:p>
        </p:txBody>
      </p:sp>
      <p:sp>
        <p:nvSpPr>
          <p:cNvPr id="13" name="TextBox 12"/>
          <p:cNvSpPr txBox="1"/>
          <p:nvPr/>
        </p:nvSpPr>
        <p:spPr>
          <a:xfrm>
            <a:off x="10128066" y="5473344"/>
            <a:ext cx="1424189"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Roses</a:t>
            </a:r>
          </a:p>
          <a:p>
            <a:pPr marL="285750" indent="-285750">
              <a:buFont typeface="Arial" panose="020B0604020202020204" pitchFamily="34" charset="0"/>
              <a:buChar char="•"/>
            </a:pPr>
            <a:r>
              <a:rPr lang="en-US" b="1" dirty="0" smtClean="0"/>
              <a:t>Tulips</a:t>
            </a:r>
          </a:p>
          <a:p>
            <a:pPr marL="285750" indent="-285750">
              <a:buFont typeface="Arial" panose="020B0604020202020204" pitchFamily="34" charset="0"/>
              <a:buChar char="•"/>
            </a:pPr>
            <a:r>
              <a:rPr lang="en-US" b="1" dirty="0" smtClean="0"/>
              <a:t>Jasmines</a:t>
            </a:r>
            <a:endParaRPr lang="en-US" b="1" dirty="0"/>
          </a:p>
        </p:txBody>
      </p:sp>
      <p:sp>
        <p:nvSpPr>
          <p:cNvPr id="14" name="Rectangle 13"/>
          <p:cNvSpPr/>
          <p:nvPr/>
        </p:nvSpPr>
        <p:spPr>
          <a:xfrm>
            <a:off x="956758" y="2623154"/>
            <a:ext cx="1542279" cy="1569660"/>
          </a:xfrm>
          <a:prstGeom prst="rect">
            <a:avLst/>
          </a:prstGeom>
        </p:spPr>
        <p:txBody>
          <a:bodyPr wrap="square">
            <a:spAutoFit/>
          </a:bodyPr>
          <a:lstStyle/>
          <a:p>
            <a:r>
              <a:rPr lang="en-US" sz="2400" dirty="0"/>
              <a:t>Read the text to </a:t>
            </a:r>
            <a:r>
              <a:rPr lang="en-US" sz="2400" dirty="0" smtClean="0"/>
              <a:t>understand it</a:t>
            </a:r>
            <a:endParaRPr lang="en-US" sz="2400" dirty="0"/>
          </a:p>
        </p:txBody>
      </p:sp>
      <p:sp>
        <p:nvSpPr>
          <p:cNvPr id="15" name="Rectangle 14"/>
          <p:cNvSpPr/>
          <p:nvPr/>
        </p:nvSpPr>
        <p:spPr>
          <a:xfrm>
            <a:off x="2954591" y="2602260"/>
            <a:ext cx="2312867" cy="1200329"/>
          </a:xfrm>
          <a:prstGeom prst="rect">
            <a:avLst/>
          </a:prstGeom>
        </p:spPr>
        <p:txBody>
          <a:bodyPr wrap="square">
            <a:spAutoFit/>
          </a:bodyPr>
          <a:lstStyle/>
          <a:p>
            <a:r>
              <a:rPr lang="en-US" sz="2400" dirty="0"/>
              <a:t>Read again to identify the </a:t>
            </a:r>
            <a:r>
              <a:rPr lang="en-US" sz="2400" dirty="0" smtClean="0"/>
              <a:t>topic (general idea)</a:t>
            </a:r>
            <a:endParaRPr lang="en-US" sz="2400" dirty="0"/>
          </a:p>
        </p:txBody>
      </p:sp>
      <p:sp>
        <p:nvSpPr>
          <p:cNvPr id="16" name="Rectangle 15"/>
          <p:cNvSpPr/>
          <p:nvPr/>
        </p:nvSpPr>
        <p:spPr>
          <a:xfrm>
            <a:off x="6459843" y="2623882"/>
            <a:ext cx="2455558" cy="830997"/>
          </a:xfrm>
          <a:prstGeom prst="rect">
            <a:avLst/>
          </a:prstGeom>
        </p:spPr>
        <p:txBody>
          <a:bodyPr wrap="square">
            <a:spAutoFit/>
          </a:bodyPr>
          <a:lstStyle/>
          <a:p>
            <a:r>
              <a:rPr lang="en-US" sz="2400" dirty="0"/>
              <a:t>Read to get the important ideas</a:t>
            </a:r>
          </a:p>
        </p:txBody>
      </p:sp>
      <p:sp>
        <p:nvSpPr>
          <p:cNvPr id="17" name="Rectangle 16"/>
          <p:cNvSpPr/>
          <p:nvPr/>
        </p:nvSpPr>
        <p:spPr>
          <a:xfrm>
            <a:off x="6352739" y="4840507"/>
            <a:ext cx="2664345" cy="1938992"/>
          </a:xfrm>
          <a:prstGeom prst="rect">
            <a:avLst/>
          </a:prstGeom>
        </p:spPr>
        <p:txBody>
          <a:bodyPr wrap="square">
            <a:spAutoFit/>
          </a:bodyPr>
          <a:lstStyle/>
          <a:p>
            <a:r>
              <a:rPr lang="en-US" sz="2400" dirty="0"/>
              <a:t>Replace the details with the umbrella idea (for example: rose, tulips, jasmine </a:t>
            </a:r>
            <a:r>
              <a:rPr lang="en-US" sz="2400" dirty="0" smtClean="0">
                <a:sym typeface="Wingdings" panose="05000000000000000000" pitchFamily="2" charset="2"/>
              </a:rPr>
              <a:t> </a:t>
            </a:r>
            <a:r>
              <a:rPr lang="en-US" sz="2400" dirty="0" smtClean="0"/>
              <a:t>flowers</a:t>
            </a:r>
            <a:r>
              <a:rPr lang="en-US" sz="2400" dirty="0"/>
              <a:t>)</a:t>
            </a:r>
          </a:p>
        </p:txBody>
      </p:sp>
      <p:pic>
        <p:nvPicPr>
          <p:cNvPr id="18" name="Picture 17"/>
          <p:cNvPicPr>
            <a:picLocks noChangeAspect="1"/>
          </p:cNvPicPr>
          <p:nvPr/>
        </p:nvPicPr>
        <p:blipFill>
          <a:blip r:embed="rId9"/>
          <a:stretch>
            <a:fillRect/>
          </a:stretch>
        </p:blipFill>
        <p:spPr>
          <a:xfrm>
            <a:off x="588879" y="2060449"/>
            <a:ext cx="445511" cy="445511"/>
          </a:xfrm>
          <a:prstGeom prst="rect">
            <a:avLst/>
          </a:prstGeom>
        </p:spPr>
      </p:pic>
      <p:pic>
        <p:nvPicPr>
          <p:cNvPr id="19" name="Picture 18"/>
          <p:cNvPicPr>
            <a:picLocks noChangeAspect="1"/>
          </p:cNvPicPr>
          <p:nvPr/>
        </p:nvPicPr>
        <p:blipFill rotWithShape="1">
          <a:blip r:embed="rId10"/>
          <a:srcRect t="28128"/>
          <a:stretch/>
        </p:blipFill>
        <p:spPr>
          <a:xfrm>
            <a:off x="2928330" y="1976708"/>
            <a:ext cx="563628" cy="521711"/>
          </a:xfrm>
          <a:prstGeom prst="rect">
            <a:avLst/>
          </a:prstGeom>
        </p:spPr>
      </p:pic>
      <p:pic>
        <p:nvPicPr>
          <p:cNvPr id="20" name="Picture 19"/>
          <p:cNvPicPr>
            <a:picLocks noChangeAspect="1"/>
          </p:cNvPicPr>
          <p:nvPr/>
        </p:nvPicPr>
        <p:blipFill>
          <a:blip r:embed="rId11"/>
          <a:stretch>
            <a:fillRect/>
          </a:stretch>
        </p:blipFill>
        <p:spPr>
          <a:xfrm>
            <a:off x="5865302" y="1965348"/>
            <a:ext cx="532850" cy="532850"/>
          </a:xfrm>
          <a:prstGeom prst="rect">
            <a:avLst/>
          </a:prstGeom>
        </p:spPr>
      </p:pic>
      <p:pic>
        <p:nvPicPr>
          <p:cNvPr id="21" name="Picture 20"/>
          <p:cNvPicPr>
            <a:picLocks noChangeAspect="1"/>
          </p:cNvPicPr>
          <p:nvPr/>
        </p:nvPicPr>
        <p:blipFill>
          <a:blip r:embed="rId12"/>
          <a:stretch>
            <a:fillRect/>
          </a:stretch>
        </p:blipFill>
        <p:spPr>
          <a:xfrm>
            <a:off x="9285675" y="1965348"/>
            <a:ext cx="618167" cy="618167"/>
          </a:xfrm>
          <a:prstGeom prst="rect">
            <a:avLst/>
          </a:prstGeom>
        </p:spPr>
      </p:pic>
      <p:pic>
        <p:nvPicPr>
          <p:cNvPr id="22" name="Picture 21"/>
          <p:cNvPicPr>
            <a:picLocks noChangeAspect="1"/>
          </p:cNvPicPr>
          <p:nvPr/>
        </p:nvPicPr>
        <p:blipFill>
          <a:blip r:embed="rId13"/>
          <a:stretch>
            <a:fillRect/>
          </a:stretch>
        </p:blipFill>
        <p:spPr>
          <a:xfrm>
            <a:off x="9247813" y="5819521"/>
            <a:ext cx="742787" cy="742787"/>
          </a:xfrm>
          <a:prstGeom prst="rect">
            <a:avLst/>
          </a:prstGeom>
        </p:spPr>
      </p:pic>
      <p:pic>
        <p:nvPicPr>
          <p:cNvPr id="23" name="Picture 22"/>
          <p:cNvPicPr>
            <a:picLocks noChangeAspect="1"/>
          </p:cNvPicPr>
          <p:nvPr/>
        </p:nvPicPr>
        <p:blipFill>
          <a:blip r:embed="rId14"/>
          <a:stretch>
            <a:fillRect/>
          </a:stretch>
        </p:blipFill>
        <p:spPr>
          <a:xfrm>
            <a:off x="2442143" y="5915897"/>
            <a:ext cx="697973" cy="697973"/>
          </a:xfrm>
          <a:prstGeom prst="rect">
            <a:avLst/>
          </a:prstGeom>
        </p:spPr>
      </p:pic>
      <p:sp>
        <p:nvSpPr>
          <p:cNvPr id="25" name="Rectangle 24"/>
          <p:cNvSpPr/>
          <p:nvPr/>
        </p:nvSpPr>
        <p:spPr>
          <a:xfrm>
            <a:off x="3198203" y="5473344"/>
            <a:ext cx="1769002" cy="1200329"/>
          </a:xfrm>
          <a:prstGeom prst="rect">
            <a:avLst/>
          </a:prstGeom>
        </p:spPr>
        <p:txBody>
          <a:bodyPr wrap="square">
            <a:spAutoFit/>
          </a:bodyPr>
          <a:lstStyle/>
          <a:p>
            <a:r>
              <a:rPr lang="en-US" sz="2400" dirty="0" smtClean="0"/>
              <a:t>Write the summary (10-20%)</a:t>
            </a:r>
            <a:endParaRPr lang="en-US" sz="2400" dirty="0"/>
          </a:p>
        </p:txBody>
      </p:sp>
      <p:pic>
        <p:nvPicPr>
          <p:cNvPr id="26" name="Picture 25"/>
          <p:cNvPicPr>
            <a:picLocks noChangeAspect="1"/>
          </p:cNvPicPr>
          <p:nvPr/>
        </p:nvPicPr>
        <p:blipFill>
          <a:blip r:embed="rId15"/>
          <a:stretch>
            <a:fillRect/>
          </a:stretch>
        </p:blipFill>
        <p:spPr>
          <a:xfrm>
            <a:off x="538741" y="4996596"/>
            <a:ext cx="1225823" cy="1642855"/>
          </a:xfrm>
          <a:prstGeom prst="rect">
            <a:avLst/>
          </a:prstGeom>
        </p:spPr>
      </p:pic>
    </p:spTree>
    <p:extLst>
      <p:ext uri="{BB962C8B-B14F-4D97-AF65-F5344CB8AC3E}">
        <p14:creationId xmlns:p14="http://schemas.microsoft.com/office/powerpoint/2010/main" val="30328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barn(inVertical)">
                                      <p:cBhvr>
                                        <p:cTn id="45" dur="500"/>
                                        <p:tgtEl>
                                          <p:spTgt spid="3">
                                            <p:txEl>
                                              <p:pRg st="0" end="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barn(inVertical)">
                                      <p:cBhvr>
                                        <p:cTn id="53" dur="500"/>
                                        <p:tgtEl>
                                          <p:spTgt spid="3">
                                            <p:txEl>
                                              <p:pRg st="1" end="1"/>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par>
                                <p:cTn id="68" presetID="16" presetClass="entr" presetSubtype="21"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arn(inVertical)">
                                      <p:cBhvr>
                                        <p:cTn id="84" dur="500"/>
                                        <p:tgtEl>
                                          <p:spTgt spid="25"/>
                                        </p:tgtEl>
                                      </p:cBhvr>
                                    </p:animEffect>
                                  </p:childTnLst>
                                </p:cTn>
                              </p:par>
                              <p:par>
                                <p:cTn id="85" presetID="16" presetClass="entr" presetSubtype="21"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arn(inVertical)">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p:bldP spid="14" grpId="0"/>
      <p:bldP spid="15" grpId="0"/>
      <p:bldP spid="16" grpId="0"/>
      <p:bldP spid="1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Summarizing Strategies</a:t>
            </a:r>
            <a:endParaRPr lang="en-US" b="1" dirty="0"/>
          </a:p>
        </p:txBody>
      </p:sp>
      <p:sp>
        <p:nvSpPr>
          <p:cNvPr id="3" name="Content Placeholder 2"/>
          <p:cNvSpPr>
            <a:spLocks noGrp="1"/>
          </p:cNvSpPr>
          <p:nvPr>
            <p:ph idx="1"/>
          </p:nvPr>
        </p:nvSpPr>
        <p:spPr>
          <a:xfrm>
            <a:off x="838201" y="1825625"/>
            <a:ext cx="6296696" cy="4351338"/>
          </a:xfrm>
        </p:spPr>
        <p:txBody>
          <a:bodyPr/>
          <a:lstStyle/>
          <a:p>
            <a:pPr marL="0" indent="0">
              <a:buNone/>
            </a:pPr>
            <a:r>
              <a:rPr lang="en-US" b="1" dirty="0" smtClean="0"/>
              <a:t>Strategy 1:</a:t>
            </a:r>
          </a:p>
          <a:p>
            <a:pPr marL="0" indent="0">
              <a:buNone/>
            </a:pPr>
            <a:r>
              <a:rPr lang="en-US" dirty="0" smtClean="0">
                <a:solidFill>
                  <a:srgbClr val="FF0000"/>
                </a:solidFill>
              </a:rPr>
              <a:t>Somebody (name) Wanted to (activity) But (problem) So (result)</a:t>
            </a:r>
          </a:p>
          <a:p>
            <a:pPr marL="0" indent="0">
              <a:buNone/>
            </a:pPr>
            <a:endParaRPr lang="en-US" dirty="0"/>
          </a:p>
          <a:p>
            <a:pPr marL="0" indent="0">
              <a:buNone/>
            </a:pPr>
            <a:r>
              <a:rPr lang="en-US" b="1" dirty="0" smtClean="0"/>
              <a:t>The story of </a:t>
            </a:r>
            <a:r>
              <a:rPr lang="en-US" b="1" dirty="0" err="1" smtClean="0"/>
              <a:t>Malin</a:t>
            </a:r>
            <a:r>
              <a:rPr lang="en-US" b="1" dirty="0" smtClean="0"/>
              <a:t> </a:t>
            </a:r>
            <a:r>
              <a:rPr lang="en-US" b="1" dirty="0" err="1" smtClean="0"/>
              <a:t>Kundang</a:t>
            </a:r>
            <a:endParaRPr lang="en-US" b="1" dirty="0" smtClean="0"/>
          </a:p>
          <a:p>
            <a:pPr marL="0" indent="0">
              <a:buNone/>
            </a:pPr>
            <a:r>
              <a:rPr lang="en-US" dirty="0" err="1" smtClean="0">
                <a:solidFill>
                  <a:srgbClr val="FF0000"/>
                </a:solidFill>
              </a:rPr>
              <a:t>Malin</a:t>
            </a:r>
            <a:r>
              <a:rPr lang="en-US" dirty="0" smtClean="0">
                <a:solidFill>
                  <a:srgbClr val="FF0000"/>
                </a:solidFill>
              </a:rPr>
              <a:t> </a:t>
            </a:r>
            <a:r>
              <a:rPr lang="en-US" dirty="0" err="1" smtClean="0">
                <a:solidFill>
                  <a:srgbClr val="FF0000"/>
                </a:solidFill>
              </a:rPr>
              <a:t>Kundang’s</a:t>
            </a:r>
            <a:r>
              <a:rPr lang="en-US" dirty="0" smtClean="0">
                <a:solidFill>
                  <a:srgbClr val="FF0000"/>
                </a:solidFill>
              </a:rPr>
              <a:t> mother </a:t>
            </a:r>
            <a:r>
              <a:rPr lang="en-US" b="1" dirty="0" smtClean="0"/>
              <a:t>wanted</a:t>
            </a:r>
            <a:r>
              <a:rPr lang="en-US" dirty="0" smtClean="0"/>
              <a:t> </a:t>
            </a:r>
            <a:r>
              <a:rPr lang="en-US" dirty="0" smtClean="0">
                <a:solidFill>
                  <a:srgbClr val="FF0000"/>
                </a:solidFill>
              </a:rPr>
              <a:t>to see her son</a:t>
            </a:r>
            <a:r>
              <a:rPr lang="en-US" dirty="0" smtClean="0"/>
              <a:t>, </a:t>
            </a:r>
            <a:r>
              <a:rPr lang="en-US" b="1" dirty="0" smtClean="0"/>
              <a:t>but</a:t>
            </a:r>
            <a:r>
              <a:rPr lang="en-US" dirty="0" smtClean="0"/>
              <a:t> </a:t>
            </a:r>
            <a:r>
              <a:rPr lang="en-US" dirty="0" err="1" smtClean="0">
                <a:solidFill>
                  <a:srgbClr val="FF0000"/>
                </a:solidFill>
              </a:rPr>
              <a:t>Malin</a:t>
            </a:r>
            <a:r>
              <a:rPr lang="en-US" dirty="0" smtClean="0">
                <a:solidFill>
                  <a:srgbClr val="FF0000"/>
                </a:solidFill>
              </a:rPr>
              <a:t> </a:t>
            </a:r>
            <a:r>
              <a:rPr lang="en-US" dirty="0" err="1" smtClean="0">
                <a:solidFill>
                  <a:srgbClr val="FF0000"/>
                </a:solidFill>
              </a:rPr>
              <a:t>Kundang</a:t>
            </a:r>
            <a:r>
              <a:rPr lang="en-US" dirty="0" smtClean="0">
                <a:solidFill>
                  <a:srgbClr val="FF0000"/>
                </a:solidFill>
              </a:rPr>
              <a:t> didn’t want to admit his poor mother</a:t>
            </a:r>
            <a:r>
              <a:rPr lang="en-US" dirty="0" smtClean="0"/>
              <a:t>, </a:t>
            </a:r>
            <a:r>
              <a:rPr lang="en-US" b="1" dirty="0" smtClean="0"/>
              <a:t>so</a:t>
            </a:r>
            <a:r>
              <a:rPr lang="en-US" dirty="0" smtClean="0"/>
              <a:t> </a:t>
            </a:r>
            <a:r>
              <a:rPr lang="en-US" dirty="0" smtClean="0">
                <a:solidFill>
                  <a:srgbClr val="FF0000"/>
                </a:solidFill>
              </a:rPr>
              <a:t>the mother </a:t>
            </a:r>
            <a:r>
              <a:rPr lang="en-US" dirty="0" smtClean="0">
                <a:solidFill>
                  <a:srgbClr val="FF0000"/>
                </a:solidFill>
              </a:rPr>
              <a:t>cursed </a:t>
            </a:r>
            <a:r>
              <a:rPr lang="en-US" dirty="0" err="1" smtClean="0">
                <a:solidFill>
                  <a:srgbClr val="FF0000"/>
                </a:solidFill>
              </a:rPr>
              <a:t>Malin</a:t>
            </a:r>
            <a:r>
              <a:rPr lang="en-US" dirty="0" smtClean="0">
                <a:solidFill>
                  <a:srgbClr val="FF0000"/>
                </a:solidFill>
              </a:rPr>
              <a:t> </a:t>
            </a:r>
            <a:r>
              <a:rPr lang="en-US" dirty="0" err="1" smtClean="0">
                <a:solidFill>
                  <a:srgbClr val="FF0000"/>
                </a:solidFill>
              </a:rPr>
              <a:t>Kundang</a:t>
            </a:r>
            <a:r>
              <a:rPr lang="en-US" dirty="0" smtClean="0">
                <a:solidFill>
                  <a:srgbClr val="FF0000"/>
                </a:solidFill>
              </a:rPr>
              <a:t> to be a stone</a:t>
            </a:r>
            <a:r>
              <a:rPr lang="en-US" dirty="0" smtClean="0"/>
              <a:t>.</a:t>
            </a:r>
            <a:r>
              <a:rPr lang="en-US" dirty="0"/>
              <a:t> </a:t>
            </a:r>
          </a:p>
        </p:txBody>
      </p:sp>
      <p:pic>
        <p:nvPicPr>
          <p:cNvPr id="4" name="Picture 3"/>
          <p:cNvPicPr>
            <a:picLocks noChangeAspect="1"/>
          </p:cNvPicPr>
          <p:nvPr/>
        </p:nvPicPr>
        <p:blipFill>
          <a:blip r:embed="rId2"/>
          <a:stretch>
            <a:fillRect/>
          </a:stretch>
        </p:blipFill>
        <p:spPr>
          <a:xfrm>
            <a:off x="7405352" y="3013655"/>
            <a:ext cx="4539165" cy="3028861"/>
          </a:xfrm>
          <a:prstGeom prst="rect">
            <a:avLst/>
          </a:prstGeom>
        </p:spPr>
      </p:pic>
      <p:sp>
        <p:nvSpPr>
          <p:cNvPr id="5" name="TextBox 4"/>
          <p:cNvSpPr txBox="1"/>
          <p:nvPr/>
        </p:nvSpPr>
        <p:spPr>
          <a:xfrm>
            <a:off x="7279464" y="2167505"/>
            <a:ext cx="4790940" cy="523220"/>
          </a:xfrm>
          <a:prstGeom prst="rect">
            <a:avLst/>
          </a:prstGeom>
          <a:noFill/>
        </p:spPr>
        <p:txBody>
          <a:bodyPr wrap="square" rtlCol="0">
            <a:spAutoFit/>
          </a:bodyPr>
          <a:lstStyle/>
          <a:p>
            <a:r>
              <a:rPr lang="en-US" sz="2800" dirty="0" smtClean="0"/>
              <a:t>Story, problem/solution</a:t>
            </a:r>
            <a:endParaRPr lang="en-US" sz="2800" dirty="0"/>
          </a:p>
        </p:txBody>
      </p:sp>
    </p:spTree>
    <p:extLst>
      <p:ext uri="{BB962C8B-B14F-4D97-AF65-F5344CB8AC3E}">
        <p14:creationId xmlns:p14="http://schemas.microsoft.com/office/powerpoint/2010/main" val="196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620" y="759854"/>
            <a:ext cx="2980949" cy="1129507"/>
          </a:xfrm>
        </p:spPr>
        <p:txBody>
          <a:bodyPr/>
          <a:lstStyle/>
          <a:p>
            <a:r>
              <a:rPr lang="en-US" dirty="0" smtClean="0"/>
              <a:t>Let’s Try!</a:t>
            </a:r>
            <a:endParaRPr lang="en-US" dirty="0"/>
          </a:p>
        </p:txBody>
      </p:sp>
      <p:sp>
        <p:nvSpPr>
          <p:cNvPr id="5" name="Text Placeholder 4"/>
          <p:cNvSpPr>
            <a:spLocks noGrp="1"/>
          </p:cNvSpPr>
          <p:nvPr>
            <p:ph type="body" idx="1"/>
          </p:nvPr>
        </p:nvSpPr>
        <p:spPr>
          <a:xfrm>
            <a:off x="3660256" y="1065113"/>
            <a:ext cx="4298888" cy="824248"/>
          </a:xfrm>
        </p:spPr>
        <p:txBody>
          <a:bodyPr/>
          <a:lstStyle/>
          <a:p>
            <a:r>
              <a:rPr lang="en-US" dirty="0" smtClean="0">
                <a:solidFill>
                  <a:schemeClr val="tx1"/>
                </a:solidFill>
              </a:rPr>
              <a:t>Summarize a legend or folk tale that you know!</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8320826" y="185782"/>
            <a:ext cx="3426854" cy="3426854"/>
          </a:xfrm>
          <a:prstGeom prst="rect">
            <a:avLst/>
          </a:prstGeom>
        </p:spPr>
      </p:pic>
      <p:sp>
        <p:nvSpPr>
          <p:cNvPr id="7" name="TextBox 6"/>
          <p:cNvSpPr txBox="1"/>
          <p:nvPr/>
        </p:nvSpPr>
        <p:spPr>
          <a:xfrm>
            <a:off x="8321899" y="198397"/>
            <a:ext cx="3412902" cy="1218279"/>
          </a:xfrm>
          <a:prstGeom prst="rect">
            <a:avLst/>
          </a:prstGeom>
          <a:solidFill>
            <a:schemeClr val="accent4">
              <a:lumMod val="20000"/>
              <a:lumOff val="80000"/>
            </a:schemeClr>
          </a:solidFill>
        </p:spPr>
        <p:txBody>
          <a:bodyPr wrap="square" rtlCol="0">
            <a:spAutoFit/>
          </a:bodyPr>
          <a:lstStyle/>
          <a:p>
            <a:r>
              <a:rPr lang="en-US" sz="2400" dirty="0" err="1" smtClean="0"/>
              <a:t>Bawang</a:t>
            </a:r>
            <a:r>
              <a:rPr lang="en-US" sz="2400" dirty="0" smtClean="0"/>
              <a:t> </a:t>
            </a:r>
            <a:r>
              <a:rPr lang="en-US" sz="2400" dirty="0" err="1" smtClean="0"/>
              <a:t>Merah</a:t>
            </a:r>
            <a:r>
              <a:rPr lang="en-US" sz="2400" dirty="0" smtClean="0"/>
              <a:t> and </a:t>
            </a:r>
            <a:r>
              <a:rPr lang="en-US" sz="2400" dirty="0" err="1" smtClean="0"/>
              <a:t>Bawang</a:t>
            </a:r>
            <a:r>
              <a:rPr lang="en-US" sz="2400" dirty="0" smtClean="0"/>
              <a:t> </a:t>
            </a:r>
            <a:r>
              <a:rPr lang="en-US" sz="2400" dirty="0" err="1" smtClean="0"/>
              <a:t>Putih</a:t>
            </a:r>
            <a:endParaRPr lang="en-US" sz="2400" dirty="0" smtClean="0"/>
          </a:p>
          <a:p>
            <a:r>
              <a:rPr lang="en-US" sz="2400" dirty="0" smtClean="0"/>
              <a:t>(Red and White Onions)</a:t>
            </a:r>
            <a:endParaRPr lang="en-US" sz="2400" dirty="0"/>
          </a:p>
        </p:txBody>
      </p:sp>
      <p:pic>
        <p:nvPicPr>
          <p:cNvPr id="8" name="Picture 7"/>
          <p:cNvPicPr>
            <a:picLocks noChangeAspect="1"/>
          </p:cNvPicPr>
          <p:nvPr/>
        </p:nvPicPr>
        <p:blipFill>
          <a:blip r:embed="rId3"/>
          <a:stretch>
            <a:fillRect/>
          </a:stretch>
        </p:blipFill>
        <p:spPr>
          <a:xfrm>
            <a:off x="7959144" y="3849588"/>
            <a:ext cx="3906814" cy="2750865"/>
          </a:xfrm>
          <a:prstGeom prst="rect">
            <a:avLst/>
          </a:prstGeom>
        </p:spPr>
      </p:pic>
      <p:pic>
        <p:nvPicPr>
          <p:cNvPr id="9" name="Picture 8"/>
          <p:cNvPicPr>
            <a:picLocks noChangeAspect="1"/>
          </p:cNvPicPr>
          <p:nvPr/>
        </p:nvPicPr>
        <p:blipFill>
          <a:blip r:embed="rId4"/>
          <a:stretch>
            <a:fillRect/>
          </a:stretch>
        </p:blipFill>
        <p:spPr>
          <a:xfrm>
            <a:off x="3287966" y="2640168"/>
            <a:ext cx="4490337" cy="4089073"/>
          </a:xfrm>
          <a:prstGeom prst="rect">
            <a:avLst/>
          </a:prstGeom>
        </p:spPr>
      </p:pic>
      <p:sp>
        <p:nvSpPr>
          <p:cNvPr id="10" name="Rectangle 9"/>
          <p:cNvSpPr/>
          <p:nvPr/>
        </p:nvSpPr>
        <p:spPr>
          <a:xfrm>
            <a:off x="573620" y="2640168"/>
            <a:ext cx="2337006" cy="3108543"/>
          </a:xfrm>
          <a:prstGeom prst="rect">
            <a:avLst/>
          </a:prstGeom>
          <a:ln>
            <a:solidFill>
              <a:schemeClr val="accent1"/>
            </a:solidFill>
          </a:ln>
        </p:spPr>
        <p:txBody>
          <a:bodyPr wrap="square">
            <a:spAutoFit/>
          </a:bodyPr>
          <a:lstStyle/>
          <a:p>
            <a:pPr marL="457200" indent="-457200">
              <a:buFont typeface="Arial" panose="020B0604020202020204" pitchFamily="34" charset="0"/>
              <a:buChar char="•"/>
            </a:pPr>
            <a:r>
              <a:rPr lang="en-US" sz="2800" b="1" dirty="0"/>
              <a:t>Somebody</a:t>
            </a:r>
            <a:r>
              <a:rPr lang="en-US" sz="2800" dirty="0"/>
              <a:t> (name) </a:t>
            </a:r>
            <a:r>
              <a:rPr lang="en-US" sz="2800" b="1" dirty="0"/>
              <a:t>Wanted to </a:t>
            </a:r>
            <a:r>
              <a:rPr lang="en-US" sz="2800" dirty="0"/>
              <a:t>(activity) </a:t>
            </a:r>
            <a:endParaRPr lang="en-US" sz="2800" dirty="0" smtClean="0"/>
          </a:p>
          <a:p>
            <a:pPr marL="457200" indent="-457200">
              <a:buFont typeface="Arial" panose="020B0604020202020204" pitchFamily="34" charset="0"/>
              <a:buChar char="•"/>
            </a:pPr>
            <a:r>
              <a:rPr lang="en-US" sz="2800" b="1" dirty="0" smtClean="0"/>
              <a:t>But</a:t>
            </a:r>
            <a:r>
              <a:rPr lang="en-US" sz="2800" dirty="0" smtClean="0"/>
              <a:t> </a:t>
            </a:r>
            <a:r>
              <a:rPr lang="en-US" sz="2800" dirty="0"/>
              <a:t>(problem) </a:t>
            </a:r>
            <a:endParaRPr lang="en-US" sz="2800" dirty="0" smtClean="0"/>
          </a:p>
          <a:p>
            <a:pPr marL="457200" indent="-457200">
              <a:buFont typeface="Arial" panose="020B0604020202020204" pitchFamily="34" charset="0"/>
              <a:buChar char="•"/>
            </a:pPr>
            <a:r>
              <a:rPr lang="en-US" sz="2800" b="1" dirty="0" smtClean="0"/>
              <a:t>So</a:t>
            </a:r>
            <a:r>
              <a:rPr lang="en-US" sz="2800" dirty="0" smtClean="0"/>
              <a:t> </a:t>
            </a:r>
            <a:r>
              <a:rPr lang="en-US" sz="2800" dirty="0"/>
              <a:t>(result)</a:t>
            </a:r>
          </a:p>
        </p:txBody>
      </p:sp>
    </p:spTree>
    <p:extLst>
      <p:ext uri="{BB962C8B-B14F-4D97-AF65-F5344CB8AC3E}">
        <p14:creationId xmlns:p14="http://schemas.microsoft.com/office/powerpoint/2010/main" val="34331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a:t>
            </a:r>
            <a:endParaRPr lang="en-US" dirty="0"/>
          </a:p>
        </p:txBody>
      </p:sp>
      <p:sp>
        <p:nvSpPr>
          <p:cNvPr id="3" name="Content Placeholder 2"/>
          <p:cNvSpPr>
            <a:spLocks noGrp="1"/>
          </p:cNvSpPr>
          <p:nvPr>
            <p:ph idx="1"/>
          </p:nvPr>
        </p:nvSpPr>
        <p:spPr>
          <a:xfrm>
            <a:off x="838200" y="1893194"/>
            <a:ext cx="7544224" cy="3606085"/>
          </a:xfrm>
        </p:spPr>
        <p:txBody>
          <a:bodyPr>
            <a:normAutofit/>
          </a:bodyPr>
          <a:lstStyle/>
          <a:p>
            <a:pPr marL="0" indent="0">
              <a:buNone/>
            </a:pPr>
            <a:r>
              <a:rPr lang="en-US" b="1" dirty="0"/>
              <a:t>Kayla and Kiki </a:t>
            </a:r>
            <a:r>
              <a:rPr lang="en-US" dirty="0"/>
              <a:t>are </a:t>
            </a:r>
            <a:r>
              <a:rPr lang="en-US" b="1" dirty="0"/>
              <a:t>two dolphins </a:t>
            </a:r>
            <a:r>
              <a:rPr lang="en-US" dirty="0"/>
              <a:t>in a show at the </a:t>
            </a:r>
            <a:r>
              <a:rPr lang="en-US" b="1" dirty="0"/>
              <a:t>local aquarium</a:t>
            </a:r>
            <a:r>
              <a:rPr lang="en-US" dirty="0"/>
              <a:t>. Each afternoon they </a:t>
            </a:r>
            <a:r>
              <a:rPr lang="en-US" b="1" dirty="0"/>
              <a:t>perform</a:t>
            </a:r>
            <a:r>
              <a:rPr lang="en-US" dirty="0"/>
              <a:t> for the audience who comes to watch them. Kayla and Kiki know </a:t>
            </a:r>
            <a:r>
              <a:rPr lang="en-US" b="1" dirty="0"/>
              <a:t>many tricks</a:t>
            </a:r>
            <a:r>
              <a:rPr lang="en-US" dirty="0"/>
              <a:t>. They jump through hoops. They walk across the water using their tails. They leap high out of the water to take a fish from the dolphin </a:t>
            </a:r>
            <a:r>
              <a:rPr lang="en-US" dirty="0" smtClean="0"/>
              <a:t>trainer. Kayla </a:t>
            </a:r>
            <a:r>
              <a:rPr lang="en-US" dirty="0"/>
              <a:t>and Kiki are very </a:t>
            </a:r>
            <a:r>
              <a:rPr lang="en-US" b="1" dirty="0"/>
              <a:t>gentle</a:t>
            </a:r>
            <a:r>
              <a:rPr lang="en-US" dirty="0"/>
              <a:t> animals. </a:t>
            </a:r>
            <a:r>
              <a:rPr lang="en-US" b="1" dirty="0"/>
              <a:t>The audience loves </a:t>
            </a:r>
            <a:r>
              <a:rPr lang="en-US" dirty="0"/>
              <a:t>seeing them perform and learning about them.</a:t>
            </a:r>
          </a:p>
        </p:txBody>
      </p:sp>
      <p:pic>
        <p:nvPicPr>
          <p:cNvPr id="4" name="Picture 3"/>
          <p:cNvPicPr>
            <a:picLocks noChangeAspect="1"/>
          </p:cNvPicPr>
          <p:nvPr/>
        </p:nvPicPr>
        <p:blipFill>
          <a:blip r:embed="rId2"/>
          <a:stretch>
            <a:fillRect/>
          </a:stretch>
        </p:blipFill>
        <p:spPr>
          <a:xfrm>
            <a:off x="9195516" y="2335586"/>
            <a:ext cx="1977980" cy="2085312"/>
          </a:xfrm>
          <a:prstGeom prst="rect">
            <a:avLst/>
          </a:prstGeom>
        </p:spPr>
      </p:pic>
      <p:sp>
        <p:nvSpPr>
          <p:cNvPr id="5" name="TextBox 4"/>
          <p:cNvSpPr txBox="1"/>
          <p:nvPr/>
        </p:nvSpPr>
        <p:spPr>
          <a:xfrm>
            <a:off x="3486417" y="826130"/>
            <a:ext cx="8139448" cy="523220"/>
          </a:xfrm>
          <a:prstGeom prst="rect">
            <a:avLst/>
          </a:prstGeom>
          <a:solidFill>
            <a:schemeClr val="accent4">
              <a:lumMod val="20000"/>
              <a:lumOff val="80000"/>
            </a:schemeClr>
          </a:solidFill>
        </p:spPr>
        <p:txBody>
          <a:bodyPr wrap="square" rtlCol="0">
            <a:spAutoFit/>
          </a:bodyPr>
          <a:lstStyle/>
          <a:p>
            <a:pPr algn="ctr"/>
            <a:r>
              <a:rPr lang="en-US" sz="2800" b="1" dirty="0" smtClean="0"/>
              <a:t>Strategy 2:</a:t>
            </a:r>
            <a:r>
              <a:rPr lang="en-US" sz="2800" dirty="0" smtClean="0"/>
              <a:t> Who</a:t>
            </a:r>
            <a:r>
              <a:rPr lang="en-US" sz="2800" dirty="0" smtClean="0"/>
              <a:t>? </a:t>
            </a:r>
            <a:r>
              <a:rPr lang="en-US" sz="2800" dirty="0"/>
              <a:t>What?</a:t>
            </a:r>
            <a:r>
              <a:rPr lang="en-US" sz="2800" dirty="0" smtClean="0"/>
              <a:t> When? Where? Why? Result?</a:t>
            </a:r>
            <a:endParaRPr lang="en-US" sz="2800" dirty="0"/>
          </a:p>
        </p:txBody>
      </p:sp>
    </p:spTree>
    <p:extLst>
      <p:ext uri="{BB962C8B-B14F-4D97-AF65-F5344CB8AC3E}">
        <p14:creationId xmlns:p14="http://schemas.microsoft.com/office/powerpoint/2010/main" val="2521406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a:t>
            </a:r>
            <a:endParaRPr lang="en-US" dirty="0"/>
          </a:p>
        </p:txBody>
      </p:sp>
      <p:sp>
        <p:nvSpPr>
          <p:cNvPr id="3" name="Content Placeholder 2"/>
          <p:cNvSpPr>
            <a:spLocks noGrp="1"/>
          </p:cNvSpPr>
          <p:nvPr>
            <p:ph idx="1"/>
          </p:nvPr>
        </p:nvSpPr>
        <p:spPr>
          <a:xfrm>
            <a:off x="979868" y="4781506"/>
            <a:ext cx="7544224" cy="1287888"/>
          </a:xfrm>
        </p:spPr>
        <p:txBody>
          <a:bodyPr>
            <a:normAutofit/>
          </a:bodyPr>
          <a:lstStyle/>
          <a:p>
            <a:pPr marL="0" indent="0">
              <a:buNone/>
            </a:pPr>
            <a:r>
              <a:rPr lang="en-US" b="1" dirty="0" smtClean="0"/>
              <a:t>Two dolphins named Kayla </a:t>
            </a:r>
            <a:r>
              <a:rPr lang="en-US" b="1" dirty="0"/>
              <a:t>and Kiki </a:t>
            </a:r>
            <a:r>
              <a:rPr lang="en-US" dirty="0" smtClean="0"/>
              <a:t>perform many tricks at </a:t>
            </a:r>
            <a:r>
              <a:rPr lang="en-US" dirty="0"/>
              <a:t>the </a:t>
            </a:r>
            <a:r>
              <a:rPr lang="en-US" b="1" dirty="0"/>
              <a:t>local </a:t>
            </a:r>
            <a:r>
              <a:rPr lang="en-US" b="1" dirty="0" smtClean="0"/>
              <a:t>aquarium every afternoon</a:t>
            </a:r>
            <a:r>
              <a:rPr lang="en-US" dirty="0" smtClean="0"/>
              <a:t>. They are nice animals so the audience love them. </a:t>
            </a:r>
            <a:endParaRPr lang="en-US" dirty="0"/>
          </a:p>
        </p:txBody>
      </p:sp>
      <p:pic>
        <p:nvPicPr>
          <p:cNvPr id="4" name="Picture 3"/>
          <p:cNvPicPr>
            <a:picLocks noChangeAspect="1"/>
          </p:cNvPicPr>
          <p:nvPr/>
        </p:nvPicPr>
        <p:blipFill>
          <a:blip r:embed="rId2"/>
          <a:stretch>
            <a:fillRect/>
          </a:stretch>
        </p:blipFill>
        <p:spPr>
          <a:xfrm>
            <a:off x="9195516" y="2335586"/>
            <a:ext cx="1977980" cy="2085312"/>
          </a:xfrm>
          <a:prstGeom prst="rect">
            <a:avLst/>
          </a:prstGeom>
        </p:spPr>
      </p:pic>
      <p:sp>
        <p:nvSpPr>
          <p:cNvPr id="5" name="TextBox 4"/>
          <p:cNvSpPr txBox="1"/>
          <p:nvPr/>
        </p:nvSpPr>
        <p:spPr>
          <a:xfrm>
            <a:off x="979868" y="1812366"/>
            <a:ext cx="8139448" cy="2677656"/>
          </a:xfrm>
          <a:prstGeom prst="rect">
            <a:avLst/>
          </a:prstGeom>
          <a:solidFill>
            <a:schemeClr val="accent4">
              <a:lumMod val="20000"/>
              <a:lumOff val="80000"/>
            </a:schemeClr>
          </a:solidFill>
        </p:spPr>
        <p:txBody>
          <a:bodyPr wrap="square" rtlCol="0">
            <a:spAutoFit/>
          </a:bodyPr>
          <a:lstStyle/>
          <a:p>
            <a:r>
              <a:rPr lang="en-US" sz="2800" dirty="0" smtClean="0"/>
              <a:t>Who? Two Dolphins, Kayla and Kiki</a:t>
            </a:r>
          </a:p>
          <a:p>
            <a:r>
              <a:rPr lang="en-US" sz="2800" dirty="0" smtClean="0"/>
              <a:t>What</a:t>
            </a:r>
            <a:r>
              <a:rPr lang="en-US" sz="2800" dirty="0"/>
              <a:t>?</a:t>
            </a:r>
            <a:r>
              <a:rPr lang="en-US" sz="2800" dirty="0" smtClean="0"/>
              <a:t> Perform many tricks</a:t>
            </a:r>
          </a:p>
          <a:p>
            <a:r>
              <a:rPr lang="en-US" sz="2800" dirty="0" smtClean="0"/>
              <a:t>When? Every afternoon</a:t>
            </a:r>
          </a:p>
          <a:p>
            <a:r>
              <a:rPr lang="en-US" sz="2800" dirty="0" smtClean="0"/>
              <a:t>Where? Local aquarium</a:t>
            </a:r>
          </a:p>
          <a:p>
            <a:r>
              <a:rPr lang="en-US" sz="2800" dirty="0" smtClean="0"/>
              <a:t>Why? They are gentle</a:t>
            </a:r>
          </a:p>
          <a:p>
            <a:r>
              <a:rPr lang="en-US" sz="2800" dirty="0" smtClean="0"/>
              <a:t>Result? Audience love them</a:t>
            </a:r>
            <a:endParaRPr lang="en-US" sz="2800" dirty="0"/>
          </a:p>
        </p:txBody>
      </p:sp>
    </p:spTree>
    <p:extLst>
      <p:ext uri="{BB962C8B-B14F-4D97-AF65-F5344CB8AC3E}">
        <p14:creationId xmlns:p14="http://schemas.microsoft.com/office/powerpoint/2010/main" val="3238743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2</a:t>
            </a:r>
            <a:endParaRPr lang="en-US" dirty="0"/>
          </a:p>
        </p:txBody>
      </p:sp>
      <p:sp>
        <p:nvSpPr>
          <p:cNvPr id="3" name="Content Placeholder 2"/>
          <p:cNvSpPr>
            <a:spLocks noGrp="1"/>
          </p:cNvSpPr>
          <p:nvPr>
            <p:ph idx="1"/>
          </p:nvPr>
        </p:nvSpPr>
        <p:spPr>
          <a:xfrm>
            <a:off x="991674" y="1481070"/>
            <a:ext cx="6890196" cy="5009882"/>
          </a:xfrm>
        </p:spPr>
        <p:txBody>
          <a:bodyPr>
            <a:normAutofit/>
          </a:bodyPr>
          <a:lstStyle/>
          <a:p>
            <a:pPr marL="0" indent="0">
              <a:buNone/>
            </a:pPr>
            <a:r>
              <a:rPr lang="en-US" dirty="0"/>
              <a:t>I am so proud of my aunt. She quit smoking! Today marks the 90th day from when she quit. The family is going out to dinner to celebrate. We will go to her favorite restaurant, La </a:t>
            </a:r>
            <a:r>
              <a:rPr lang="en-US" dirty="0" err="1"/>
              <a:t>Taliano</a:t>
            </a:r>
            <a:r>
              <a:rPr lang="en-US" dirty="0"/>
              <a:t>.</a:t>
            </a:r>
            <a:br>
              <a:rPr lang="en-US" dirty="0"/>
            </a:br>
            <a:endParaRPr lang="en-US" sz="600" dirty="0" smtClean="0"/>
          </a:p>
          <a:p>
            <a:pPr marL="0" indent="0">
              <a:buNone/>
            </a:pPr>
            <a:r>
              <a:rPr lang="en-US" dirty="0" smtClean="0"/>
              <a:t>My </a:t>
            </a:r>
            <a:r>
              <a:rPr lang="en-US" dirty="0"/>
              <a:t>aunt had smoked for twenty years. Recently, she was told by her doctor that she had better quit. There are many health risks associated with smoking. She told me she wanted to live a long time to see me grow up. </a:t>
            </a:r>
            <a:endParaRPr lang="en-US" dirty="0" smtClean="0"/>
          </a:p>
        </p:txBody>
      </p:sp>
      <p:pic>
        <p:nvPicPr>
          <p:cNvPr id="4" name="Picture 3"/>
          <p:cNvPicPr>
            <a:picLocks noChangeAspect="1"/>
          </p:cNvPicPr>
          <p:nvPr/>
        </p:nvPicPr>
        <p:blipFill>
          <a:blip r:embed="rId2"/>
          <a:stretch>
            <a:fillRect/>
          </a:stretch>
        </p:blipFill>
        <p:spPr>
          <a:xfrm>
            <a:off x="8602726" y="1590540"/>
            <a:ext cx="2991359" cy="2395471"/>
          </a:xfrm>
          <a:prstGeom prst="rect">
            <a:avLst/>
          </a:prstGeom>
        </p:spPr>
      </p:pic>
      <p:pic>
        <p:nvPicPr>
          <p:cNvPr id="5" name="Picture 4"/>
          <p:cNvPicPr>
            <a:picLocks noChangeAspect="1"/>
          </p:cNvPicPr>
          <p:nvPr/>
        </p:nvPicPr>
        <p:blipFill>
          <a:blip r:embed="rId3"/>
          <a:stretch>
            <a:fillRect/>
          </a:stretch>
        </p:blipFill>
        <p:spPr>
          <a:xfrm>
            <a:off x="9032571" y="4243588"/>
            <a:ext cx="1840471" cy="1840471"/>
          </a:xfrm>
          <a:prstGeom prst="rect">
            <a:avLst/>
          </a:prstGeom>
        </p:spPr>
      </p:pic>
      <p:sp>
        <p:nvSpPr>
          <p:cNvPr id="6" name="TextBox 5"/>
          <p:cNvSpPr txBox="1"/>
          <p:nvPr/>
        </p:nvSpPr>
        <p:spPr>
          <a:xfrm>
            <a:off x="2977407" y="809743"/>
            <a:ext cx="8139448" cy="523220"/>
          </a:xfrm>
          <a:prstGeom prst="rect">
            <a:avLst/>
          </a:prstGeom>
          <a:solidFill>
            <a:schemeClr val="accent4">
              <a:lumMod val="20000"/>
              <a:lumOff val="80000"/>
            </a:schemeClr>
          </a:solidFill>
        </p:spPr>
        <p:txBody>
          <a:bodyPr wrap="square" rtlCol="0">
            <a:spAutoFit/>
          </a:bodyPr>
          <a:lstStyle/>
          <a:p>
            <a:pPr algn="ctr"/>
            <a:r>
              <a:rPr lang="en-US" sz="2800" dirty="0" smtClean="0"/>
              <a:t>Who? What? When? What event? Where? Why? </a:t>
            </a:r>
            <a:endParaRPr lang="en-US" sz="2800" dirty="0"/>
          </a:p>
        </p:txBody>
      </p:sp>
    </p:spTree>
    <p:extLst>
      <p:ext uri="{BB962C8B-B14F-4D97-AF65-F5344CB8AC3E}">
        <p14:creationId xmlns:p14="http://schemas.microsoft.com/office/powerpoint/2010/main" val="2471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706</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Summarizing Practice</vt:lpstr>
      <vt:lpstr>What is a summary?</vt:lpstr>
      <vt:lpstr>Why Summarizing?</vt:lpstr>
      <vt:lpstr>How to summarize?</vt:lpstr>
      <vt:lpstr>Summarizing Strategies</vt:lpstr>
      <vt:lpstr>Let’s Try!</vt:lpstr>
      <vt:lpstr>Text 1</vt:lpstr>
      <vt:lpstr>Text 1</vt:lpstr>
      <vt:lpstr>Text 2</vt:lpstr>
      <vt:lpstr>Text 2</vt:lpstr>
      <vt:lpstr>Text 3</vt:lpstr>
      <vt:lpstr>Text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Practice</dc:title>
  <dc:creator>Sandra Sembel</dc:creator>
  <cp:lastModifiedBy>Sandra Sembel</cp:lastModifiedBy>
  <cp:revision>20</cp:revision>
  <dcterms:created xsi:type="dcterms:W3CDTF">2016-11-01T03:36:43Z</dcterms:created>
  <dcterms:modified xsi:type="dcterms:W3CDTF">2016-11-01T08:48:24Z</dcterms:modified>
</cp:coreProperties>
</file>