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63" r:id="rId4"/>
    <p:sldId id="264" r:id="rId5"/>
    <p:sldId id="257" r:id="rId6"/>
    <p:sldId id="258" r:id="rId7"/>
    <p:sldId id="259" r:id="rId8"/>
    <p:sldId id="260" r:id="rId9"/>
    <p:sldId id="261" r:id="rId10"/>
    <p:sldId id="265" r:id="rId11"/>
    <p:sldId id="268" r:id="rId12"/>
    <p:sldId id="269" r:id="rId13"/>
    <p:sldId id="270" r:id="rId14"/>
    <p:sldId id="272" r:id="rId15"/>
    <p:sldId id="273" r:id="rId16"/>
    <p:sldId id="271" r:id="rId17"/>
    <p:sldId id="274" r:id="rId18"/>
    <p:sldId id="275" r:id="rId19"/>
    <p:sldId id="276" r:id="rId20"/>
    <p:sldId id="277" r:id="rId21"/>
    <p:sldId id="267" r:id="rId22"/>
    <p:sldId id="26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CE8C5D-9FC5-EC46-A35F-7E6D0DBFE643}" type="datetimeFigureOut">
              <a:rPr lang="en-US" smtClean="0"/>
              <a:pPr/>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0C9DB-181A-1248-8F0B-AA2937293274}" type="slidenum">
              <a:rPr lang="en-US" smtClean="0"/>
              <a:pPr/>
              <a:t>‹#›</a:t>
            </a:fld>
            <a:endParaRPr lang="en-US"/>
          </a:p>
        </p:txBody>
      </p:sp>
    </p:spTree>
    <p:extLst>
      <p:ext uri="{BB962C8B-B14F-4D97-AF65-F5344CB8AC3E}">
        <p14:creationId xmlns:p14="http://schemas.microsoft.com/office/powerpoint/2010/main" xmlns="" val="3838545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E8C5D-9FC5-EC46-A35F-7E6D0DBFE643}" type="datetimeFigureOut">
              <a:rPr lang="en-US" smtClean="0"/>
              <a:pPr/>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0C9DB-181A-1248-8F0B-AA2937293274}" type="slidenum">
              <a:rPr lang="en-US" smtClean="0"/>
              <a:pPr/>
              <a:t>‹#›</a:t>
            </a:fld>
            <a:endParaRPr lang="en-US"/>
          </a:p>
        </p:txBody>
      </p:sp>
    </p:spTree>
    <p:extLst>
      <p:ext uri="{BB962C8B-B14F-4D97-AF65-F5344CB8AC3E}">
        <p14:creationId xmlns:p14="http://schemas.microsoft.com/office/powerpoint/2010/main" xmlns="" val="3544403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E8C5D-9FC5-EC46-A35F-7E6D0DBFE643}" type="datetimeFigureOut">
              <a:rPr lang="en-US" smtClean="0"/>
              <a:pPr/>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0C9DB-181A-1248-8F0B-AA2937293274}" type="slidenum">
              <a:rPr lang="en-US" smtClean="0"/>
              <a:pPr/>
              <a:t>‹#›</a:t>
            </a:fld>
            <a:endParaRPr lang="en-US"/>
          </a:p>
        </p:txBody>
      </p:sp>
    </p:spTree>
    <p:extLst>
      <p:ext uri="{BB962C8B-B14F-4D97-AF65-F5344CB8AC3E}">
        <p14:creationId xmlns:p14="http://schemas.microsoft.com/office/powerpoint/2010/main" xmlns="" val="1413358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E8C5D-9FC5-EC46-A35F-7E6D0DBFE643}" type="datetimeFigureOut">
              <a:rPr lang="en-US" smtClean="0"/>
              <a:pPr/>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0C9DB-181A-1248-8F0B-AA2937293274}" type="slidenum">
              <a:rPr lang="en-US" smtClean="0"/>
              <a:pPr/>
              <a:t>‹#›</a:t>
            </a:fld>
            <a:endParaRPr lang="en-US"/>
          </a:p>
        </p:txBody>
      </p:sp>
    </p:spTree>
    <p:extLst>
      <p:ext uri="{BB962C8B-B14F-4D97-AF65-F5344CB8AC3E}">
        <p14:creationId xmlns:p14="http://schemas.microsoft.com/office/powerpoint/2010/main" xmlns="" val="7132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CE8C5D-9FC5-EC46-A35F-7E6D0DBFE643}" type="datetimeFigureOut">
              <a:rPr lang="en-US" smtClean="0"/>
              <a:pPr/>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0C9DB-181A-1248-8F0B-AA2937293274}" type="slidenum">
              <a:rPr lang="en-US" smtClean="0"/>
              <a:pPr/>
              <a:t>‹#›</a:t>
            </a:fld>
            <a:endParaRPr lang="en-US"/>
          </a:p>
        </p:txBody>
      </p:sp>
    </p:spTree>
    <p:extLst>
      <p:ext uri="{BB962C8B-B14F-4D97-AF65-F5344CB8AC3E}">
        <p14:creationId xmlns:p14="http://schemas.microsoft.com/office/powerpoint/2010/main" xmlns="" val="3468486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CE8C5D-9FC5-EC46-A35F-7E6D0DBFE643}" type="datetimeFigureOut">
              <a:rPr lang="en-US" smtClean="0"/>
              <a:pPr/>
              <a:t>10/25/2013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0C9DB-181A-1248-8F0B-AA2937293274}" type="slidenum">
              <a:rPr lang="en-US" smtClean="0"/>
              <a:pPr/>
              <a:t>‹#›</a:t>
            </a:fld>
            <a:endParaRPr lang="en-US"/>
          </a:p>
        </p:txBody>
      </p:sp>
    </p:spTree>
    <p:extLst>
      <p:ext uri="{BB962C8B-B14F-4D97-AF65-F5344CB8AC3E}">
        <p14:creationId xmlns:p14="http://schemas.microsoft.com/office/powerpoint/2010/main" xmlns="" val="2691030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CE8C5D-9FC5-EC46-A35F-7E6D0DBFE643}" type="datetimeFigureOut">
              <a:rPr lang="en-US" smtClean="0"/>
              <a:pPr/>
              <a:t>10/25/2013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50C9DB-181A-1248-8F0B-AA2937293274}" type="slidenum">
              <a:rPr lang="en-US" smtClean="0"/>
              <a:pPr/>
              <a:t>‹#›</a:t>
            </a:fld>
            <a:endParaRPr lang="en-US"/>
          </a:p>
        </p:txBody>
      </p:sp>
    </p:spTree>
    <p:extLst>
      <p:ext uri="{BB962C8B-B14F-4D97-AF65-F5344CB8AC3E}">
        <p14:creationId xmlns:p14="http://schemas.microsoft.com/office/powerpoint/2010/main" xmlns="" val="2799439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CE8C5D-9FC5-EC46-A35F-7E6D0DBFE643}" type="datetimeFigureOut">
              <a:rPr lang="en-US" smtClean="0"/>
              <a:pPr/>
              <a:t>10/25/2013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50C9DB-181A-1248-8F0B-AA2937293274}" type="slidenum">
              <a:rPr lang="en-US" smtClean="0"/>
              <a:pPr/>
              <a:t>‹#›</a:t>
            </a:fld>
            <a:endParaRPr lang="en-US"/>
          </a:p>
        </p:txBody>
      </p:sp>
    </p:spTree>
    <p:extLst>
      <p:ext uri="{BB962C8B-B14F-4D97-AF65-F5344CB8AC3E}">
        <p14:creationId xmlns:p14="http://schemas.microsoft.com/office/powerpoint/2010/main" xmlns="" val="3048248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E8C5D-9FC5-EC46-A35F-7E6D0DBFE643}" type="datetimeFigureOut">
              <a:rPr lang="en-US" smtClean="0"/>
              <a:pPr/>
              <a:t>10/25/2013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50C9DB-181A-1248-8F0B-AA2937293274}" type="slidenum">
              <a:rPr lang="en-US" smtClean="0"/>
              <a:pPr/>
              <a:t>‹#›</a:t>
            </a:fld>
            <a:endParaRPr lang="en-US"/>
          </a:p>
        </p:txBody>
      </p:sp>
    </p:spTree>
    <p:extLst>
      <p:ext uri="{BB962C8B-B14F-4D97-AF65-F5344CB8AC3E}">
        <p14:creationId xmlns:p14="http://schemas.microsoft.com/office/powerpoint/2010/main" xmlns="" val="133277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E8C5D-9FC5-EC46-A35F-7E6D0DBFE643}" type="datetimeFigureOut">
              <a:rPr lang="en-US" smtClean="0"/>
              <a:pPr/>
              <a:t>10/25/2013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0C9DB-181A-1248-8F0B-AA2937293274}" type="slidenum">
              <a:rPr lang="en-US" smtClean="0"/>
              <a:pPr/>
              <a:t>‹#›</a:t>
            </a:fld>
            <a:endParaRPr lang="en-US"/>
          </a:p>
        </p:txBody>
      </p:sp>
    </p:spTree>
    <p:extLst>
      <p:ext uri="{BB962C8B-B14F-4D97-AF65-F5344CB8AC3E}">
        <p14:creationId xmlns:p14="http://schemas.microsoft.com/office/powerpoint/2010/main" xmlns="" val="1443521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E8C5D-9FC5-EC46-A35F-7E6D0DBFE643}" type="datetimeFigureOut">
              <a:rPr lang="en-US" smtClean="0"/>
              <a:pPr/>
              <a:t>10/25/2013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0C9DB-181A-1248-8F0B-AA2937293274}" type="slidenum">
              <a:rPr lang="en-US" smtClean="0"/>
              <a:pPr/>
              <a:t>‹#›</a:t>
            </a:fld>
            <a:endParaRPr lang="en-US"/>
          </a:p>
        </p:txBody>
      </p:sp>
    </p:spTree>
    <p:extLst>
      <p:ext uri="{BB962C8B-B14F-4D97-AF65-F5344CB8AC3E}">
        <p14:creationId xmlns:p14="http://schemas.microsoft.com/office/powerpoint/2010/main" xmlns="" val="3782113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E8C5D-9FC5-EC46-A35F-7E6D0DBFE643}" type="datetimeFigureOut">
              <a:rPr lang="en-US" smtClean="0"/>
              <a:pPr/>
              <a:t>10/25/2013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50C9DB-181A-1248-8F0B-AA2937293274}" type="slidenum">
              <a:rPr lang="en-US" smtClean="0"/>
              <a:pPr/>
              <a:t>‹#›</a:t>
            </a:fld>
            <a:endParaRPr lang="en-US"/>
          </a:p>
        </p:txBody>
      </p:sp>
    </p:spTree>
    <p:extLst>
      <p:ext uri="{BB962C8B-B14F-4D97-AF65-F5344CB8AC3E}">
        <p14:creationId xmlns:p14="http://schemas.microsoft.com/office/powerpoint/2010/main" xmlns="" val="3411073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www.uhv.edu/ac/style/summary.asp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owl.english.purdue.edu/owl/resource/930/11" TargetMode="External"/><Relationship Id="rId2" Type="http://schemas.openxmlformats.org/officeDocument/2006/relationships/hyperlink" Target="http://academics.smcvt.edu/cbauer-ramazani/AEP/EN104/summary.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Summarizing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614147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5. Write Your </a:t>
            </a:r>
            <a:r>
              <a:rPr lang="en-US" sz="4000" dirty="0"/>
              <a:t>S</a:t>
            </a:r>
            <a:r>
              <a:rPr lang="en-US" sz="4000" dirty="0" smtClean="0"/>
              <a:t>ummary</a:t>
            </a:r>
            <a:endParaRPr lang="en-US" sz="4000" dirty="0"/>
          </a:p>
        </p:txBody>
      </p:sp>
      <p:sp>
        <p:nvSpPr>
          <p:cNvPr id="3" name="Content Placeholder 2"/>
          <p:cNvSpPr>
            <a:spLocks noGrp="1"/>
          </p:cNvSpPr>
          <p:nvPr>
            <p:ph idx="1"/>
          </p:nvPr>
        </p:nvSpPr>
        <p:spPr>
          <a:xfrm>
            <a:off x="4436244" y="273050"/>
            <a:ext cx="4250556" cy="5853113"/>
          </a:xfrm>
        </p:spPr>
        <p:txBody>
          <a:bodyPr/>
          <a:lstStyle/>
          <a:p>
            <a:endParaRPr lang="en-US" dirty="0"/>
          </a:p>
        </p:txBody>
      </p:sp>
      <p:sp>
        <p:nvSpPr>
          <p:cNvPr id="5" name="Text Placeholder 3"/>
          <p:cNvSpPr>
            <a:spLocks noGrp="1"/>
          </p:cNvSpPr>
          <p:nvPr>
            <p:ph type="body" sz="half" idx="2"/>
          </p:nvPr>
        </p:nvSpPr>
        <p:spPr>
          <a:xfrm>
            <a:off x="457200" y="1784787"/>
            <a:ext cx="3389999" cy="4691063"/>
          </a:xfrm>
        </p:spPr>
        <p:txBody>
          <a:bodyPr>
            <a:normAutofit/>
          </a:bodyPr>
          <a:lstStyle/>
          <a:p>
            <a:pPr marL="457200" indent="-457200">
              <a:buFont typeface="Arial"/>
              <a:buChar char="•"/>
            </a:pPr>
            <a:r>
              <a:rPr lang="en-US" sz="2800" dirty="0" smtClean="0"/>
              <a:t>Start the summary with the title and author</a:t>
            </a:r>
          </a:p>
          <a:p>
            <a:pPr marL="457200" indent="-457200">
              <a:buFont typeface="Arial"/>
              <a:buChar char="•"/>
            </a:pPr>
            <a:r>
              <a:rPr lang="en-US" sz="2800" dirty="0" smtClean="0"/>
              <a:t>Write the author main points in your own words (eliminate details).</a:t>
            </a:r>
          </a:p>
          <a:p>
            <a:pPr marL="457200" indent="-457200">
              <a:buFont typeface="Arial"/>
              <a:buChar char="•"/>
            </a:pPr>
            <a:r>
              <a:rPr lang="en-US" sz="2800" dirty="0" smtClean="0"/>
              <a:t>Write the writer’s conclusion in your own words</a:t>
            </a:r>
            <a:endParaRPr lang="en-US" sz="2800" dirty="0"/>
          </a:p>
        </p:txBody>
      </p:sp>
    </p:spTree>
    <p:extLst>
      <p:ext uri="{BB962C8B-B14F-4D97-AF65-F5344CB8AC3E}">
        <p14:creationId xmlns:p14="http://schemas.microsoft.com/office/powerpoint/2010/main" xmlns="" val="314851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Examples</a:t>
            </a:r>
            <a:endParaRPr lang="en-US" dirty="0"/>
          </a:p>
        </p:txBody>
      </p:sp>
      <p:sp>
        <p:nvSpPr>
          <p:cNvPr id="6" name="Subtitle 5"/>
          <p:cNvSpPr>
            <a:spLocks noGrp="1"/>
          </p:cNvSpPr>
          <p:nvPr>
            <p:ph type="subTitle" idx="1"/>
          </p:nvPr>
        </p:nvSpPr>
        <p:spPr/>
        <p:txBody>
          <a:bodyPr>
            <a:normAutofit/>
          </a:bodyPr>
          <a:lstStyle/>
          <a:p>
            <a:r>
              <a:rPr lang="en-US" sz="2000" dirty="0" smtClean="0"/>
              <a:t>(Source: </a:t>
            </a:r>
            <a:r>
              <a:rPr lang="en-US" sz="2000" dirty="0" smtClean="0">
                <a:hlinkClick r:id="rId2"/>
              </a:rPr>
              <a:t>http://</a:t>
            </a:r>
            <a:r>
              <a:rPr lang="en-US" sz="2000" dirty="0" smtClean="0">
                <a:hlinkClick r:id="rId2"/>
              </a:rPr>
              <a:t>www.uhv.edu/ac/style/summary.aspx</a:t>
            </a:r>
            <a:r>
              <a:rPr lang="en-US" sz="2000" dirty="0" smtClean="0"/>
              <a:t>)</a:t>
            </a:r>
          </a:p>
          <a:p>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paragraph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Height connotes status in many parts of the world. Executive offices are usually on the top floors; the underlings work below. Even being tall can help a person succeed. Studies have shown that employers are more willing to hire men over 6 feet tall than shorter men with the same credentials. Studies of real-world executives and graduates have shown that taller men make more money. In one study, every extra inch of height brought in an extra $1,300 a year. But being too big can be a disadvantage. A tall, brawny football player complained that people found him intimidating off the field and assumed he "had the brains of a Twinkie." (p. 301)</a:t>
            </a:r>
            <a:endParaRPr lang="en-US" dirty="0"/>
          </a:p>
        </p:txBody>
      </p:sp>
      <p:sp>
        <p:nvSpPr>
          <p:cNvPr id="4" name="TextBox 3"/>
          <p:cNvSpPr txBox="1"/>
          <p:nvPr/>
        </p:nvSpPr>
        <p:spPr>
          <a:xfrm>
            <a:off x="841248" y="6126163"/>
            <a:ext cx="7525512" cy="646331"/>
          </a:xfrm>
          <a:prstGeom prst="rect">
            <a:avLst/>
          </a:prstGeom>
          <a:noFill/>
        </p:spPr>
        <p:txBody>
          <a:bodyPr wrap="square" rtlCol="0">
            <a:spAutoFit/>
          </a:bodyPr>
          <a:lstStyle/>
          <a:p>
            <a:r>
              <a:rPr lang="en-US" dirty="0" smtClean="0"/>
              <a:t>Source: </a:t>
            </a:r>
            <a:r>
              <a:rPr lang="en-US" dirty="0" smtClean="0"/>
              <a:t>---Locker, K. O. (2003). </a:t>
            </a:r>
            <a:r>
              <a:rPr lang="en-US" i="1" dirty="0" smtClean="0"/>
              <a:t>Business and administrative communication</a:t>
            </a:r>
            <a:r>
              <a:rPr lang="en-US" dirty="0" smtClean="0"/>
              <a:t> (6th ed.). St. Louis, MO: </a:t>
            </a:r>
            <a:r>
              <a:rPr lang="en-US" dirty="0" smtClean="0"/>
              <a:t>Irwin/McGraw-Hill</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the main ideas</a:t>
            </a:r>
            <a:endParaRPr lang="en-US" dirty="0"/>
          </a:p>
        </p:txBody>
      </p:sp>
      <p:sp>
        <p:nvSpPr>
          <p:cNvPr id="3" name="Content Placeholder 2"/>
          <p:cNvSpPr>
            <a:spLocks noGrp="1"/>
          </p:cNvSpPr>
          <p:nvPr>
            <p:ph idx="1"/>
          </p:nvPr>
        </p:nvSpPr>
        <p:spPr/>
        <p:txBody>
          <a:bodyPr>
            <a:normAutofit/>
          </a:bodyPr>
          <a:lstStyle/>
          <a:p>
            <a:r>
              <a:rPr lang="en-US" dirty="0" smtClean="0"/>
              <a:t>Let’s first identify the main points in the original passage.</a:t>
            </a:r>
          </a:p>
          <a:p>
            <a:pPr lvl="1"/>
            <a:r>
              <a:rPr lang="en-US" i="1" dirty="0" smtClean="0"/>
              <a:t>Topic sentence</a:t>
            </a:r>
            <a:r>
              <a:rPr lang="en-US" dirty="0" smtClean="0"/>
              <a:t>: “Height connotes status in many parts of the world.”</a:t>
            </a:r>
          </a:p>
          <a:p>
            <a:pPr lvl="1"/>
            <a:r>
              <a:rPr lang="en-US" i="1" dirty="0" smtClean="0"/>
              <a:t>Main point</a:t>
            </a:r>
            <a:r>
              <a:rPr lang="en-US" dirty="0" smtClean="0"/>
              <a:t>: “Even being tall can help a person succeed.”</a:t>
            </a:r>
          </a:p>
          <a:p>
            <a:pPr lvl="1"/>
            <a:r>
              <a:rPr lang="en-US" i="1" dirty="0" smtClean="0"/>
              <a:t>Main point</a:t>
            </a:r>
            <a:r>
              <a:rPr lang="en-US" dirty="0" smtClean="0"/>
              <a:t>: “Executive offices are usually on the top”</a:t>
            </a:r>
          </a:p>
          <a:p>
            <a:pPr lvl="1"/>
            <a:r>
              <a:rPr lang="en-US" i="1" dirty="0" smtClean="0"/>
              <a:t>Main point</a:t>
            </a:r>
            <a:r>
              <a:rPr lang="en-US" dirty="0" smtClean="0"/>
              <a:t>: “being too big can be a disadvantage”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a:t>
            </a:r>
            <a:endParaRPr lang="en-US" dirty="0"/>
          </a:p>
        </p:txBody>
      </p:sp>
      <p:sp>
        <p:nvSpPr>
          <p:cNvPr id="3" name="Content Placeholder 2"/>
          <p:cNvSpPr>
            <a:spLocks noGrp="1"/>
          </p:cNvSpPr>
          <p:nvPr>
            <p:ph idx="1"/>
          </p:nvPr>
        </p:nvSpPr>
        <p:spPr/>
        <p:txBody>
          <a:bodyPr>
            <a:normAutofit lnSpcReduction="10000"/>
          </a:bodyPr>
          <a:lstStyle/>
          <a:p>
            <a:r>
              <a:rPr lang="en-US" dirty="0" smtClean="0"/>
              <a:t>Throughout the world, being tall will lead to professional success. In fact, research shows that employers are more likely to hire taller men and to pay them more, as compared to shorter men with the same qualifications (Locker, 2003).</a:t>
            </a:r>
          </a:p>
          <a:p>
            <a:r>
              <a:rPr lang="en-US" dirty="0" smtClean="0"/>
              <a:t>[This summary is too brief. Further, it changes the meaning slightly, giving the impression that being tall guarantees success.]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B</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 most countries, height suggests status. For instance, higher executives normally use top floors of office buildings. Further, research shows that men over six feet tall are more likely to be hired than those shorter than them but with the same qualifications. Taller men also receive greater incomes, possibly as much as $1,300 a year more than those only one inch shorter than them. However, as a tall and muscular football player points out, a disadvantage to being tall is that some individuals may perceive you as threatening or even dumb (Locker, 2003).</a:t>
            </a:r>
          </a:p>
          <a:p>
            <a:r>
              <a:rPr lang="en-US" dirty="0" smtClean="0"/>
              <a:t>[This summary is too long. Instead of focusing on the main points, it includes all of the details that are in the original passage.]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Though height may connote slowness to some people, in the business world, it is almost universally associated with success. For example, taller men are more likely to be hired and to have greater salaries. Further, those in top positions within a company are more likely to work on the top floors of office buildings (Locker, 2003).</a:t>
            </a:r>
          </a:p>
          <a:p>
            <a:r>
              <a:rPr lang="en-US" dirty="0" smtClean="0"/>
              <a:t>[This summary is the most effective. In addition to including all of the main points, it leaves out the unimportant details.]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Let’s Try</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622"/>
            <a:ext cx="8229600" cy="776922"/>
          </a:xfrm>
        </p:spPr>
        <p:txBody>
          <a:bodyPr/>
          <a:lstStyle/>
          <a:p>
            <a:r>
              <a:rPr lang="en-US" dirty="0" smtClean="0"/>
              <a:t>Exercise 1</a:t>
            </a:r>
            <a:endParaRPr lang="en-US" dirty="0"/>
          </a:p>
        </p:txBody>
      </p:sp>
      <p:sp>
        <p:nvSpPr>
          <p:cNvPr id="6" name="TextBox 5"/>
          <p:cNvSpPr txBox="1"/>
          <p:nvPr/>
        </p:nvSpPr>
        <p:spPr>
          <a:xfrm>
            <a:off x="457200" y="1033272"/>
            <a:ext cx="8439912" cy="5509200"/>
          </a:xfrm>
          <a:prstGeom prst="rect">
            <a:avLst/>
          </a:prstGeom>
          <a:noFill/>
        </p:spPr>
        <p:txBody>
          <a:bodyPr wrap="square" rtlCol="0">
            <a:spAutoFit/>
          </a:bodyPr>
          <a:lstStyle/>
          <a:p>
            <a:r>
              <a:rPr lang="en-US" sz="2200" dirty="0" smtClean="0"/>
              <a:t>Knowing how to argue is a useful skill. We use it on ourselves in order to arrive at decisions; we use it with others as we discuss business strategies or policy changes on committees, as members of the local PTA, a law office, an environmental action group; we use it as fundraisers for a cause, like saving whales, we use it in applying for foundation grants and in drafting a letter to the editor of our hometown paper; we use it when we discuss child abuse, toxic waste, tax cuts, pothole repair, working mothers, and university investment policies. Our ability to express opinions persuasively—to present our views systematically as arguments—will allow us to make some difference in public life. If we lack the necessary skills, we are condemned to sit on the sidelines. Instead of doing the moving, we will be among the moved; more persuasive voices will convince us of what me must do. (pp. 222-223).</a:t>
            </a:r>
          </a:p>
          <a:p>
            <a:endParaRPr lang="en-US" sz="2200" dirty="0" smtClean="0"/>
          </a:p>
          <a:p>
            <a:r>
              <a:rPr lang="en-US" sz="2200" dirty="0" smtClean="0"/>
              <a:t>--</a:t>
            </a:r>
            <a:r>
              <a:rPr lang="en-US" sz="2200" dirty="0" smtClean="0"/>
              <a:t>Hall, B. &amp; </a:t>
            </a:r>
            <a:r>
              <a:rPr lang="en-US" sz="2200" dirty="0" err="1" smtClean="0"/>
              <a:t>Birkerts</a:t>
            </a:r>
            <a:r>
              <a:rPr lang="en-US" sz="2200" dirty="0" smtClean="0"/>
              <a:t>, S. (1998). </a:t>
            </a:r>
            <a:r>
              <a:rPr lang="en-US" sz="2200" i="1" dirty="0" smtClean="0"/>
              <a:t>Writing well</a:t>
            </a:r>
            <a:r>
              <a:rPr lang="en-US" sz="2200" dirty="0" smtClean="0"/>
              <a:t> (9th ed.). New York: Longman</a:t>
            </a:r>
            <a:r>
              <a:rPr lang="en-US" sz="2200" dirty="0" smtClean="0"/>
              <a:t>.</a:t>
            </a:r>
            <a:endParaRPr lang="en-US" sz="22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2</a:t>
            </a:r>
            <a:endParaRPr lang="en-US" dirty="0"/>
          </a:p>
        </p:txBody>
      </p:sp>
      <p:sp>
        <p:nvSpPr>
          <p:cNvPr id="4" name="TextBox 3"/>
          <p:cNvSpPr txBox="1"/>
          <p:nvPr/>
        </p:nvSpPr>
        <p:spPr>
          <a:xfrm>
            <a:off x="585216" y="1682496"/>
            <a:ext cx="7763256" cy="4893647"/>
          </a:xfrm>
          <a:prstGeom prst="rect">
            <a:avLst/>
          </a:prstGeom>
          <a:noFill/>
        </p:spPr>
        <p:txBody>
          <a:bodyPr wrap="square" rtlCol="0">
            <a:spAutoFit/>
          </a:bodyPr>
          <a:lstStyle/>
          <a:p>
            <a:r>
              <a:rPr lang="en-US" sz="2400" dirty="0" smtClean="0"/>
              <a:t>Audiences want the sense that you’re talking directly to them and that you care that they understand and are interested. They’ll forgive you if you get tangled up in a sentence and end it ungrammatically. They won’t forgive you if you seem to have a “canned” talk that you’re going to deliver no matter who the audience is or how they respond. You can convey a sense of caring to your audience by making direct eye contact with them and by using a conversational style. (p. 475)</a:t>
            </a:r>
          </a:p>
          <a:p>
            <a:endParaRPr lang="en-US" sz="2400" dirty="0" smtClean="0"/>
          </a:p>
          <a:p>
            <a:r>
              <a:rPr lang="en-US" sz="2400" dirty="0" smtClean="0"/>
              <a:t>---</a:t>
            </a:r>
            <a:r>
              <a:rPr lang="en-US" sz="2400" dirty="0" smtClean="0"/>
              <a:t>Locker, K. O. (2003). </a:t>
            </a:r>
            <a:r>
              <a:rPr lang="en-US" sz="2400" i="1" dirty="0" smtClean="0"/>
              <a:t>Business and administrative communication</a:t>
            </a:r>
            <a:r>
              <a:rPr lang="en-US" sz="2400" dirty="0" smtClean="0"/>
              <a:t> (6th ed.). St. Louis, MO: Irwin/McGraw-Hill</a:t>
            </a:r>
          </a:p>
          <a:p>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What is a Summary?</a:t>
            </a:r>
            <a:endParaRPr lang="en-US" b="1" dirty="0"/>
          </a:p>
        </p:txBody>
      </p:sp>
      <p:pic>
        <p:nvPicPr>
          <p:cNvPr id="12" name="Content Placeholder 11"/>
          <p:cNvPicPr>
            <a:picLocks noGrp="1" noChangeAspect="1"/>
          </p:cNvPicPr>
          <p:nvPr>
            <p:ph sz="half" idx="2"/>
          </p:nvPr>
        </p:nvPicPr>
        <p:blipFill>
          <a:blip r:embed="rId2" cstate="screen">
            <a:extLst>
              <a:ext uri="{28A0092B-C50C-407E-A947-70E740481C1C}">
                <a14:useLocalDpi xmlns:a14="http://schemas.microsoft.com/office/drawing/2010/main" xmlns=""/>
              </a:ext>
            </a:extLst>
          </a:blip>
          <a:srcRect/>
          <a:stretch>
            <a:fillRect/>
          </a:stretch>
        </p:blipFill>
        <p:spPr/>
      </p:pic>
      <p:sp>
        <p:nvSpPr>
          <p:cNvPr id="11" name="Content Placeholder 10"/>
          <p:cNvSpPr>
            <a:spLocks noGrp="1"/>
          </p:cNvSpPr>
          <p:nvPr>
            <p:ph sz="half" idx="1"/>
          </p:nvPr>
        </p:nvSpPr>
        <p:spPr/>
        <p:txBody>
          <a:bodyPr>
            <a:normAutofit lnSpcReduction="10000"/>
          </a:bodyPr>
          <a:lstStyle/>
          <a:p>
            <a:pPr marL="0" indent="0">
              <a:buNone/>
            </a:pPr>
            <a:r>
              <a:rPr lang="en-US" b="1" dirty="0" smtClean="0"/>
              <a:t>Do’s</a:t>
            </a:r>
          </a:p>
          <a:p>
            <a:pPr marL="285750" indent="-285750"/>
            <a:r>
              <a:rPr lang="en-US" dirty="0" smtClean="0"/>
              <a:t>Condensed</a:t>
            </a:r>
          </a:p>
          <a:p>
            <a:pPr marL="285750" indent="-285750"/>
            <a:r>
              <a:rPr lang="en-US" dirty="0" smtClean="0"/>
              <a:t>Short</a:t>
            </a:r>
          </a:p>
          <a:p>
            <a:pPr marL="285750" indent="-285750"/>
            <a:r>
              <a:rPr lang="en-US" dirty="0" smtClean="0"/>
              <a:t>Original Source</a:t>
            </a:r>
          </a:p>
          <a:p>
            <a:endParaRPr lang="en-US" dirty="0" smtClean="0"/>
          </a:p>
          <a:p>
            <a:pPr marL="0" indent="0">
              <a:buNone/>
            </a:pPr>
            <a:r>
              <a:rPr lang="en-US" b="1" dirty="0" smtClean="0"/>
              <a:t>Don’ts</a:t>
            </a:r>
          </a:p>
          <a:p>
            <a:pPr marL="285750" indent="-285750"/>
            <a:r>
              <a:rPr lang="en-US" dirty="0" smtClean="0"/>
              <a:t>No Details</a:t>
            </a:r>
          </a:p>
          <a:p>
            <a:pPr marL="285750" indent="-285750"/>
            <a:r>
              <a:rPr lang="en-US" dirty="0" smtClean="0"/>
              <a:t>No interpretation</a:t>
            </a:r>
          </a:p>
          <a:p>
            <a:pPr marL="285750" indent="-285750"/>
            <a:r>
              <a:rPr lang="en-US" dirty="0" smtClean="0"/>
              <a:t>No additional opinion</a:t>
            </a:r>
          </a:p>
        </p:txBody>
      </p:sp>
    </p:spTree>
    <p:extLst>
      <p:ext uri="{BB962C8B-B14F-4D97-AF65-F5344CB8AC3E}">
        <p14:creationId xmlns:p14="http://schemas.microsoft.com/office/powerpoint/2010/main" xmlns="" val="471498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3</a:t>
            </a:r>
            <a:endParaRPr lang="en-US"/>
          </a:p>
        </p:txBody>
      </p:sp>
      <p:sp>
        <p:nvSpPr>
          <p:cNvPr id="5" name="TextBox 4"/>
          <p:cNvSpPr txBox="1"/>
          <p:nvPr/>
        </p:nvSpPr>
        <p:spPr>
          <a:xfrm>
            <a:off x="457200" y="1847088"/>
            <a:ext cx="8229600" cy="4154984"/>
          </a:xfrm>
          <a:prstGeom prst="rect">
            <a:avLst/>
          </a:prstGeom>
          <a:noFill/>
        </p:spPr>
        <p:txBody>
          <a:bodyPr wrap="square" rtlCol="0">
            <a:spAutoFit/>
          </a:bodyPr>
          <a:lstStyle/>
          <a:p>
            <a:r>
              <a:rPr lang="en-US" sz="2400" dirty="0" smtClean="0"/>
              <a:t>Writing a memo is essentially like writing any other form of technical communication. First you have to understand your audience and purpose. Then you gather your information, create some sort of outline, write a draft, and revise it. Making the memo look like a memo- adding the structural features that your readers will expect—is relatively simple. Your software has templates, or you can build the structure into your outline or shape the draft at some later stage. (p. 424)</a:t>
            </a:r>
          </a:p>
          <a:p>
            <a:endParaRPr lang="en-US" sz="2400" dirty="0" smtClean="0"/>
          </a:p>
          <a:p>
            <a:r>
              <a:rPr lang="en-US" sz="2400" dirty="0" smtClean="0"/>
              <a:t>--</a:t>
            </a:r>
            <a:r>
              <a:rPr lang="en-US" sz="2400" dirty="0" smtClean="0"/>
              <a:t>Markel, M. (1996). </a:t>
            </a:r>
            <a:r>
              <a:rPr lang="en-US" sz="2400" i="1" dirty="0" smtClean="0"/>
              <a:t>Technical communication: Situations and strategies</a:t>
            </a:r>
            <a:r>
              <a:rPr lang="en-US" sz="2400" dirty="0" smtClean="0"/>
              <a:t>. New York: St. Martin’s Press</a:t>
            </a:r>
            <a:r>
              <a:rPr lang="en-US" sz="2400" dirty="0" smtClean="0"/>
              <a:t>.</a:t>
            </a:r>
            <a:endParaRPr lang="en-US" sz="24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none" dirty="0" smtClean="0">
                <a:latin typeface="Tahoma" pitchFamily="34" charset="0"/>
                <a:ea typeface="Tahoma" pitchFamily="34" charset="0"/>
                <a:cs typeface="Tahoma" pitchFamily="34" charset="0"/>
              </a:rPr>
              <a:t>Summary and Paraphrase</a:t>
            </a:r>
            <a:endParaRPr lang="en-US" b="1" cap="none" dirty="0">
              <a:latin typeface="Tahoma" pitchFamily="34" charset="0"/>
              <a:ea typeface="Tahoma" pitchFamily="34" charset="0"/>
              <a:cs typeface="Tahoma" pitchFamily="34" charset="0"/>
            </a:endParaRPr>
          </a:p>
        </p:txBody>
      </p:sp>
      <p:sp>
        <p:nvSpPr>
          <p:cNvPr id="3" name="Text Placeholder 2"/>
          <p:cNvSpPr>
            <a:spLocks noGrp="1"/>
          </p:cNvSpPr>
          <p:nvPr>
            <p:ph type="body" idx="1"/>
          </p:nvPr>
        </p:nvSpPr>
        <p:spPr>
          <a:xfrm>
            <a:off x="338328" y="1417320"/>
            <a:ext cx="3700272" cy="548640"/>
          </a:xfrm>
        </p:spPr>
        <p:txBody>
          <a:bodyPr>
            <a:normAutofit/>
          </a:bodyPr>
          <a:lstStyle/>
          <a:p>
            <a:r>
              <a:rPr lang="en-US" sz="2400" cap="none" spc="0" dirty="0" smtClean="0">
                <a:latin typeface="Tahoma" pitchFamily="34" charset="0"/>
                <a:ea typeface="Tahoma" pitchFamily="34" charset="0"/>
                <a:cs typeface="Tahoma" pitchFamily="34" charset="0"/>
              </a:rPr>
              <a:t>Summary:</a:t>
            </a:r>
            <a:endParaRPr lang="en-US" sz="2400" cap="none" spc="0" dirty="0">
              <a:latin typeface="Tahoma" pitchFamily="34" charset="0"/>
              <a:ea typeface="Tahoma" pitchFamily="34" charset="0"/>
              <a:cs typeface="Tahoma" pitchFamily="34" charset="0"/>
            </a:endParaRPr>
          </a:p>
        </p:txBody>
      </p:sp>
      <p:sp>
        <p:nvSpPr>
          <p:cNvPr id="4" name="Content Placeholder 3"/>
          <p:cNvSpPr>
            <a:spLocks noGrp="1"/>
          </p:cNvSpPr>
          <p:nvPr>
            <p:ph sz="half" idx="2"/>
          </p:nvPr>
        </p:nvSpPr>
        <p:spPr>
          <a:xfrm>
            <a:off x="171450" y="2259632"/>
            <a:ext cx="4019550" cy="3108960"/>
          </a:xfrm>
        </p:spPr>
        <p:txBody>
          <a:bodyPr/>
          <a:lstStyle/>
          <a:p>
            <a:r>
              <a:rPr lang="en-US" b="0" dirty="0" smtClean="0">
                <a:latin typeface="Tahoma" pitchFamily="34" charset="0"/>
                <a:ea typeface="Tahoma" pitchFamily="34" charset="0"/>
                <a:cs typeface="Tahoma" pitchFamily="34" charset="0"/>
              </a:rPr>
              <a:t>	A short retelling of a text.  When you summarize, write the </a:t>
            </a:r>
            <a:r>
              <a:rPr lang="en-US" dirty="0" smtClean="0">
                <a:latin typeface="Tahoma" pitchFamily="34" charset="0"/>
                <a:ea typeface="Tahoma" pitchFamily="34" charset="0"/>
                <a:cs typeface="Tahoma" pitchFamily="34" charset="0"/>
              </a:rPr>
              <a:t>main idea </a:t>
            </a:r>
            <a:r>
              <a:rPr lang="en-US" b="0" dirty="0" smtClean="0">
                <a:latin typeface="Tahoma" pitchFamily="34" charset="0"/>
                <a:ea typeface="Tahoma" pitchFamily="34" charset="0"/>
                <a:cs typeface="Tahoma" pitchFamily="34" charset="0"/>
              </a:rPr>
              <a:t>and the </a:t>
            </a:r>
            <a:r>
              <a:rPr lang="en-US" dirty="0" smtClean="0">
                <a:latin typeface="Tahoma" pitchFamily="34" charset="0"/>
                <a:ea typeface="Tahoma" pitchFamily="34" charset="0"/>
                <a:cs typeface="Tahoma" pitchFamily="34" charset="0"/>
              </a:rPr>
              <a:t>most important details </a:t>
            </a:r>
            <a:r>
              <a:rPr lang="en-US" b="0" dirty="0" smtClean="0">
                <a:latin typeface="Tahoma" pitchFamily="34" charset="0"/>
                <a:ea typeface="Tahoma" pitchFamily="34" charset="0"/>
                <a:cs typeface="Tahoma" pitchFamily="34" charset="0"/>
              </a:rPr>
              <a:t>from the passage.</a:t>
            </a:r>
            <a:endParaRPr lang="en-US" b="0" dirty="0">
              <a:latin typeface="Tahoma" pitchFamily="34" charset="0"/>
              <a:ea typeface="Tahoma" pitchFamily="34" charset="0"/>
              <a:cs typeface="Tahoma" pitchFamily="34" charset="0"/>
            </a:endParaRPr>
          </a:p>
        </p:txBody>
      </p:sp>
      <p:sp>
        <p:nvSpPr>
          <p:cNvPr id="5" name="Text Placeholder 4"/>
          <p:cNvSpPr>
            <a:spLocks noGrp="1"/>
          </p:cNvSpPr>
          <p:nvPr>
            <p:ph type="body" sz="quarter" idx="3"/>
          </p:nvPr>
        </p:nvSpPr>
        <p:spPr>
          <a:xfrm>
            <a:off x="4648200" y="1341120"/>
            <a:ext cx="3200400" cy="548640"/>
          </a:xfrm>
        </p:spPr>
        <p:txBody>
          <a:bodyPr>
            <a:normAutofit/>
          </a:bodyPr>
          <a:lstStyle/>
          <a:p>
            <a:r>
              <a:rPr lang="en-US" sz="2400" cap="none" spc="0" dirty="0" smtClean="0">
                <a:latin typeface="Tahoma" pitchFamily="34" charset="0"/>
                <a:ea typeface="Tahoma" pitchFamily="34" charset="0"/>
                <a:cs typeface="Tahoma" pitchFamily="34" charset="0"/>
              </a:rPr>
              <a:t>Paraphrase:</a:t>
            </a:r>
            <a:endParaRPr lang="en-US" sz="2400" cap="none" spc="0" dirty="0">
              <a:latin typeface="Tahoma" pitchFamily="34" charset="0"/>
              <a:ea typeface="Tahoma" pitchFamily="34" charset="0"/>
              <a:cs typeface="Tahoma" pitchFamily="34" charset="0"/>
            </a:endParaRPr>
          </a:p>
        </p:txBody>
      </p:sp>
      <p:sp>
        <p:nvSpPr>
          <p:cNvPr id="6" name="Content Placeholder 5"/>
          <p:cNvSpPr>
            <a:spLocks noGrp="1"/>
          </p:cNvSpPr>
          <p:nvPr>
            <p:ph sz="quarter" idx="4"/>
          </p:nvPr>
        </p:nvSpPr>
        <p:spPr>
          <a:xfrm>
            <a:off x="4191000" y="2026920"/>
            <a:ext cx="4191000" cy="3886200"/>
          </a:xfrm>
        </p:spPr>
        <p:txBody>
          <a:bodyPr>
            <a:normAutofit fontScale="92500"/>
          </a:bodyPr>
          <a:lstStyle/>
          <a:p>
            <a:r>
              <a:rPr lang="en-US" sz="2000" b="0" dirty="0" smtClean="0">
                <a:latin typeface="Tahoma" pitchFamily="34" charset="0"/>
                <a:ea typeface="Tahoma" pitchFamily="34" charset="0"/>
                <a:cs typeface="Tahoma" pitchFamily="34" charset="0"/>
              </a:rPr>
              <a:t>	</a:t>
            </a:r>
            <a:r>
              <a:rPr lang="en-US" b="0" dirty="0" smtClean="0">
                <a:latin typeface="Tahoma" pitchFamily="34" charset="0"/>
                <a:ea typeface="Tahoma" pitchFamily="34" charset="0"/>
                <a:cs typeface="Tahoma" pitchFamily="34" charset="0"/>
              </a:rPr>
              <a:t>When you paraphrase, you restate part of the passage in your own words.  Paraphrased text should always include </a:t>
            </a:r>
            <a:r>
              <a:rPr lang="en-US" dirty="0" smtClean="0">
                <a:latin typeface="Tahoma" pitchFamily="34" charset="0"/>
                <a:ea typeface="Tahoma" pitchFamily="34" charset="0"/>
                <a:cs typeface="Tahoma" pitchFamily="34" charset="0"/>
              </a:rPr>
              <a:t>all of the same details</a:t>
            </a:r>
            <a:r>
              <a:rPr lang="en-US" b="0" dirty="0" smtClean="0">
                <a:latin typeface="Tahoma" pitchFamily="34" charset="0"/>
                <a:ea typeface="Tahoma" pitchFamily="34" charset="0"/>
                <a:cs typeface="Tahoma" pitchFamily="34" charset="0"/>
              </a:rPr>
              <a:t> as the original text, and is usually about the same length as the original text.   It just uses different words in a different order to tell the author’s ideas.</a:t>
            </a:r>
            <a:endParaRPr lang="en-US" b="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2440821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References</a:t>
            </a:r>
            <a:endParaRPr lang="en-US" dirty="0"/>
          </a:p>
        </p:txBody>
      </p:sp>
      <p:sp>
        <p:nvSpPr>
          <p:cNvPr id="6" name="Content Placeholder 5"/>
          <p:cNvSpPr>
            <a:spLocks noGrp="1"/>
          </p:cNvSpPr>
          <p:nvPr>
            <p:ph idx="1"/>
          </p:nvPr>
        </p:nvSpPr>
        <p:spPr/>
        <p:txBody>
          <a:bodyPr/>
          <a:lstStyle/>
          <a:p>
            <a:r>
              <a:rPr lang="en-US" dirty="0" smtClean="0"/>
              <a:t>Guidelines for writing a summary with in-text citations:  </a:t>
            </a:r>
            <a:r>
              <a:rPr lang="en-US" dirty="0" smtClean="0">
                <a:hlinkClick r:id="rId2"/>
              </a:rPr>
              <a:t>http://academics.smcvt.edu/cbauer-ramazani/AEP/EN104/summary.htm</a:t>
            </a:r>
            <a:endParaRPr lang="en-US" dirty="0" smtClean="0"/>
          </a:p>
          <a:p>
            <a:r>
              <a:rPr lang="en-US" dirty="0" smtClean="0"/>
              <a:t>Purdue Online Writing Lab, </a:t>
            </a:r>
            <a:r>
              <a:rPr lang="en-US" dirty="0" smtClean="0">
                <a:hlinkClick r:id="rId3"/>
              </a:rPr>
              <a:t>https://owl.english.purdue.edu/owl/resource/930/11</a:t>
            </a:r>
            <a:endParaRPr lang="en-US" dirty="0" smtClean="0"/>
          </a:p>
          <a:p>
            <a:endParaRPr lang="en-US" dirty="0" smtClean="0"/>
          </a:p>
          <a:p>
            <a:endParaRPr lang="en-US" dirty="0"/>
          </a:p>
        </p:txBody>
      </p:sp>
    </p:spTree>
    <p:extLst>
      <p:ext uri="{BB962C8B-B14F-4D97-AF65-F5344CB8AC3E}">
        <p14:creationId xmlns:p14="http://schemas.microsoft.com/office/powerpoint/2010/main" xmlns="" val="1200419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560" y="274638"/>
            <a:ext cx="4473059" cy="1143000"/>
          </a:xfrm>
        </p:spPr>
        <p:txBody>
          <a:bodyPr>
            <a:normAutofit fontScale="90000"/>
          </a:bodyPr>
          <a:lstStyle/>
          <a:p>
            <a:r>
              <a:rPr lang="en-US" b="1" dirty="0" smtClean="0"/>
              <a:t>Why Summarizing?</a:t>
            </a:r>
            <a:endParaRPr lang="en-US" b="1" dirty="0"/>
          </a:p>
        </p:txBody>
      </p:sp>
      <p:sp>
        <p:nvSpPr>
          <p:cNvPr id="4" name="Content Placeholder 3"/>
          <p:cNvSpPr>
            <a:spLocks noGrp="1"/>
          </p:cNvSpPr>
          <p:nvPr>
            <p:ph sz="half" idx="2"/>
          </p:nvPr>
        </p:nvSpPr>
        <p:spPr>
          <a:xfrm>
            <a:off x="5301404" y="1684889"/>
            <a:ext cx="3385396" cy="4811922"/>
          </a:xfrm>
        </p:spPr>
        <p:txBody>
          <a:bodyPr>
            <a:normAutofit/>
          </a:bodyPr>
          <a:lstStyle/>
          <a:p>
            <a:r>
              <a:rPr lang="en-US" sz="3200" b="1" dirty="0" smtClean="0"/>
              <a:t>Comprehension</a:t>
            </a:r>
            <a:r>
              <a:rPr lang="en-US" sz="3200" dirty="0" smtClean="0"/>
              <a:t> of key points</a:t>
            </a:r>
          </a:p>
          <a:p>
            <a:endParaRPr lang="en-US" sz="3200" dirty="0" smtClean="0"/>
          </a:p>
          <a:p>
            <a:r>
              <a:rPr lang="en-US" sz="3200" b="1" dirty="0" smtClean="0"/>
              <a:t>Research Paper</a:t>
            </a:r>
            <a:r>
              <a:rPr lang="en-US" sz="3200" dirty="0" smtClean="0"/>
              <a:t>: Analysis and Critical thinking</a:t>
            </a:r>
          </a:p>
          <a:p>
            <a:endParaRPr lang="en-US" sz="3200" dirty="0" smtClean="0"/>
          </a:p>
          <a:p>
            <a:endParaRPr lang="en-US" sz="3200" dirty="0"/>
          </a:p>
        </p:txBody>
      </p:sp>
      <p:pic>
        <p:nvPicPr>
          <p:cNvPr id="7" name="Content Placeholder 6"/>
          <p:cNvPicPr>
            <a:picLocks noGrp="1" noChangeAspect="1"/>
          </p:cNvPicPr>
          <p:nvPr>
            <p:ph sz="half" idx="1"/>
          </p:nvPr>
        </p:nvPicPr>
        <p:blipFill>
          <a:blip r:embed="rId2" cstate="screen">
            <a:extLst>
              <a:ext uri="{28A0092B-C50C-407E-A947-70E740481C1C}">
                <a14:useLocalDpi xmlns:a14="http://schemas.microsoft.com/office/drawing/2010/main" xmlns=""/>
              </a:ext>
            </a:extLst>
          </a:blip>
          <a:srcRect/>
          <a:stretch>
            <a:fillRect/>
          </a:stretch>
        </p:blipFill>
        <p:spPr/>
      </p:pic>
    </p:spTree>
    <p:extLst>
      <p:ext uri="{BB962C8B-B14F-4D97-AF65-F5344CB8AC3E}">
        <p14:creationId xmlns:p14="http://schemas.microsoft.com/office/powerpoint/2010/main" xmlns="" val="2254123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How long?</a:t>
            </a:r>
            <a:endParaRPr lang="en-US" b="1" dirty="0"/>
          </a:p>
        </p:txBody>
      </p:sp>
      <p:pic>
        <p:nvPicPr>
          <p:cNvPr id="8" name="Content Placeholder 7"/>
          <p:cNvPicPr>
            <a:picLocks noGrp="1" noChangeAspect="1"/>
          </p:cNvPicPr>
          <p:nvPr>
            <p:ph sz="half" idx="1"/>
          </p:nvPr>
        </p:nvPicPr>
        <p:blipFill>
          <a:blip r:embed="rId2" cstate="screen">
            <a:extLst>
              <a:ext uri="{28A0092B-C50C-407E-A947-70E740481C1C}">
                <a14:useLocalDpi xmlns:a14="http://schemas.microsoft.com/office/drawing/2010/main" xmlns=""/>
              </a:ext>
            </a:extLst>
          </a:blip>
          <a:srcRect/>
          <a:stretch>
            <a:fillRect/>
          </a:stretch>
        </p:blipFill>
        <p:spPr>
          <a:xfrm>
            <a:off x="4648200" y="1782763"/>
            <a:ext cx="4038600" cy="4525962"/>
          </a:xfrm>
        </p:spPr>
      </p:pic>
      <p:pic>
        <p:nvPicPr>
          <p:cNvPr id="7" name="Content Placeholder 6"/>
          <p:cNvPicPr>
            <a:picLocks noGrp="1" noChangeAspect="1"/>
          </p:cNvPicPr>
          <p:nvPr>
            <p:ph sz="half" idx="2"/>
          </p:nvPr>
        </p:nvPicPr>
        <p:blipFill rotWithShape="1">
          <a:blip r:embed="rId3" cstate="screen">
            <a:extLst>
              <a:ext uri="{28A0092B-C50C-407E-A947-70E740481C1C}">
                <a14:useLocalDpi xmlns:a14="http://schemas.microsoft.com/office/drawing/2010/main" xmlns=""/>
              </a:ext>
            </a:extLst>
          </a:blip>
          <a:srcRect l="-173"/>
          <a:stretch/>
        </p:blipFill>
        <p:spPr>
          <a:xfrm>
            <a:off x="457200" y="1783495"/>
            <a:ext cx="3754593" cy="1815092"/>
          </a:xfrm>
        </p:spPr>
      </p:pic>
      <p:sp>
        <p:nvSpPr>
          <p:cNvPr id="9" name="TextBox 8"/>
          <p:cNvSpPr txBox="1"/>
          <p:nvPr/>
        </p:nvSpPr>
        <p:spPr>
          <a:xfrm>
            <a:off x="457200" y="4632497"/>
            <a:ext cx="3754593" cy="954107"/>
          </a:xfrm>
          <a:prstGeom prst="rect">
            <a:avLst/>
          </a:prstGeom>
          <a:noFill/>
        </p:spPr>
        <p:txBody>
          <a:bodyPr wrap="square" rtlCol="0">
            <a:spAutoFit/>
          </a:bodyPr>
          <a:lstStyle/>
          <a:p>
            <a:pPr marL="342900" indent="-342900">
              <a:buFont typeface="Arial"/>
              <a:buChar char="•"/>
            </a:pPr>
            <a:r>
              <a:rPr lang="en-US" sz="2800" dirty="0" smtClean="0"/>
              <a:t>About 10% to 20% of the original text.</a:t>
            </a:r>
          </a:p>
        </p:txBody>
      </p:sp>
    </p:spTree>
    <p:extLst>
      <p:ext uri="{BB962C8B-B14F-4D97-AF65-F5344CB8AC3E}">
        <p14:creationId xmlns:p14="http://schemas.microsoft.com/office/powerpoint/2010/main" xmlns="" val="1071090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3049"/>
            <a:ext cx="3389999" cy="6186952"/>
          </a:xfrm>
        </p:spPr>
        <p:txBody>
          <a:bodyPr>
            <a:noAutofit/>
          </a:bodyPr>
          <a:lstStyle/>
          <a:p>
            <a:r>
              <a:rPr lang="en-US" sz="4400" dirty="0" smtClean="0"/>
              <a:t>Steps to Summarizing</a:t>
            </a:r>
            <a:endParaRPr lang="en-US" sz="4400" dirty="0"/>
          </a:p>
        </p:txBody>
      </p:sp>
      <p:pic>
        <p:nvPicPr>
          <p:cNvPr id="12" name="Content Placeholder 11"/>
          <p:cNvPicPr>
            <a:picLocks noGrp="1" noChangeAspect="1"/>
          </p:cNvPicPr>
          <p:nvPr>
            <p:ph idx="1"/>
          </p:nvPr>
        </p:nvPicPr>
        <p:blipFill rotWithShape="1">
          <a:blip r:embed="rId2" cstate="screen">
            <a:extLst>
              <a:ext uri="{28A0092B-C50C-407E-A947-70E740481C1C}">
                <a14:useLocalDpi xmlns:a14="http://schemas.microsoft.com/office/drawing/2010/main" xmlns=""/>
              </a:ext>
            </a:extLst>
          </a:blip>
          <a:srcRect l="12526"/>
          <a:stretch/>
        </p:blipFill>
        <p:spPr>
          <a:xfrm>
            <a:off x="4215351" y="273050"/>
            <a:ext cx="4726481" cy="6186951"/>
          </a:xfrm>
        </p:spPr>
      </p:pic>
    </p:spTree>
    <p:extLst>
      <p:ext uri="{BB962C8B-B14F-4D97-AF65-F5344CB8AC3E}">
        <p14:creationId xmlns:p14="http://schemas.microsoft.com/office/powerpoint/2010/main" xmlns="" val="1558182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371590" cy="1162050"/>
          </a:xfrm>
        </p:spPr>
        <p:txBody>
          <a:bodyPr>
            <a:normAutofit/>
          </a:bodyPr>
          <a:lstStyle/>
          <a:p>
            <a:r>
              <a:rPr lang="en-US" sz="4000" dirty="0" smtClean="0"/>
              <a:t>1. Previewing</a:t>
            </a:r>
            <a:endParaRPr lang="en-US" sz="4000" dirty="0"/>
          </a:p>
        </p:txBody>
      </p:sp>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xmlns=""/>
              </a:ext>
            </a:extLst>
          </a:blip>
          <a:srcRect/>
          <a:stretch>
            <a:fillRect/>
          </a:stretch>
        </p:blipFill>
        <p:spPr>
          <a:xfrm>
            <a:off x="3828790" y="273050"/>
            <a:ext cx="5149563" cy="6186951"/>
          </a:xfrm>
        </p:spPr>
      </p:pic>
      <p:sp>
        <p:nvSpPr>
          <p:cNvPr id="4" name="Text Placeholder 3"/>
          <p:cNvSpPr>
            <a:spLocks noGrp="1"/>
          </p:cNvSpPr>
          <p:nvPr>
            <p:ph type="body" sz="half" idx="2"/>
          </p:nvPr>
        </p:nvSpPr>
        <p:spPr>
          <a:xfrm>
            <a:off x="457200" y="1435100"/>
            <a:ext cx="3371590" cy="5172138"/>
          </a:xfrm>
        </p:spPr>
        <p:txBody>
          <a:bodyPr>
            <a:normAutofit/>
          </a:bodyPr>
          <a:lstStyle/>
          <a:p>
            <a:pPr marL="342900" indent="-342900">
              <a:buFont typeface="Arial"/>
              <a:buChar char="•"/>
            </a:pPr>
            <a:r>
              <a:rPr lang="en-US" sz="2400" dirty="0" smtClean="0"/>
              <a:t>Title and subtitle</a:t>
            </a:r>
          </a:p>
          <a:p>
            <a:pPr marL="342900" indent="-342900">
              <a:buFont typeface="Arial"/>
              <a:buChar char="•"/>
            </a:pPr>
            <a:r>
              <a:rPr lang="en-US" sz="2400" dirty="0" smtClean="0"/>
              <a:t>Headings and subheadings</a:t>
            </a:r>
          </a:p>
          <a:p>
            <a:pPr marL="342900" indent="-342900">
              <a:buFont typeface="Arial"/>
              <a:buChar char="•"/>
            </a:pPr>
            <a:r>
              <a:rPr lang="en-US" sz="2400" dirty="0" smtClean="0"/>
              <a:t>First and last paragraphs</a:t>
            </a:r>
          </a:p>
          <a:p>
            <a:pPr marL="342900" indent="-342900">
              <a:buFont typeface="Arial"/>
              <a:buChar char="•"/>
            </a:pPr>
            <a:r>
              <a:rPr lang="en-US" sz="2400" dirty="0" smtClean="0"/>
              <a:t>Other attention grabbing items (bold-face words, pictures, charts, diagrams that illustrate the main ideas)</a:t>
            </a:r>
            <a:endParaRPr lang="en-US" sz="2400" dirty="0"/>
          </a:p>
        </p:txBody>
      </p:sp>
    </p:spTree>
    <p:extLst>
      <p:ext uri="{BB962C8B-B14F-4D97-AF65-F5344CB8AC3E}">
        <p14:creationId xmlns:p14="http://schemas.microsoft.com/office/powerpoint/2010/main" xmlns="" val="353820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54149"/>
          </a:xfrm>
        </p:spPr>
        <p:txBody>
          <a:bodyPr>
            <a:normAutofit/>
          </a:bodyPr>
          <a:lstStyle/>
          <a:p>
            <a:r>
              <a:rPr lang="en-US" sz="4000" dirty="0" smtClean="0"/>
              <a:t>2. Skimming</a:t>
            </a:r>
            <a:endParaRPr lang="en-US" sz="4000" dirty="0"/>
          </a:p>
        </p:txBody>
      </p:sp>
      <p:sp>
        <p:nvSpPr>
          <p:cNvPr id="4" name="Text Placeholder 3"/>
          <p:cNvSpPr>
            <a:spLocks noGrp="1"/>
          </p:cNvSpPr>
          <p:nvPr>
            <p:ph type="body" sz="half" idx="2"/>
          </p:nvPr>
        </p:nvSpPr>
        <p:spPr/>
        <p:txBody>
          <a:bodyPr>
            <a:normAutofit/>
          </a:bodyPr>
          <a:lstStyle/>
          <a:p>
            <a:pPr marL="457200" indent="-457200">
              <a:buFont typeface="Arial"/>
              <a:buChar char="•"/>
            </a:pPr>
            <a:r>
              <a:rPr lang="en-US" sz="2800" dirty="0" smtClean="0"/>
              <a:t>Read once through</a:t>
            </a:r>
          </a:p>
          <a:p>
            <a:pPr marL="457200" indent="-457200">
              <a:buFont typeface="Arial"/>
              <a:buChar char="•"/>
            </a:pPr>
            <a:r>
              <a:rPr lang="en-US" sz="2800" dirty="0" smtClean="0"/>
              <a:t>Skim for key ideas </a:t>
            </a:r>
          </a:p>
          <a:p>
            <a:pPr marL="457200" indent="-457200">
              <a:buFont typeface="Arial"/>
              <a:buChar char="•"/>
            </a:pPr>
            <a:r>
              <a:rPr lang="en-US" sz="2800" dirty="0" smtClean="0"/>
              <a:t>Don’t focus on details</a:t>
            </a:r>
          </a:p>
          <a:p>
            <a:pPr marL="457200" indent="-457200">
              <a:buFont typeface="Arial"/>
              <a:buChar char="•"/>
            </a:pPr>
            <a:r>
              <a:rPr lang="en-US" sz="2800" dirty="0" smtClean="0"/>
              <a:t>Understand the main idea</a:t>
            </a:r>
            <a:endParaRPr lang="en-US" sz="2800" dirty="0"/>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xmlns=""/>
              </a:ext>
            </a:extLst>
          </a:blip>
          <a:srcRect l="26925"/>
          <a:stretch/>
        </p:blipFill>
        <p:spPr>
          <a:xfrm>
            <a:off x="3575050" y="558069"/>
            <a:ext cx="5408933" cy="5811621"/>
          </a:xfrm>
          <a:prstGeom prst="rect">
            <a:avLst/>
          </a:prstGeom>
        </p:spPr>
      </p:pic>
    </p:spTree>
    <p:extLst>
      <p:ext uri="{BB962C8B-B14F-4D97-AF65-F5344CB8AC3E}">
        <p14:creationId xmlns:p14="http://schemas.microsoft.com/office/powerpoint/2010/main" xmlns="" val="2953946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3. Take Notes</a:t>
            </a:r>
            <a:endParaRPr lang="en-US" sz="4000" dirty="0"/>
          </a:p>
        </p:txBody>
      </p:sp>
      <p:pic>
        <p:nvPicPr>
          <p:cNvPr id="5" name="Content Placeholder 4"/>
          <p:cNvPicPr>
            <a:picLocks noGrp="1" noChangeAspect="1"/>
          </p:cNvPicPr>
          <p:nvPr>
            <p:ph idx="1"/>
          </p:nvPr>
        </p:nvPicPr>
        <p:blipFill rotWithShape="1">
          <a:blip r:embed="rId2" cstate="screen">
            <a:extLst>
              <a:ext uri="{28A0092B-C50C-407E-A947-70E740481C1C}">
                <a14:useLocalDpi xmlns:a14="http://schemas.microsoft.com/office/drawing/2010/main" xmlns=""/>
              </a:ext>
            </a:extLst>
          </a:blip>
          <a:srcRect r="16173"/>
          <a:stretch/>
        </p:blipFill>
        <p:spPr>
          <a:xfrm>
            <a:off x="4421802" y="585928"/>
            <a:ext cx="4285016" cy="5853113"/>
          </a:xfrm>
        </p:spPr>
      </p:pic>
      <p:sp>
        <p:nvSpPr>
          <p:cNvPr id="4" name="Text Placeholder 3"/>
          <p:cNvSpPr>
            <a:spLocks noGrp="1"/>
          </p:cNvSpPr>
          <p:nvPr>
            <p:ph type="body" sz="half" idx="2"/>
          </p:nvPr>
        </p:nvSpPr>
        <p:spPr>
          <a:xfrm>
            <a:off x="457200" y="1435100"/>
            <a:ext cx="3482037" cy="5003941"/>
          </a:xfrm>
        </p:spPr>
        <p:txBody>
          <a:bodyPr>
            <a:normAutofit/>
          </a:bodyPr>
          <a:lstStyle/>
          <a:p>
            <a:pPr marL="457200" indent="-457200">
              <a:buFont typeface="Arial"/>
              <a:buChar char="•"/>
            </a:pPr>
            <a:r>
              <a:rPr lang="en-US" sz="2800" b="1" dirty="0" smtClean="0"/>
              <a:t>Read</a:t>
            </a:r>
            <a:r>
              <a:rPr lang="en-US" sz="2800" dirty="0" smtClean="0"/>
              <a:t> for the second time.</a:t>
            </a:r>
          </a:p>
          <a:p>
            <a:pPr marL="457200" indent="-457200">
              <a:buFont typeface="Arial"/>
              <a:buChar char="•"/>
            </a:pPr>
            <a:r>
              <a:rPr lang="en-US" sz="2800" b="1" dirty="0" smtClean="0"/>
              <a:t>Take notes </a:t>
            </a:r>
            <a:r>
              <a:rPr lang="en-US" sz="2800" dirty="0" smtClean="0"/>
              <a:t>of the Author, publisher, time of publication</a:t>
            </a:r>
          </a:p>
          <a:p>
            <a:pPr marL="457200" indent="-457200">
              <a:buFont typeface="Arial"/>
              <a:buChar char="•"/>
            </a:pPr>
            <a:r>
              <a:rPr lang="en-US" sz="2800" dirty="0" smtClean="0"/>
              <a:t>Identify the </a:t>
            </a:r>
            <a:r>
              <a:rPr lang="en-US" sz="2800" b="1" dirty="0" smtClean="0"/>
              <a:t>important ideas </a:t>
            </a:r>
            <a:r>
              <a:rPr lang="en-US" sz="2800" dirty="0" smtClean="0"/>
              <a:t>(underline, highlight circle)</a:t>
            </a:r>
          </a:p>
        </p:txBody>
      </p:sp>
    </p:spTree>
    <p:extLst>
      <p:ext uri="{BB962C8B-B14F-4D97-AF65-F5344CB8AC3E}">
        <p14:creationId xmlns:p14="http://schemas.microsoft.com/office/powerpoint/2010/main" xmlns="" val="118244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666114" cy="1162050"/>
          </a:xfrm>
        </p:spPr>
        <p:txBody>
          <a:bodyPr>
            <a:noAutofit/>
          </a:bodyPr>
          <a:lstStyle/>
          <a:p>
            <a:r>
              <a:rPr lang="en-US" sz="3600" dirty="0" smtClean="0"/>
              <a:t>4. Organize ideas</a:t>
            </a:r>
            <a:endParaRPr lang="en-US" sz="3600" dirty="0"/>
          </a:p>
        </p:txBody>
      </p:sp>
      <p:pic>
        <p:nvPicPr>
          <p:cNvPr id="5" name="Content Placeholder 4"/>
          <p:cNvPicPr>
            <a:picLocks noGrp="1" noChangeAspect="1"/>
          </p:cNvPicPr>
          <p:nvPr>
            <p:ph idx="1"/>
          </p:nvPr>
        </p:nvPicPr>
        <p:blipFill rotWithShape="1">
          <a:blip r:embed="rId2" cstate="screen">
            <a:extLst>
              <a:ext uri="{28A0092B-C50C-407E-A947-70E740481C1C}">
                <a14:useLocalDpi xmlns:a14="http://schemas.microsoft.com/office/drawing/2010/main" xmlns=""/>
              </a:ext>
            </a:extLst>
          </a:blip>
          <a:srcRect l="22969"/>
          <a:stretch/>
        </p:blipFill>
        <p:spPr>
          <a:xfrm>
            <a:off x="4653772" y="217835"/>
            <a:ext cx="4347570" cy="6462477"/>
          </a:xfrm>
        </p:spPr>
      </p:pic>
      <p:sp>
        <p:nvSpPr>
          <p:cNvPr id="4" name="Text Placeholder 3"/>
          <p:cNvSpPr>
            <a:spLocks noGrp="1"/>
          </p:cNvSpPr>
          <p:nvPr>
            <p:ph type="body" sz="half" idx="2"/>
          </p:nvPr>
        </p:nvSpPr>
        <p:spPr>
          <a:xfrm>
            <a:off x="457200" y="1656410"/>
            <a:ext cx="3868598" cy="4748377"/>
          </a:xfrm>
        </p:spPr>
        <p:txBody>
          <a:bodyPr>
            <a:normAutofit/>
          </a:bodyPr>
          <a:lstStyle/>
          <a:p>
            <a:pPr marL="457200" indent="-457200">
              <a:buFont typeface="Arial"/>
              <a:buChar char="•"/>
            </a:pPr>
            <a:r>
              <a:rPr lang="en-US" sz="2800" b="1" dirty="0"/>
              <a:t>Organize</a:t>
            </a:r>
            <a:r>
              <a:rPr lang="en-US" sz="2800" dirty="0"/>
              <a:t> </a:t>
            </a:r>
            <a:r>
              <a:rPr lang="en-US" sz="2800" dirty="0" smtClean="0"/>
              <a:t>the key </a:t>
            </a:r>
            <a:r>
              <a:rPr lang="en-US" sz="2800" dirty="0"/>
              <a:t>points similar to the original text </a:t>
            </a:r>
            <a:r>
              <a:rPr lang="en-US" sz="2800" dirty="0" smtClean="0"/>
              <a:t>organization.</a:t>
            </a:r>
          </a:p>
          <a:p>
            <a:endParaRPr lang="en-US" sz="2800" dirty="0"/>
          </a:p>
        </p:txBody>
      </p:sp>
    </p:spTree>
    <p:extLst>
      <p:ext uri="{BB962C8B-B14F-4D97-AF65-F5344CB8AC3E}">
        <p14:creationId xmlns:p14="http://schemas.microsoft.com/office/powerpoint/2010/main" xmlns="" val="2368047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TotalTime>
  <Words>1189</Words>
  <Application>Microsoft Macintosh PowerPoint</Application>
  <PresentationFormat>On-screen Show (4:3)</PresentationFormat>
  <Paragraphs>79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Summarizing</vt:lpstr>
      <vt:lpstr>What is a Summary?</vt:lpstr>
      <vt:lpstr>Why Summarizing?</vt:lpstr>
      <vt:lpstr>How long?</vt:lpstr>
      <vt:lpstr>Steps to Summarizing</vt:lpstr>
      <vt:lpstr>1. Previewing</vt:lpstr>
      <vt:lpstr>2. Skimming</vt:lpstr>
      <vt:lpstr>3. Take Notes</vt:lpstr>
      <vt:lpstr>4. Organize ideas</vt:lpstr>
      <vt:lpstr>5. Write Your Summary</vt:lpstr>
      <vt:lpstr>Examples</vt:lpstr>
      <vt:lpstr>Original paragraph</vt:lpstr>
      <vt:lpstr>Identify the main ideas</vt:lpstr>
      <vt:lpstr>Summary A</vt:lpstr>
      <vt:lpstr>Summary B</vt:lpstr>
      <vt:lpstr>Summary C</vt:lpstr>
      <vt:lpstr>Let’s Try</vt:lpstr>
      <vt:lpstr>Exercise 1</vt:lpstr>
      <vt:lpstr>Exercise 2</vt:lpstr>
      <vt:lpstr>Exercise 3</vt:lpstr>
      <vt:lpstr>Summary and Paraphrase</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Sembel</dc:creator>
  <cp:lastModifiedBy>SON</cp:lastModifiedBy>
  <cp:revision>12</cp:revision>
  <dcterms:created xsi:type="dcterms:W3CDTF">2013-10-03T03:31:39Z</dcterms:created>
  <dcterms:modified xsi:type="dcterms:W3CDTF">2013-10-25T07:41:13Z</dcterms:modified>
</cp:coreProperties>
</file>