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BC"/>
    <a:srgbClr val="FF00FF"/>
    <a:srgbClr val="D61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vacation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2002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2.5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2002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1.9</c:v>
                </c:pt>
                <c:pt idx="1">
                  <c:v>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Luxury Things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2002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1.2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2002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0.5</c:v>
                </c:pt>
                <c:pt idx="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97664"/>
        <c:axId val="21699200"/>
      </c:lineChart>
      <c:catAx>
        <c:axId val="2169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99200"/>
        <c:crosses val="autoZero"/>
        <c:auto val="1"/>
        <c:lblAlgn val="ctr"/>
        <c:lblOffset val="100"/>
        <c:noMultiLvlLbl val="0"/>
      </c:catAx>
      <c:valAx>
        <c:axId val="21699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69766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3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2E33-46A0-4FD9-9E9C-67A3A6BA872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F7F0-15B7-46A4-88E1-9A8CAA1A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696" r="7626" b="3361"/>
          <a:stretch/>
        </p:blipFill>
        <p:spPr bwMode="auto">
          <a:xfrm>
            <a:off x="-6528" y="-26123"/>
            <a:ext cx="1941360" cy="17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4832" y="1500155"/>
            <a:ext cx="5274336" cy="38576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0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lonna MT" pitchFamily="82" charset="0"/>
              </a:rPr>
              <a:t>STOP WASTING MONEY</a:t>
            </a:r>
            <a:endParaRPr lang="en-US" sz="5800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lonna MT" pitchFamily="82" charset="0"/>
            </a:endParaRPr>
          </a:p>
        </p:txBody>
      </p:sp>
      <p:pic>
        <p:nvPicPr>
          <p:cNvPr id="1030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68" y="2403981"/>
            <a:ext cx="1934832" cy="25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Wasting mo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40" y="5357846"/>
            <a:ext cx="2288096" cy="151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sil gambar untuk shopp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40" y="-1"/>
            <a:ext cx="2717033" cy="14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4832" y="5357846"/>
            <a:ext cx="1501200" cy="15001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21036" y="5357846"/>
            <a:ext cx="1501200" cy="1500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1112" y="-26123"/>
            <a:ext cx="972000" cy="2699147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4140" y="355"/>
            <a:ext cx="1501200" cy="14523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09168" y="1452377"/>
            <a:ext cx="972000" cy="9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1112" y="2673024"/>
            <a:ext cx="972000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Hasil gambar untuk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1" y="1701024"/>
            <a:ext cx="1005301" cy="1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sil gambar untuk men shoes fashion photograph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755"/>
          <a:stretch/>
        </p:blipFill>
        <p:spPr bwMode="auto">
          <a:xfrm>
            <a:off x="-6528" y="3645024"/>
            <a:ext cx="1941359" cy="33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sil gambar untuk women accessori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/>
          <a:stretch/>
        </p:blipFill>
        <p:spPr bwMode="auto">
          <a:xfrm>
            <a:off x="1914173" y="357"/>
            <a:ext cx="1518767" cy="14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09168" y="2406151"/>
            <a:ext cx="972000" cy="97200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1603570"/>
            <a:ext cx="5040560" cy="36256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asil gambar untuk foo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5"/>
          <a:stretch/>
        </p:blipFill>
        <p:spPr bwMode="auto">
          <a:xfrm>
            <a:off x="7222235" y="4926610"/>
            <a:ext cx="958933" cy="19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181168" y="4930443"/>
            <a:ext cx="972000" cy="9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81168" y="1452732"/>
            <a:ext cx="972000" cy="951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09168" y="1452732"/>
            <a:ext cx="972000" cy="9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81168" y="5902443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36032" y="357"/>
            <a:ext cx="1501200" cy="14523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5082734" y="5396697"/>
            <a:ext cx="955557" cy="196705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5537299" y="-1070275"/>
            <a:ext cx="477780" cy="2632181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sil gambar untuk black 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6" y="965187"/>
            <a:ext cx="8567988" cy="49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id-ID" sz="6000" dirty="0">
                <a:solidFill>
                  <a:schemeClr val="bg1"/>
                </a:solidFill>
              </a:rPr>
              <a:t>Do you spend your </a:t>
            </a: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id-ID" sz="6000" dirty="0" smtClean="0">
                <a:solidFill>
                  <a:schemeClr val="bg1"/>
                </a:solidFill>
              </a:rPr>
              <a:t>money </a:t>
            </a:r>
            <a:r>
              <a:rPr lang="id-ID" sz="6000" dirty="0">
                <a:solidFill>
                  <a:schemeClr val="bg1"/>
                </a:solidFill>
              </a:rPr>
              <a:t>wisely</a:t>
            </a:r>
            <a:r>
              <a:rPr lang="id-ID" sz="6000" dirty="0" smtClean="0">
                <a:solidFill>
                  <a:schemeClr val="bg1"/>
                </a:solidFill>
              </a:rPr>
              <a:t>?</a:t>
            </a:r>
            <a:r>
              <a:rPr lang="en-US" sz="6000" dirty="0" smtClean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sil gambar untuk indone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r="8340"/>
          <a:stretch/>
        </p:blipFill>
        <p:spPr bwMode="auto">
          <a:xfrm>
            <a:off x="-14297" y="0"/>
            <a:ext cx="9158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548680"/>
            <a:ext cx="8352928" cy="57606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18403821"/>
              </p:ext>
            </p:extLst>
          </p:nvPr>
        </p:nvGraphicFramePr>
        <p:xfrm>
          <a:off x="1596008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78126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Indonesian Consumer </a:t>
            </a:r>
            <a:r>
              <a:rPr lang="en-US" sz="3600" dirty="0" smtClean="0"/>
              <a:t>Rate</a:t>
            </a:r>
          </a:p>
          <a:p>
            <a:pPr algn="r"/>
            <a:r>
              <a:rPr lang="en-US" dirty="0" smtClean="0"/>
              <a:t>		By </a:t>
            </a:r>
            <a:r>
              <a:rPr lang="id-ID" dirty="0"/>
              <a:t>Mckinsey &amp; </a:t>
            </a:r>
            <a:r>
              <a:rPr lang="id-ID" dirty="0" smtClean="0"/>
              <a:t>Company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4228" y="5751141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57% every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855226" y="832486"/>
            <a:ext cx="10868063" cy="5616623"/>
            <a:chOff x="1475656" y="2161745"/>
            <a:chExt cx="6095999" cy="2534508"/>
          </a:xfrm>
        </p:grpSpPr>
        <p:sp>
          <p:nvSpPr>
            <p:cNvPr id="8" name="Oval 7"/>
            <p:cNvSpPr/>
            <p:nvPr/>
          </p:nvSpPr>
          <p:spPr>
            <a:xfrm>
              <a:off x="2919188" y="3236630"/>
              <a:ext cx="1459382" cy="145962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nut 8"/>
            <p:cNvSpPr/>
            <p:nvPr/>
          </p:nvSpPr>
          <p:spPr>
            <a:xfrm>
              <a:off x="3850047" y="2161745"/>
              <a:ext cx="433425" cy="433147"/>
            </a:xfrm>
            <a:prstGeom prst="donut">
              <a:avLst>
                <a:gd name="adj" fmla="val 746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2975271" y="3292643"/>
              <a:ext cx="1347825" cy="1347598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484641" y="3512385"/>
              <a:ext cx="763828" cy="76364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4529751" y="3557499"/>
              <a:ext cx="673608" cy="673672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4185937" y="2434458"/>
              <a:ext cx="979017" cy="97933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Donut 13"/>
            <p:cNvSpPr/>
            <p:nvPr/>
          </p:nvSpPr>
          <p:spPr>
            <a:xfrm>
              <a:off x="5004630" y="2193933"/>
              <a:ext cx="320649" cy="320868"/>
            </a:xfrm>
            <a:prstGeom prst="donut">
              <a:avLst>
                <a:gd name="adj" fmla="val 746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Donut 14"/>
            <p:cNvSpPr/>
            <p:nvPr/>
          </p:nvSpPr>
          <p:spPr>
            <a:xfrm>
              <a:off x="5325889" y="4279327"/>
              <a:ext cx="240792" cy="240524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4237753" y="2486162"/>
              <a:ext cx="875995" cy="87592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475656" y="2486162"/>
              <a:ext cx="2165908" cy="703326"/>
            </a:xfrm>
            <a:custGeom>
              <a:avLst/>
              <a:gdLst>
                <a:gd name="connsiteX0" fmla="*/ 0 w 2165908"/>
                <a:gd name="connsiteY0" fmla="*/ 0 h 703326"/>
                <a:gd name="connsiteX1" fmla="*/ 2165908 w 2165908"/>
                <a:gd name="connsiteY1" fmla="*/ 0 h 703326"/>
                <a:gd name="connsiteX2" fmla="*/ 2165908 w 2165908"/>
                <a:gd name="connsiteY2" fmla="*/ 703326 h 703326"/>
                <a:gd name="connsiteX3" fmla="*/ 0 w 2165908"/>
                <a:gd name="connsiteY3" fmla="*/ 703326 h 703326"/>
                <a:gd name="connsiteX4" fmla="*/ 0 w 2165908"/>
                <a:gd name="connsiteY4" fmla="*/ 0 h 70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908" h="703326">
                  <a:moveTo>
                    <a:pt x="0" y="0"/>
                  </a:moveTo>
                  <a:lnTo>
                    <a:pt x="2165908" y="0"/>
                  </a:lnTo>
                  <a:lnTo>
                    <a:pt x="2165908" y="703326"/>
                  </a:lnTo>
                  <a:lnTo>
                    <a:pt x="0" y="7033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" numCol="1" spcCol="1270" anchor="b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600" kern="1200" dirty="0" smtClean="0">
                  <a:solidFill>
                    <a:schemeClr val="bg1"/>
                  </a:solidFill>
                </a:rPr>
                <a:t>Record your expenses</a:t>
              </a:r>
              <a:endParaRPr lang="en-US" sz="3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405747" y="3557499"/>
              <a:ext cx="2165908" cy="673672"/>
            </a:xfrm>
            <a:custGeom>
              <a:avLst/>
              <a:gdLst>
                <a:gd name="connsiteX0" fmla="*/ 0 w 2165908"/>
                <a:gd name="connsiteY0" fmla="*/ 0 h 673672"/>
                <a:gd name="connsiteX1" fmla="*/ 2165908 w 2165908"/>
                <a:gd name="connsiteY1" fmla="*/ 0 h 673672"/>
                <a:gd name="connsiteX2" fmla="*/ 2165908 w 2165908"/>
                <a:gd name="connsiteY2" fmla="*/ 673672 h 673672"/>
                <a:gd name="connsiteX3" fmla="*/ 0 w 2165908"/>
                <a:gd name="connsiteY3" fmla="*/ 673672 h 673672"/>
                <a:gd name="connsiteX4" fmla="*/ 0 w 2165908"/>
                <a:gd name="connsiteY4" fmla="*/ 0 h 67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908" h="673672">
                  <a:moveTo>
                    <a:pt x="0" y="0"/>
                  </a:moveTo>
                  <a:lnTo>
                    <a:pt x="2165908" y="0"/>
                  </a:lnTo>
                  <a:lnTo>
                    <a:pt x="2165908" y="673672"/>
                  </a:lnTo>
                  <a:lnTo>
                    <a:pt x="0" y="673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>
                  <a:solidFill>
                    <a:schemeClr val="bg1"/>
                  </a:solidFill>
                </a:rPr>
                <a:t>Plan on </a:t>
              </a:r>
              <a:endParaRPr lang="en-US" sz="2800" kern="1200" dirty="0" smtClean="0">
                <a:solidFill>
                  <a:schemeClr val="bg1"/>
                </a:solidFill>
              </a:endParaRP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>
                  <a:solidFill>
                    <a:schemeClr val="bg1"/>
                  </a:solidFill>
                </a:rPr>
                <a:t>saving money</a:t>
              </a:r>
              <a:endParaRPr lang="en-US" sz="2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325889" y="2486162"/>
              <a:ext cx="2165908" cy="875926"/>
            </a:xfrm>
            <a:custGeom>
              <a:avLst/>
              <a:gdLst>
                <a:gd name="connsiteX0" fmla="*/ 0 w 2165908"/>
                <a:gd name="connsiteY0" fmla="*/ 0 h 875926"/>
                <a:gd name="connsiteX1" fmla="*/ 2165908 w 2165908"/>
                <a:gd name="connsiteY1" fmla="*/ 0 h 875926"/>
                <a:gd name="connsiteX2" fmla="*/ 2165908 w 2165908"/>
                <a:gd name="connsiteY2" fmla="*/ 875926 h 875926"/>
                <a:gd name="connsiteX3" fmla="*/ 0 w 2165908"/>
                <a:gd name="connsiteY3" fmla="*/ 875926 h 875926"/>
                <a:gd name="connsiteX4" fmla="*/ 0 w 2165908"/>
                <a:gd name="connsiteY4" fmla="*/ 0 h 8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908" h="875926">
                  <a:moveTo>
                    <a:pt x="0" y="0"/>
                  </a:moveTo>
                  <a:lnTo>
                    <a:pt x="2165908" y="0"/>
                  </a:lnTo>
                  <a:lnTo>
                    <a:pt x="2165908" y="875926"/>
                  </a:lnTo>
                  <a:lnTo>
                    <a:pt x="0" y="875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200" kern="1200" dirty="0" smtClean="0">
                  <a:solidFill>
                    <a:schemeClr val="bg1"/>
                  </a:solidFill>
                </a:rPr>
                <a:t>Make of budget</a:t>
              </a:r>
              <a:endParaRPr lang="en-US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Donut 21"/>
          <p:cNvSpPr/>
          <p:nvPr/>
        </p:nvSpPr>
        <p:spPr>
          <a:xfrm>
            <a:off x="683568" y="3524038"/>
            <a:ext cx="720080" cy="913074"/>
          </a:xfrm>
          <a:prstGeom prst="donut">
            <a:avLst>
              <a:gd name="adj" fmla="val 746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Donut 22"/>
          <p:cNvSpPr/>
          <p:nvPr/>
        </p:nvSpPr>
        <p:spPr>
          <a:xfrm>
            <a:off x="6438332" y="2972495"/>
            <a:ext cx="941980" cy="1008080"/>
          </a:xfrm>
          <a:prstGeom prst="donut">
            <a:avLst>
              <a:gd name="adj" fmla="val 7460"/>
            </a:avLst>
          </a:prstGeom>
          <a:solidFill>
            <a:srgbClr val="1B00BC"/>
          </a:solidFill>
          <a:ln>
            <a:solidFill>
              <a:srgbClr val="1B00B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179512" y="241949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lgerian" pitchFamily="82" charset="0"/>
              </a:rPr>
              <a:t>TIPS</a:t>
            </a:r>
            <a:endParaRPr lang="en-US" sz="60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sil gambar untuk creative powerpoint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44000" cy="68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sil gambar untuk creative powerpoint lay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0" b="69256"/>
          <a:stretch/>
        </p:blipFill>
        <p:spPr bwMode="auto">
          <a:xfrm>
            <a:off x="2339752" y="4365104"/>
            <a:ext cx="417646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sil gambar untuk creative powerpoint lay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0" b="69256"/>
          <a:stretch/>
        </p:blipFill>
        <p:spPr bwMode="auto">
          <a:xfrm>
            <a:off x="2812263" y="2386439"/>
            <a:ext cx="3415921" cy="21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031" y="2276872"/>
            <a:ext cx="3559938" cy="2653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id-ID" sz="2800" dirty="0" smtClean="0">
                <a:solidFill>
                  <a:schemeClr val="bg1"/>
                </a:solidFill>
              </a:rPr>
              <a:t>aving </a:t>
            </a:r>
            <a:r>
              <a:rPr lang="id-ID" sz="2800" dirty="0">
                <a:solidFill>
                  <a:schemeClr val="bg1"/>
                </a:solidFill>
              </a:rPr>
              <a:t>money is </a:t>
            </a:r>
            <a:r>
              <a:rPr lang="id-ID" sz="2800" dirty="0" smtClean="0">
                <a:solidFill>
                  <a:schemeClr val="bg1"/>
                </a:solidFill>
              </a:rPr>
              <a:t>very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important </a:t>
            </a:r>
            <a:r>
              <a:rPr lang="id-ID" sz="2800" dirty="0">
                <a:solidFill>
                  <a:schemeClr val="bg1"/>
                </a:solidFill>
              </a:rPr>
              <a:t>thing so </a:t>
            </a:r>
            <a:r>
              <a:rPr lang="id-ID" sz="2800" dirty="0" smtClean="0">
                <a:solidFill>
                  <a:schemeClr val="bg1"/>
                </a:solidFill>
              </a:rPr>
              <a:t>we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must</a:t>
            </a:r>
            <a:r>
              <a:rPr lang="en-US" sz="2800" dirty="0" smtClean="0">
                <a:solidFill>
                  <a:schemeClr val="bg1"/>
                </a:solidFill>
              </a:rPr>
              <a:t> not</a:t>
            </a:r>
            <a:r>
              <a:rPr lang="id-ID" sz="2800" dirty="0" smtClean="0">
                <a:solidFill>
                  <a:schemeClr val="bg1"/>
                </a:solidFill>
              </a:rPr>
              <a:t> wasting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money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for </a:t>
            </a:r>
            <a:r>
              <a:rPr lang="id-ID" sz="2800" dirty="0">
                <a:solidFill>
                  <a:schemeClr val="bg1"/>
                </a:solidFill>
              </a:rPr>
              <a:t>unimportant things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Old English Text MT" pitchFamily="66" charset="0"/>
              </a:rPr>
              <a:t>“</a:t>
            </a:r>
            <a:r>
              <a:rPr lang="id-ID" dirty="0" smtClean="0">
                <a:latin typeface="Old English Text MT" pitchFamily="66" charset="0"/>
              </a:rPr>
              <a:t>Do </a:t>
            </a:r>
            <a:r>
              <a:rPr lang="id-ID" dirty="0">
                <a:latin typeface="Old English Text MT" pitchFamily="66" charset="0"/>
              </a:rPr>
              <a:t>not save what is left after spending, but spend what is left after saving</a:t>
            </a:r>
            <a:r>
              <a:rPr lang="id-ID" dirty="0" smtClean="0">
                <a:latin typeface="Old English Text MT" pitchFamily="66" charset="0"/>
              </a:rPr>
              <a:t>.</a:t>
            </a:r>
            <a:r>
              <a:rPr lang="en-US" dirty="0" smtClean="0">
                <a:latin typeface="Old English Text MT" pitchFamily="66" charset="0"/>
              </a:rPr>
              <a:t>”</a:t>
            </a:r>
            <a:r>
              <a:rPr lang="en-US" dirty="0">
                <a:latin typeface="Old English Text MT" pitchFamily="66" charset="0"/>
              </a:rPr>
              <a:t/>
            </a:r>
            <a:br>
              <a:rPr lang="en-US" dirty="0">
                <a:latin typeface="Old English Text MT" pitchFamily="66" charset="0"/>
              </a:rPr>
            </a:br>
            <a:endParaRPr lang="en-US" dirty="0">
              <a:latin typeface="Old English Text MT" pitchFamily="66" charset="0"/>
            </a:endParaRPr>
          </a:p>
        </p:txBody>
      </p:sp>
      <p:sp>
        <p:nvSpPr>
          <p:cNvPr id="11" name="AutoShape 2" descr="Hasil gambar untuk galaxy people watercolor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asil gambar untuk galaxy people watercolor pain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asil gambar untuk galaxy people watercolor pai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95" y="3429000"/>
            <a:ext cx="6212011" cy="34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exagon 16"/>
          <p:cNvSpPr/>
          <p:nvPr/>
        </p:nvSpPr>
        <p:spPr>
          <a:xfrm>
            <a:off x="3743908" y="2798930"/>
            <a:ext cx="1656184" cy="126014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3820108" y="2875130"/>
            <a:ext cx="1503784" cy="110774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02773" y="3075057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d-ID" sz="2000" dirty="0" smtClean="0">
                <a:solidFill>
                  <a:schemeClr val="bg1"/>
                </a:solidFill>
                <a:latin typeface="Old English Text MT" pitchFamily="66" charset="0"/>
              </a:rPr>
              <a:t>Final</a:t>
            </a:r>
            <a:endParaRPr lang="en-US" sz="2000" dirty="0" smtClean="0">
              <a:solidFill>
                <a:schemeClr val="bg1"/>
              </a:solidFill>
              <a:latin typeface="Old English Text MT" pitchFamily="66" charset="0"/>
            </a:endParaRPr>
          </a:p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Old English Text MT" pitchFamily="66" charset="0"/>
              </a:rPr>
              <a:t>M</a:t>
            </a:r>
            <a:r>
              <a:rPr lang="id-ID" sz="2000" dirty="0" smtClean="0">
                <a:solidFill>
                  <a:schemeClr val="bg1"/>
                </a:solidFill>
                <a:latin typeface="Old English Text MT" pitchFamily="66" charset="0"/>
              </a:rPr>
              <a:t>assage</a:t>
            </a:r>
            <a:endParaRPr lang="en-US" sz="2000" dirty="0">
              <a:solidFill>
                <a:schemeClr val="bg1"/>
              </a:solidFill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63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Do you spend your  money wisely??</vt:lpstr>
      <vt:lpstr>PowerPoint Presentation</vt:lpstr>
      <vt:lpstr>PowerPoint Presentation</vt:lpstr>
      <vt:lpstr>PowerPoint Presentation</vt:lpstr>
      <vt:lpstr>“Do not save what is left after spending, but spend what is left after saving.”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22</cp:revision>
  <dcterms:created xsi:type="dcterms:W3CDTF">2016-11-27T17:51:53Z</dcterms:created>
  <dcterms:modified xsi:type="dcterms:W3CDTF">2016-11-27T22:10:56Z</dcterms:modified>
</cp:coreProperties>
</file>