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59" r:id="rId9"/>
    <p:sldId id="260" r:id="rId10"/>
    <p:sldId id="257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99A465-2909-4A07-BC9E-7B364BC7C28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BE0B2B-28E4-4990-8593-CF295D89C4D1}">
      <dgm:prSet phldrT="[Text]"/>
      <dgm:spPr/>
      <dgm:t>
        <a:bodyPr/>
        <a:lstStyle/>
        <a:p>
          <a:r>
            <a:rPr lang="en-US" dirty="0" smtClean="0"/>
            <a:t>Logos: Logical appeal - using facts, details, statistics</a:t>
          </a:r>
          <a:endParaRPr lang="en-US" dirty="0"/>
        </a:p>
      </dgm:t>
    </dgm:pt>
    <dgm:pt modelId="{F163BBB2-A741-4924-A615-B09F04D067B4}" type="parTrans" cxnId="{92985404-3C05-4075-BE1A-2DCDC276D68E}">
      <dgm:prSet/>
      <dgm:spPr/>
      <dgm:t>
        <a:bodyPr/>
        <a:lstStyle/>
        <a:p>
          <a:endParaRPr lang="en-US"/>
        </a:p>
      </dgm:t>
    </dgm:pt>
    <dgm:pt modelId="{F60FBD96-5A6B-4414-8DD5-3E70718581FF}" type="sibTrans" cxnId="{92985404-3C05-4075-BE1A-2DCDC276D68E}">
      <dgm:prSet/>
      <dgm:spPr/>
      <dgm:t>
        <a:bodyPr/>
        <a:lstStyle/>
        <a:p>
          <a:endParaRPr lang="en-US"/>
        </a:p>
      </dgm:t>
    </dgm:pt>
    <dgm:pt modelId="{18C64F9E-4023-49D3-83A8-9BF488F6C68D}">
      <dgm:prSet phldrT="[Text]"/>
      <dgm:spPr/>
      <dgm:t>
        <a:bodyPr/>
        <a:lstStyle/>
        <a:p>
          <a:r>
            <a:rPr lang="en-US" b="0" i="0" dirty="0" smtClean="0"/>
            <a:t>"The data is perfectly clear: this investment has consistently turned a profit year-over-year, even in spite of market declines in other areas."</a:t>
          </a:r>
          <a:endParaRPr lang="en-US" dirty="0"/>
        </a:p>
      </dgm:t>
    </dgm:pt>
    <dgm:pt modelId="{4E9F72EE-DEAF-4DE3-BBB8-A96F2417E934}" type="parTrans" cxnId="{656611DC-8A4C-4E36-8453-67EF74634C19}">
      <dgm:prSet/>
      <dgm:spPr/>
      <dgm:t>
        <a:bodyPr/>
        <a:lstStyle/>
        <a:p>
          <a:endParaRPr lang="en-US"/>
        </a:p>
      </dgm:t>
    </dgm:pt>
    <dgm:pt modelId="{E38B22D0-A31D-49FC-AF40-6FCD32BFA59B}" type="sibTrans" cxnId="{656611DC-8A4C-4E36-8453-67EF74634C19}">
      <dgm:prSet/>
      <dgm:spPr/>
      <dgm:t>
        <a:bodyPr/>
        <a:lstStyle/>
        <a:p>
          <a:endParaRPr lang="en-US"/>
        </a:p>
      </dgm:t>
    </dgm:pt>
    <dgm:pt modelId="{48CED328-F82D-44F1-A872-D441E6BF0779}">
      <dgm:prSet phldrT="[Text]"/>
      <dgm:spPr/>
      <dgm:t>
        <a:bodyPr/>
        <a:lstStyle/>
        <a:p>
          <a:r>
            <a:rPr lang="en-US" dirty="0" smtClean="0"/>
            <a:t>Ethos: Credibility appeal – competence, experience, character</a:t>
          </a:r>
          <a:endParaRPr lang="en-US" dirty="0"/>
        </a:p>
      </dgm:t>
    </dgm:pt>
    <dgm:pt modelId="{6F625FEA-19C9-431A-86E4-E6158E318FF5}" type="parTrans" cxnId="{1B07AE18-56A8-4B65-A88D-CACDEB129B0B}">
      <dgm:prSet/>
      <dgm:spPr/>
      <dgm:t>
        <a:bodyPr/>
        <a:lstStyle/>
        <a:p>
          <a:endParaRPr lang="en-US"/>
        </a:p>
      </dgm:t>
    </dgm:pt>
    <dgm:pt modelId="{A7234A7F-2BA7-486B-9273-DD435CA7D88C}" type="sibTrans" cxnId="{1B07AE18-56A8-4B65-A88D-CACDEB129B0B}">
      <dgm:prSet/>
      <dgm:spPr/>
      <dgm:t>
        <a:bodyPr/>
        <a:lstStyle/>
        <a:p>
          <a:endParaRPr lang="en-US"/>
        </a:p>
      </dgm:t>
    </dgm:pt>
    <dgm:pt modelId="{47D80209-3A03-414F-A8CC-0798F0242F52}">
      <dgm:prSet phldrT="[Text]"/>
      <dgm:spPr/>
      <dgm:t>
        <a:bodyPr/>
        <a:lstStyle/>
        <a:p>
          <a:r>
            <a:rPr lang="en-US" b="0" i="0" dirty="0" smtClean="0"/>
            <a:t>"As </a:t>
          </a:r>
          <a:r>
            <a:rPr lang="en-US" b="1" i="0" dirty="0" smtClean="0"/>
            <a:t>a doctor</a:t>
          </a:r>
          <a:r>
            <a:rPr lang="en-US" b="0" i="0" dirty="0" smtClean="0"/>
            <a:t>, I am </a:t>
          </a:r>
          <a:r>
            <a:rPr lang="en-US" b="1" i="0" dirty="0" smtClean="0"/>
            <a:t>qualified</a:t>
          </a:r>
          <a:r>
            <a:rPr lang="en-US" b="0" i="0" dirty="0" smtClean="0"/>
            <a:t> to tell you that this course of treatment will likely generate the best results."</a:t>
          </a:r>
          <a:endParaRPr lang="en-US" dirty="0"/>
        </a:p>
      </dgm:t>
    </dgm:pt>
    <dgm:pt modelId="{36ADFC12-8015-49CE-B84F-9846B15BCBE2}" type="parTrans" cxnId="{1D9B0A33-50CF-46B3-8E16-A70399D76BA3}">
      <dgm:prSet/>
      <dgm:spPr/>
      <dgm:t>
        <a:bodyPr/>
        <a:lstStyle/>
        <a:p>
          <a:endParaRPr lang="en-US"/>
        </a:p>
      </dgm:t>
    </dgm:pt>
    <dgm:pt modelId="{879E9CEB-6987-438E-B5E2-D828F520A41A}" type="sibTrans" cxnId="{1D9B0A33-50CF-46B3-8E16-A70399D76BA3}">
      <dgm:prSet/>
      <dgm:spPr/>
      <dgm:t>
        <a:bodyPr/>
        <a:lstStyle/>
        <a:p>
          <a:endParaRPr lang="en-US"/>
        </a:p>
      </dgm:t>
    </dgm:pt>
    <dgm:pt modelId="{06A9502F-F1D6-4805-9569-ADB8E5140F10}">
      <dgm:prSet phldrT="[Text]"/>
      <dgm:spPr/>
      <dgm:t>
        <a:bodyPr/>
        <a:lstStyle/>
        <a:p>
          <a:r>
            <a:rPr lang="en-US" dirty="0" smtClean="0"/>
            <a:t>Pathos: Emotional appeal - arousing strong feelings</a:t>
          </a:r>
          <a:endParaRPr lang="en-US" dirty="0"/>
        </a:p>
      </dgm:t>
    </dgm:pt>
    <dgm:pt modelId="{3F8507DE-48A4-4A7E-8567-BCD23810F469}" type="parTrans" cxnId="{BC62FF86-B343-4F52-BAC0-219FDBDC9D8F}">
      <dgm:prSet/>
      <dgm:spPr/>
      <dgm:t>
        <a:bodyPr/>
        <a:lstStyle/>
        <a:p>
          <a:endParaRPr lang="en-US"/>
        </a:p>
      </dgm:t>
    </dgm:pt>
    <dgm:pt modelId="{14478868-667C-4C6F-A4DE-DA3F1CF5E442}" type="sibTrans" cxnId="{BC62FF86-B343-4F52-BAC0-219FDBDC9D8F}">
      <dgm:prSet/>
      <dgm:spPr/>
      <dgm:t>
        <a:bodyPr/>
        <a:lstStyle/>
        <a:p>
          <a:endParaRPr lang="en-US"/>
        </a:p>
      </dgm:t>
    </dgm:pt>
    <dgm:pt modelId="{3182B5F1-C0FB-4746-9EF9-4AE3E00355C5}">
      <dgm:prSet phldrT="[Text]"/>
      <dgm:spPr/>
      <dgm:t>
        <a:bodyPr/>
        <a:lstStyle/>
        <a:p>
          <a:r>
            <a:rPr lang="en-US" b="0" i="0" dirty="0" smtClean="0"/>
            <a:t>"If we don’t move soon, we’re all going to die! Can’t you see how dangerous it would be to stay?"</a:t>
          </a:r>
          <a:endParaRPr lang="en-US" dirty="0"/>
        </a:p>
      </dgm:t>
    </dgm:pt>
    <dgm:pt modelId="{68C0899B-0655-42BE-9FEB-2A75764EC35C}" type="parTrans" cxnId="{7446783D-9C1B-411F-A776-066CFB52F72B}">
      <dgm:prSet/>
      <dgm:spPr/>
      <dgm:t>
        <a:bodyPr/>
        <a:lstStyle/>
        <a:p>
          <a:endParaRPr lang="en-US"/>
        </a:p>
      </dgm:t>
    </dgm:pt>
    <dgm:pt modelId="{93748C85-5CBB-45A6-B2AD-5967761112F0}" type="sibTrans" cxnId="{7446783D-9C1B-411F-A776-066CFB52F72B}">
      <dgm:prSet/>
      <dgm:spPr/>
      <dgm:t>
        <a:bodyPr/>
        <a:lstStyle/>
        <a:p>
          <a:endParaRPr lang="en-US"/>
        </a:p>
      </dgm:t>
    </dgm:pt>
    <dgm:pt modelId="{8F7C714F-AE6B-4A90-BD5F-E00437A01A92}" type="pres">
      <dgm:prSet presAssocID="{E499A465-2909-4A07-BC9E-7B364BC7C28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52277-FA9E-4CDC-AABE-4B3FC0EC8A27}" type="pres">
      <dgm:prSet presAssocID="{E5BE0B2B-28E4-4990-8593-CF295D89C4D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6CDF43-C283-410D-AF32-13D91E368AE9}" type="pres">
      <dgm:prSet presAssocID="{E5BE0B2B-28E4-4990-8593-CF295D89C4D1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6BD67B-147B-4E8B-B85C-D81774AE4E18}" type="pres">
      <dgm:prSet presAssocID="{48CED328-F82D-44F1-A872-D441E6BF077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EDAC4-102A-4F49-8ECC-719D3AB8131E}" type="pres">
      <dgm:prSet presAssocID="{48CED328-F82D-44F1-A872-D441E6BF077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2AA8A9-72A9-477D-A0DD-FB741A69BAB3}" type="pres">
      <dgm:prSet presAssocID="{06A9502F-F1D6-4805-9569-ADB8E5140F1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0A831-0607-4644-B80A-8A3BDA273542}" type="pres">
      <dgm:prSet presAssocID="{06A9502F-F1D6-4805-9569-ADB8E5140F10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85404-3C05-4075-BE1A-2DCDC276D68E}" srcId="{E499A465-2909-4A07-BC9E-7B364BC7C288}" destId="{E5BE0B2B-28E4-4990-8593-CF295D89C4D1}" srcOrd="0" destOrd="0" parTransId="{F163BBB2-A741-4924-A615-B09F04D067B4}" sibTransId="{F60FBD96-5A6B-4414-8DD5-3E70718581FF}"/>
    <dgm:cxn modelId="{BC62FF86-B343-4F52-BAC0-219FDBDC9D8F}" srcId="{E499A465-2909-4A07-BC9E-7B364BC7C288}" destId="{06A9502F-F1D6-4805-9569-ADB8E5140F10}" srcOrd="2" destOrd="0" parTransId="{3F8507DE-48A4-4A7E-8567-BCD23810F469}" sibTransId="{14478868-667C-4C6F-A4DE-DA3F1CF5E442}"/>
    <dgm:cxn modelId="{1B07AE18-56A8-4B65-A88D-CACDEB129B0B}" srcId="{E499A465-2909-4A07-BC9E-7B364BC7C288}" destId="{48CED328-F82D-44F1-A872-D441E6BF0779}" srcOrd="1" destOrd="0" parTransId="{6F625FEA-19C9-431A-86E4-E6158E318FF5}" sibTransId="{A7234A7F-2BA7-486B-9273-DD435CA7D88C}"/>
    <dgm:cxn modelId="{1D9B0A33-50CF-46B3-8E16-A70399D76BA3}" srcId="{48CED328-F82D-44F1-A872-D441E6BF0779}" destId="{47D80209-3A03-414F-A8CC-0798F0242F52}" srcOrd="0" destOrd="0" parTransId="{36ADFC12-8015-49CE-B84F-9846B15BCBE2}" sibTransId="{879E9CEB-6987-438E-B5E2-D828F520A41A}"/>
    <dgm:cxn modelId="{656611DC-8A4C-4E36-8453-67EF74634C19}" srcId="{E5BE0B2B-28E4-4990-8593-CF295D89C4D1}" destId="{18C64F9E-4023-49D3-83A8-9BF488F6C68D}" srcOrd="0" destOrd="0" parTransId="{4E9F72EE-DEAF-4DE3-BBB8-A96F2417E934}" sibTransId="{E38B22D0-A31D-49FC-AF40-6FCD32BFA59B}"/>
    <dgm:cxn modelId="{0F0737C9-10EB-405B-B51F-7B9764C8A0C8}" type="presOf" srcId="{E499A465-2909-4A07-BC9E-7B364BC7C288}" destId="{8F7C714F-AE6B-4A90-BD5F-E00437A01A92}" srcOrd="0" destOrd="0" presId="urn:microsoft.com/office/officeart/2005/8/layout/vList2"/>
    <dgm:cxn modelId="{A9E2446D-E679-4DE4-BB83-56B27A519554}" type="presOf" srcId="{47D80209-3A03-414F-A8CC-0798F0242F52}" destId="{FFCEDAC4-102A-4F49-8ECC-719D3AB8131E}" srcOrd="0" destOrd="0" presId="urn:microsoft.com/office/officeart/2005/8/layout/vList2"/>
    <dgm:cxn modelId="{21B2B0D2-2BE2-4C6C-BC97-637181366C21}" type="presOf" srcId="{18C64F9E-4023-49D3-83A8-9BF488F6C68D}" destId="{ED6CDF43-C283-410D-AF32-13D91E368AE9}" srcOrd="0" destOrd="0" presId="urn:microsoft.com/office/officeart/2005/8/layout/vList2"/>
    <dgm:cxn modelId="{E59EB95B-AB60-4CD7-BEB9-377C4731FE78}" type="presOf" srcId="{E5BE0B2B-28E4-4990-8593-CF295D89C4D1}" destId="{1A352277-FA9E-4CDC-AABE-4B3FC0EC8A27}" srcOrd="0" destOrd="0" presId="urn:microsoft.com/office/officeart/2005/8/layout/vList2"/>
    <dgm:cxn modelId="{40332262-D19D-447D-91EE-162AAF6F3609}" type="presOf" srcId="{3182B5F1-C0FB-4746-9EF9-4AE3E00355C5}" destId="{3730A831-0607-4644-B80A-8A3BDA273542}" srcOrd="0" destOrd="0" presId="urn:microsoft.com/office/officeart/2005/8/layout/vList2"/>
    <dgm:cxn modelId="{7446783D-9C1B-411F-A776-066CFB52F72B}" srcId="{06A9502F-F1D6-4805-9569-ADB8E5140F10}" destId="{3182B5F1-C0FB-4746-9EF9-4AE3E00355C5}" srcOrd="0" destOrd="0" parTransId="{68C0899B-0655-42BE-9FEB-2A75764EC35C}" sibTransId="{93748C85-5CBB-45A6-B2AD-5967761112F0}"/>
    <dgm:cxn modelId="{FD7755BD-93BE-405D-B7F0-3643038A8ADD}" type="presOf" srcId="{48CED328-F82D-44F1-A872-D441E6BF0779}" destId="{496BD67B-147B-4E8B-B85C-D81774AE4E18}" srcOrd="0" destOrd="0" presId="urn:microsoft.com/office/officeart/2005/8/layout/vList2"/>
    <dgm:cxn modelId="{FD116518-010B-4828-B6C8-F8991E14A9CA}" type="presOf" srcId="{06A9502F-F1D6-4805-9569-ADB8E5140F10}" destId="{A92AA8A9-72A9-477D-A0DD-FB741A69BAB3}" srcOrd="0" destOrd="0" presId="urn:microsoft.com/office/officeart/2005/8/layout/vList2"/>
    <dgm:cxn modelId="{3A89B974-5DFB-4516-968B-FDFEBD65DCB9}" type="presParOf" srcId="{8F7C714F-AE6B-4A90-BD5F-E00437A01A92}" destId="{1A352277-FA9E-4CDC-AABE-4B3FC0EC8A27}" srcOrd="0" destOrd="0" presId="urn:microsoft.com/office/officeart/2005/8/layout/vList2"/>
    <dgm:cxn modelId="{5125E825-8F76-4557-9F78-F79F3903038D}" type="presParOf" srcId="{8F7C714F-AE6B-4A90-BD5F-E00437A01A92}" destId="{ED6CDF43-C283-410D-AF32-13D91E368AE9}" srcOrd="1" destOrd="0" presId="urn:microsoft.com/office/officeart/2005/8/layout/vList2"/>
    <dgm:cxn modelId="{6144DEDB-B00C-4A4F-B99D-947F404CF351}" type="presParOf" srcId="{8F7C714F-AE6B-4A90-BD5F-E00437A01A92}" destId="{496BD67B-147B-4E8B-B85C-D81774AE4E18}" srcOrd="2" destOrd="0" presId="urn:microsoft.com/office/officeart/2005/8/layout/vList2"/>
    <dgm:cxn modelId="{B9E5028A-D8C3-493A-AAAA-B713121826A0}" type="presParOf" srcId="{8F7C714F-AE6B-4A90-BD5F-E00437A01A92}" destId="{FFCEDAC4-102A-4F49-8ECC-719D3AB8131E}" srcOrd="3" destOrd="0" presId="urn:microsoft.com/office/officeart/2005/8/layout/vList2"/>
    <dgm:cxn modelId="{E10D7AC4-C382-4438-B027-F754F659F4F2}" type="presParOf" srcId="{8F7C714F-AE6B-4A90-BD5F-E00437A01A92}" destId="{A92AA8A9-72A9-477D-A0DD-FB741A69BAB3}" srcOrd="4" destOrd="0" presId="urn:microsoft.com/office/officeart/2005/8/layout/vList2"/>
    <dgm:cxn modelId="{CEF40E14-0BFB-40F0-AD3D-12709547BFCB}" type="presParOf" srcId="{8F7C714F-AE6B-4A90-BD5F-E00437A01A92}" destId="{3730A831-0607-4644-B80A-8A3BDA273542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352277-FA9E-4CDC-AABE-4B3FC0EC8A27}">
      <dsp:nvSpPr>
        <dsp:cNvPr id="0" name=""/>
        <dsp:cNvSpPr/>
      </dsp:nvSpPr>
      <dsp:spPr>
        <a:xfrm>
          <a:off x="0" y="14356"/>
          <a:ext cx="6934200" cy="9931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Logos: Logical appeal - using facts, details, statistics</a:t>
          </a:r>
          <a:endParaRPr lang="en-US" sz="2500" kern="1200" dirty="0"/>
        </a:p>
      </dsp:txBody>
      <dsp:txXfrm>
        <a:off x="48481" y="62837"/>
        <a:ext cx="6837238" cy="896166"/>
      </dsp:txXfrm>
    </dsp:sp>
    <dsp:sp modelId="{ED6CDF43-C283-410D-AF32-13D91E368AE9}">
      <dsp:nvSpPr>
        <dsp:cNvPr id="0" name=""/>
        <dsp:cNvSpPr/>
      </dsp:nvSpPr>
      <dsp:spPr>
        <a:xfrm>
          <a:off x="0" y="1007485"/>
          <a:ext cx="6934200" cy="9056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"The data is perfectly clear: this investment has consistently turned a profit year-over-year, even in spite of market declines in other areas."</a:t>
          </a:r>
          <a:endParaRPr lang="en-US" sz="2000" kern="1200" dirty="0"/>
        </a:p>
      </dsp:txBody>
      <dsp:txXfrm>
        <a:off x="0" y="1007485"/>
        <a:ext cx="6934200" cy="905625"/>
      </dsp:txXfrm>
    </dsp:sp>
    <dsp:sp modelId="{496BD67B-147B-4E8B-B85C-D81774AE4E18}">
      <dsp:nvSpPr>
        <dsp:cNvPr id="0" name=""/>
        <dsp:cNvSpPr/>
      </dsp:nvSpPr>
      <dsp:spPr>
        <a:xfrm>
          <a:off x="0" y="1913110"/>
          <a:ext cx="69342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Ethos: Credibility appeal – competence, experience, character</a:t>
          </a:r>
          <a:endParaRPr lang="en-US" sz="2500" kern="1200" dirty="0"/>
        </a:p>
      </dsp:txBody>
      <dsp:txXfrm>
        <a:off x="48481" y="1961591"/>
        <a:ext cx="6837238" cy="896166"/>
      </dsp:txXfrm>
    </dsp:sp>
    <dsp:sp modelId="{FFCEDAC4-102A-4F49-8ECC-719D3AB8131E}">
      <dsp:nvSpPr>
        <dsp:cNvPr id="0" name=""/>
        <dsp:cNvSpPr/>
      </dsp:nvSpPr>
      <dsp:spPr>
        <a:xfrm>
          <a:off x="0" y="2906239"/>
          <a:ext cx="69342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"As </a:t>
          </a:r>
          <a:r>
            <a:rPr lang="en-US" sz="2000" b="1" i="0" kern="1200" dirty="0" smtClean="0"/>
            <a:t>a doctor</a:t>
          </a:r>
          <a:r>
            <a:rPr lang="en-US" sz="2000" b="0" i="0" kern="1200" dirty="0" smtClean="0"/>
            <a:t>, I am </a:t>
          </a:r>
          <a:r>
            <a:rPr lang="en-US" sz="2000" b="1" i="0" kern="1200" dirty="0" smtClean="0"/>
            <a:t>qualified</a:t>
          </a:r>
          <a:r>
            <a:rPr lang="en-US" sz="2000" b="0" i="0" kern="1200" dirty="0" smtClean="0"/>
            <a:t> to tell you that this course of treatment will likely generate the best results."</a:t>
          </a:r>
          <a:endParaRPr lang="en-US" sz="2000" kern="1200" dirty="0"/>
        </a:p>
      </dsp:txBody>
      <dsp:txXfrm>
        <a:off x="0" y="2906239"/>
        <a:ext cx="6934200" cy="633937"/>
      </dsp:txXfrm>
    </dsp:sp>
    <dsp:sp modelId="{A92AA8A9-72A9-477D-A0DD-FB741A69BAB3}">
      <dsp:nvSpPr>
        <dsp:cNvPr id="0" name=""/>
        <dsp:cNvSpPr/>
      </dsp:nvSpPr>
      <dsp:spPr>
        <a:xfrm>
          <a:off x="0" y="3540176"/>
          <a:ext cx="6934200" cy="9931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Pathos: Emotional appeal - arousing strong feelings</a:t>
          </a:r>
          <a:endParaRPr lang="en-US" sz="2500" kern="1200" dirty="0"/>
        </a:p>
      </dsp:txBody>
      <dsp:txXfrm>
        <a:off x="48481" y="3588657"/>
        <a:ext cx="6837238" cy="896166"/>
      </dsp:txXfrm>
    </dsp:sp>
    <dsp:sp modelId="{3730A831-0607-4644-B80A-8A3BDA273542}">
      <dsp:nvSpPr>
        <dsp:cNvPr id="0" name=""/>
        <dsp:cNvSpPr/>
      </dsp:nvSpPr>
      <dsp:spPr>
        <a:xfrm>
          <a:off x="0" y="4533305"/>
          <a:ext cx="6934200" cy="633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161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i="0" kern="1200" dirty="0" smtClean="0"/>
            <a:t>"If we don’t move soon, we’re all going to die! Can’t you see how dangerous it would be to stay?"</a:t>
          </a:r>
          <a:endParaRPr lang="en-US" sz="2000" kern="1200" dirty="0"/>
        </a:p>
      </dsp:txBody>
      <dsp:txXfrm>
        <a:off x="0" y="4533305"/>
        <a:ext cx="6934200" cy="633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9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74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158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5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9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42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33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4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16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58CA5-0BFC-4677-960A-35427ECE3AE9}" type="datetimeFigureOut">
              <a:rPr lang="en-US" smtClean="0"/>
              <a:t>11/16/2016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579D1-EE9F-40B2-B9BE-59625C480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63" y="990600"/>
            <a:ext cx="6851092" cy="4836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Speech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75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Information Organization</a:t>
            </a:r>
            <a:br>
              <a:rPr lang="en-US" sz="3200" dirty="0" smtClean="0"/>
            </a:br>
            <a:r>
              <a:rPr lang="en-US" sz="3200" dirty="0" smtClean="0"/>
              <a:t>(Outline)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82000" cy="5562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Title:</a:t>
            </a:r>
          </a:p>
          <a:p>
            <a:pPr marL="0" indent="0">
              <a:buNone/>
            </a:pPr>
            <a:r>
              <a:rPr lang="en-US" dirty="0" smtClean="0"/>
              <a:t>Name(s) + NIMs: </a:t>
            </a:r>
          </a:p>
          <a:p>
            <a:pPr marL="0" indent="0">
              <a:buNone/>
            </a:pPr>
            <a:endParaRPr lang="en-US" sz="2600" dirty="0" smtClean="0"/>
          </a:p>
          <a:p>
            <a:r>
              <a:rPr lang="en-US" dirty="0" smtClean="0"/>
              <a:t>Opening</a:t>
            </a:r>
          </a:p>
          <a:p>
            <a:pPr lvl="1"/>
            <a:r>
              <a:rPr lang="en-US" dirty="0" smtClean="0"/>
              <a:t>Attention grabber</a:t>
            </a:r>
          </a:p>
          <a:p>
            <a:pPr lvl="1"/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Credibility</a:t>
            </a:r>
          </a:p>
          <a:p>
            <a:pPr lvl="1"/>
            <a:r>
              <a:rPr lang="en-US" dirty="0" smtClean="0"/>
              <a:t>Your persuasive message (Main ideas in Thesis Statement)</a:t>
            </a:r>
          </a:p>
          <a:p>
            <a:r>
              <a:rPr lang="en-US" dirty="0" smtClean="0"/>
              <a:t>Body</a:t>
            </a:r>
          </a:p>
          <a:p>
            <a:pPr lvl="1"/>
            <a:r>
              <a:rPr lang="en-US" dirty="0" smtClean="0"/>
              <a:t>Main idea 1</a:t>
            </a:r>
          </a:p>
          <a:p>
            <a:pPr lvl="2"/>
            <a:r>
              <a:rPr lang="en-US" dirty="0" smtClean="0"/>
              <a:t>Supporting Argument 1</a:t>
            </a:r>
          </a:p>
          <a:p>
            <a:pPr lvl="1"/>
            <a:r>
              <a:rPr lang="en-US" dirty="0" smtClean="0"/>
              <a:t>Main idea 2</a:t>
            </a:r>
          </a:p>
          <a:p>
            <a:pPr lvl="2"/>
            <a:r>
              <a:rPr lang="en-US" dirty="0" smtClean="0"/>
              <a:t>Supporting Argument 2</a:t>
            </a:r>
          </a:p>
          <a:p>
            <a:r>
              <a:rPr lang="en-US" dirty="0" smtClean="0"/>
              <a:t>Closing</a:t>
            </a:r>
          </a:p>
          <a:p>
            <a:pPr lvl="1"/>
            <a:r>
              <a:rPr lang="en-US" dirty="0" smtClean="0"/>
              <a:t>Conclusion/summary</a:t>
            </a:r>
          </a:p>
          <a:p>
            <a:pPr lvl="1"/>
            <a:r>
              <a:rPr lang="en-US" dirty="0" smtClean="0"/>
              <a:t>Final message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invitation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0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/>
          </p:cNvSpPr>
          <p:nvPr/>
        </p:nvSpPr>
        <p:spPr>
          <a:xfrm>
            <a:off x="3200400" y="914400"/>
            <a:ext cx="5562600" cy="5562600"/>
          </a:xfrm>
          <a:prstGeom prst="rect">
            <a:avLst/>
          </a:prstGeom>
        </p:spPr>
        <p:txBody>
          <a:bodyPr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" indent="-240030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/>
              <a:t>Facts, figures, statistics</a:t>
            </a:r>
          </a:p>
          <a:p>
            <a:pPr marL="240030" indent="-240030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/>
              <a:t>Use examples from “real life”</a:t>
            </a:r>
          </a:p>
          <a:p>
            <a:pPr marL="240030" indent="-240030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/>
              <a:t>Narratives</a:t>
            </a:r>
            <a:r>
              <a:rPr lang="en-US" sz="2400" dirty="0"/>
              <a:t>—make your audience witness to a living drama</a:t>
            </a:r>
          </a:p>
          <a:p>
            <a:pPr marL="240030" indent="-240030">
              <a:spcAft>
                <a:spcPts val="0"/>
              </a:spcAft>
              <a:buFont typeface="Wingdings"/>
              <a:buChar char=""/>
              <a:defRPr/>
            </a:pPr>
            <a:r>
              <a:rPr lang="en-US" sz="2400" b="1" dirty="0"/>
              <a:t>Use Expert Testimony/Witnesses</a:t>
            </a:r>
          </a:p>
          <a:p>
            <a:pPr marL="480060" lvl="1" indent="-205740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/>
              <a:t>When you quote others, you are associating yourself with them, so be careful whom you choose!</a:t>
            </a:r>
          </a:p>
          <a:p>
            <a:pPr marL="480060" lvl="1" indent="-205740">
              <a:spcAft>
                <a:spcPts val="0"/>
              </a:spcAft>
              <a:buFont typeface="Wingdings 2"/>
              <a:buChar char=""/>
              <a:defRPr/>
            </a:pPr>
            <a:r>
              <a:rPr lang="en-US" sz="2400" dirty="0"/>
              <a:t>Reluctant witnesses are those who testify against their apparent self-interest and so are often more powerful (such as Democratic critics of a Democratic president).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2098343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300" dirty="0"/>
              <a:t>Supporting arguments</a:t>
            </a:r>
          </a:p>
        </p:txBody>
      </p:sp>
    </p:spTree>
    <p:extLst>
      <p:ext uri="{BB962C8B-B14F-4D97-AF65-F5344CB8AC3E}">
        <p14:creationId xmlns:p14="http://schemas.microsoft.com/office/powerpoint/2010/main" val="407375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Persuasive speech</a:t>
            </a:r>
            <a:endParaRPr lang="en-US" dirty="0"/>
          </a:p>
        </p:txBody>
      </p:sp>
      <p:pic>
        <p:nvPicPr>
          <p:cNvPr id="5" name="Picture 6" descr="C:\Users\Schaef\AppData\Local\Microsoft\Windows\Temporary Internet Files\Content.IE5\DBXZCKQN\MP900435893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2725340" cy="27253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 noChangeArrowheads="1"/>
          </p:cNvSpPr>
          <p:nvPr>
            <p:ph sz="half" idx="2"/>
          </p:nvPr>
        </p:nvSpPr>
        <p:spPr bwMode="auto">
          <a:prstGeom prst="rect">
            <a:avLst/>
          </a:prstGeom>
          <a:noFill/>
          <a:ln>
            <a:noFill/>
          </a:ln>
          <a:effectLst>
            <a:outerShdw algn="ctr" rotWithShape="0">
              <a:srgbClr val="808080">
                <a:alpha val="7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s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s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s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anose="05000000000000000000" pitchFamily="2" charset="2"/>
              <a:buChar char="s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Wingdings" panose="05000000000000000000" pitchFamily="2" charset="2"/>
              <a:buChar char="s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5763" indent="-385763">
              <a:buFont typeface="+mj-lt"/>
              <a:buAutoNum type="arabicPeriod"/>
            </a:pPr>
            <a:r>
              <a:rPr lang="en-US" altLang="en-US" sz="3000" u="sng" dirty="0">
                <a:latin typeface="Arial" panose="020B0604020202020204" pitchFamily="34" charset="0"/>
              </a:rPr>
              <a:t>Moves</a:t>
            </a:r>
            <a:r>
              <a:rPr lang="en-US" altLang="en-US" sz="3000" dirty="0">
                <a:latin typeface="Arial" panose="020B0604020202020204" pitchFamily="34" charset="0"/>
              </a:rPr>
              <a:t> your audience to </a:t>
            </a:r>
            <a:r>
              <a:rPr lang="en-US" altLang="en-US" sz="3000" b="1" dirty="0">
                <a:solidFill>
                  <a:schemeClr val="accent1"/>
                </a:solidFill>
                <a:latin typeface="Arial" panose="020B0604020202020204" pitchFamily="34" charset="0"/>
              </a:rPr>
              <a:t>believe </a:t>
            </a:r>
            <a:r>
              <a:rPr lang="en-US" altLang="en-US" sz="3000" b="1" dirty="0">
                <a:latin typeface="Arial" panose="020B0604020202020204" pitchFamily="34" charset="0"/>
              </a:rPr>
              <a:t>you</a:t>
            </a:r>
            <a:endParaRPr lang="en-US" altLang="en-US" sz="3000" dirty="0">
              <a:latin typeface="Arial" panose="020B0604020202020204" pitchFamily="34" charset="0"/>
            </a:endParaRPr>
          </a:p>
          <a:p>
            <a:pPr marL="385763" indent="-385763">
              <a:buFont typeface="+mj-lt"/>
              <a:buAutoNum type="arabicPeriod"/>
            </a:pPr>
            <a:r>
              <a:rPr lang="en-US" altLang="en-US" sz="3000" u="sng" dirty="0">
                <a:latin typeface="Arial" panose="020B0604020202020204" pitchFamily="34" charset="0"/>
              </a:rPr>
              <a:t>Influences</a:t>
            </a:r>
            <a:r>
              <a:rPr lang="en-US" altLang="en-US" sz="3000" dirty="0">
                <a:latin typeface="Arial" panose="020B0604020202020204" pitchFamily="34" charset="0"/>
              </a:rPr>
              <a:t> your audience to </a:t>
            </a:r>
            <a:r>
              <a:rPr lang="en-US" altLang="en-US" sz="3000" b="1" dirty="0">
                <a:solidFill>
                  <a:schemeClr val="accent1"/>
                </a:solidFill>
                <a:latin typeface="Arial" panose="020B0604020202020204" pitchFamily="34" charset="0"/>
              </a:rPr>
              <a:t>take action</a:t>
            </a:r>
            <a:r>
              <a:rPr lang="en-US" altLang="en-US" sz="3000" dirty="0">
                <a:latin typeface="Arial" panose="020B0604020202020204" pitchFamily="34" charset="0"/>
              </a:rPr>
              <a:t>.</a:t>
            </a:r>
            <a:endParaRPr lang="en-US" altLang="en-US" sz="2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Persuasive Tools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74" y="804289"/>
            <a:ext cx="7619999" cy="5658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0" y="6488668"/>
            <a:ext cx="3962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/>
              <a:t>Source: entrepreneursspeaking.com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684" r="23684"/>
          <a:stretch/>
        </p:blipFill>
        <p:spPr>
          <a:xfrm>
            <a:off x="6765781" y="1058321"/>
            <a:ext cx="1248578" cy="1295400"/>
          </a:xfrm>
          <a:prstGeom prst="rect">
            <a:avLst/>
          </a:prstGeom>
        </p:spPr>
      </p:pic>
      <p:pic>
        <p:nvPicPr>
          <p:cNvPr id="4" name="Picture 2" descr="Image result for medical professional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124200"/>
            <a:ext cx="1864945" cy="1512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656" y="3512053"/>
            <a:ext cx="1690687" cy="112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2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40403772"/>
              </p:ext>
            </p:extLst>
          </p:nvPr>
        </p:nvGraphicFramePr>
        <p:xfrm>
          <a:off x="1905000" y="12954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298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Logos, pathos, ethos?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828800"/>
            <a:ext cx="7451303" cy="47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9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4144962"/>
          </a:xfrm>
        </p:spPr>
        <p:txBody>
          <a:bodyPr/>
          <a:lstStyle/>
          <a:p>
            <a:r>
              <a:rPr lang="en-US" dirty="0" smtClean="0"/>
              <a:t>Logos, pathos, ethos?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74638"/>
            <a:ext cx="5083810" cy="635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0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2514600" cy="2925762"/>
          </a:xfrm>
        </p:spPr>
        <p:txBody>
          <a:bodyPr/>
          <a:lstStyle/>
          <a:p>
            <a:r>
              <a:rPr lang="en-US" dirty="0" smtClean="0"/>
              <a:t>Logos, Pathos, Ethos?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134" y="457200"/>
            <a:ext cx="5848038" cy="60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Present a topic that the audience </a:t>
            </a:r>
            <a:r>
              <a:rPr lang="en-US" b="1" dirty="0" smtClean="0"/>
              <a:t>needs</a:t>
            </a:r>
            <a:r>
              <a:rPr lang="en-US" dirty="0" smtClean="0"/>
              <a:t> or are interested in – to </a:t>
            </a:r>
            <a:r>
              <a:rPr lang="en-US" b="1" dirty="0" smtClean="0"/>
              <a:t>solve their problem</a:t>
            </a:r>
          </a:p>
          <a:p>
            <a:r>
              <a:rPr lang="en-US" dirty="0" smtClean="0"/>
              <a:t>Show your credibility:</a:t>
            </a:r>
          </a:p>
          <a:p>
            <a:pPr lvl="1"/>
            <a:r>
              <a:rPr lang="en-US" dirty="0" smtClean="0"/>
              <a:t>explaining your competence, by being honest and careful with speech material, by remaining open-minded, and by showing common ground with listeners. </a:t>
            </a:r>
          </a:p>
          <a:p>
            <a:r>
              <a:rPr lang="en-US" dirty="0" smtClean="0"/>
              <a:t>Use sound </a:t>
            </a:r>
            <a:r>
              <a:rPr lang="en-US" i="1" dirty="0" smtClean="0"/>
              <a:t>reasoning </a:t>
            </a:r>
            <a:r>
              <a:rPr lang="en-US" dirty="0" smtClean="0"/>
              <a:t>as a powerful tool of persuasion: </a:t>
            </a:r>
          </a:p>
          <a:p>
            <a:pPr lvl="1"/>
            <a:r>
              <a:rPr lang="en-US" dirty="0" smtClean="0"/>
              <a:t>Build your case by using strong </a:t>
            </a:r>
            <a:r>
              <a:rPr lang="en-US" i="1" dirty="0" smtClean="0"/>
              <a:t>evidence </a:t>
            </a:r>
            <a:r>
              <a:rPr lang="en-US" dirty="0" smtClean="0"/>
              <a:t>(such as statistics, examples, and testimony) that is accurate, up-to-date, and typical. Try to use a variety of sources, all of them reliable and reputable.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64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</a:t>
            </a:r>
            <a:r>
              <a:rPr lang="en-US" smtClean="0"/>
              <a:t>- Topics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953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Health problems</a:t>
            </a:r>
          </a:p>
          <a:p>
            <a:pPr lvl="1"/>
            <a:r>
              <a:rPr lang="en-US" dirty="0" smtClean="0"/>
              <a:t>Healthy diets/eating habits</a:t>
            </a:r>
          </a:p>
          <a:p>
            <a:pPr lvl="1"/>
            <a:r>
              <a:rPr lang="en-US" dirty="0" smtClean="0"/>
              <a:t>Prevention of spreading of germs in the dormitory</a:t>
            </a:r>
          </a:p>
          <a:p>
            <a:pPr lvl="1"/>
            <a:r>
              <a:rPr lang="en-US" dirty="0" smtClean="0"/>
              <a:t>First aid in classroom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Learning facility problems</a:t>
            </a:r>
          </a:p>
          <a:p>
            <a:pPr marL="914400" lvl="1" indent="-514350"/>
            <a:r>
              <a:rPr lang="en-US" dirty="0" smtClean="0"/>
              <a:t>Computer lab</a:t>
            </a:r>
          </a:p>
          <a:p>
            <a:pPr marL="914400" lvl="1" indent="-514350"/>
            <a:r>
              <a:rPr lang="en-US" dirty="0" smtClean="0"/>
              <a:t>Classrooms</a:t>
            </a:r>
          </a:p>
          <a:p>
            <a:pPr marL="914400" lvl="1" indent="-514350"/>
            <a:r>
              <a:rPr lang="en-US" dirty="0" smtClean="0"/>
              <a:t>Clinical lab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Learning problems</a:t>
            </a:r>
          </a:p>
          <a:p>
            <a:pPr marL="914400" lvl="1" indent="-514350"/>
            <a:r>
              <a:rPr lang="en-US" dirty="0" smtClean="0"/>
              <a:t>Group learning</a:t>
            </a:r>
          </a:p>
          <a:p>
            <a:pPr marL="914400" lvl="1" indent="-514350"/>
            <a:r>
              <a:rPr lang="en-US" dirty="0" smtClean="0"/>
              <a:t>Individual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Dormitory problems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Spiritual growth problems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5105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6. Academic problems</a:t>
            </a:r>
          </a:p>
          <a:p>
            <a:pPr marL="0" indent="0">
              <a:buNone/>
            </a:pPr>
            <a:r>
              <a:rPr lang="en-US" dirty="0" smtClean="0"/>
              <a:t>7. </a:t>
            </a:r>
            <a:r>
              <a:rPr lang="en-US" b="1" dirty="0" smtClean="0"/>
              <a:t>Time management problems</a:t>
            </a:r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b="1" dirty="0" smtClean="0"/>
              <a:t>Social problems</a:t>
            </a:r>
          </a:p>
          <a:p>
            <a:pPr lvl="1"/>
            <a:r>
              <a:rPr lang="en-US" dirty="0" smtClean="0"/>
              <a:t>Conflict</a:t>
            </a:r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b="1" dirty="0" smtClean="0"/>
              <a:t>Technology problem</a:t>
            </a:r>
          </a:p>
          <a:p>
            <a:pPr lvl="1"/>
            <a:r>
              <a:rPr lang="en-US" dirty="0" smtClean="0"/>
              <a:t>Moodle</a:t>
            </a:r>
          </a:p>
          <a:p>
            <a:pPr lvl="1"/>
            <a:r>
              <a:rPr lang="en-US" dirty="0" smtClean="0"/>
              <a:t>Wi fi</a:t>
            </a:r>
          </a:p>
          <a:p>
            <a:pPr lvl="1"/>
            <a:r>
              <a:rPr lang="en-US" dirty="0" smtClean="0"/>
              <a:t>Computer/lap top</a:t>
            </a:r>
          </a:p>
          <a:p>
            <a:pPr marL="0" indent="0">
              <a:buNone/>
            </a:pPr>
            <a:r>
              <a:rPr lang="en-US" dirty="0" smtClean="0"/>
              <a:t>10. Personal problems</a:t>
            </a:r>
          </a:p>
          <a:p>
            <a:pPr lvl="1"/>
            <a:r>
              <a:rPr lang="en-US" dirty="0" smtClean="0"/>
              <a:t>Stress</a:t>
            </a:r>
          </a:p>
          <a:p>
            <a:pPr lvl="1"/>
            <a:r>
              <a:rPr lang="en-US" dirty="0" smtClean="0"/>
              <a:t>Grieve</a:t>
            </a:r>
          </a:p>
          <a:p>
            <a:pPr lvl="1"/>
            <a:r>
              <a:rPr lang="en-US" dirty="0" smtClean="0"/>
              <a:t>Broken heart</a:t>
            </a:r>
          </a:p>
          <a:p>
            <a:pPr lvl="1"/>
            <a:r>
              <a:rPr lang="en-US" dirty="0" smtClean="0"/>
              <a:t>Financial problem</a:t>
            </a:r>
          </a:p>
        </p:txBody>
      </p:sp>
    </p:spTree>
    <p:extLst>
      <p:ext uri="{BB962C8B-B14F-4D97-AF65-F5344CB8AC3E}">
        <p14:creationId xmlns:p14="http://schemas.microsoft.com/office/powerpoint/2010/main" val="387089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425</Words>
  <Application>Microsoft Office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Wingdings</vt:lpstr>
      <vt:lpstr>Wingdings 2</vt:lpstr>
      <vt:lpstr>Office Theme</vt:lpstr>
      <vt:lpstr>Persuasive Speech</vt:lpstr>
      <vt:lpstr>Persuasive speech</vt:lpstr>
      <vt:lpstr>Persuasive Tools</vt:lpstr>
      <vt:lpstr>Examples</vt:lpstr>
      <vt:lpstr>Logos, pathos, ethos?</vt:lpstr>
      <vt:lpstr>Logos, pathos, ethos?</vt:lpstr>
      <vt:lpstr>Logos, Pathos, Ethos?</vt:lpstr>
      <vt:lpstr>Tips</vt:lpstr>
      <vt:lpstr>Problems - Topics</vt:lpstr>
      <vt:lpstr>Information Organization (Outline)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Persuasive Speech</dc:title>
  <dc:creator>FK</dc:creator>
  <cp:lastModifiedBy>Sandra Sembel</cp:lastModifiedBy>
  <cp:revision>17</cp:revision>
  <dcterms:created xsi:type="dcterms:W3CDTF">2016-11-14T02:12:08Z</dcterms:created>
  <dcterms:modified xsi:type="dcterms:W3CDTF">2016-11-16T09:07:07Z</dcterms:modified>
</cp:coreProperties>
</file>