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58" r:id="rId6"/>
    <p:sldId id="259" r:id="rId7"/>
    <p:sldId id="271" r:id="rId8"/>
    <p:sldId id="260" r:id="rId9"/>
    <p:sldId id="263" r:id="rId10"/>
    <p:sldId id="264" r:id="rId11"/>
    <p:sldId id="265" r:id="rId12"/>
    <p:sldId id="272" r:id="rId13"/>
    <p:sldId id="273" r:id="rId14"/>
    <p:sldId id="266" r:id="rId15"/>
    <p:sldId id="267" r:id="rId16"/>
    <p:sldId id="268" r:id="rId17"/>
    <p:sldId id="269"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771A87-4E6C-4963-AFFE-80A3E52E43A9}" type="doc">
      <dgm:prSet loTypeId="urn:microsoft.com/office/officeart/2005/8/layout/hList1" loCatId="list" qsTypeId="urn:microsoft.com/office/officeart/2005/8/quickstyle/simple1" qsCatId="simple" csTypeId="urn:microsoft.com/office/officeart/2005/8/colors/accent0_1" csCatId="mainScheme" phldr="1"/>
      <dgm:spPr/>
      <dgm:t>
        <a:bodyPr/>
        <a:lstStyle/>
        <a:p>
          <a:endParaRPr lang="en-US"/>
        </a:p>
      </dgm:t>
    </dgm:pt>
    <dgm:pt modelId="{7599FFB7-42FD-4395-B6D5-A7CAE236DA55}">
      <dgm:prSet phldrT="[Text]"/>
      <dgm:spPr/>
      <dgm:t>
        <a:bodyPr/>
        <a:lstStyle/>
        <a:p>
          <a:r>
            <a:rPr lang="en-US" dirty="0" smtClean="0"/>
            <a:t>Quoting</a:t>
          </a:r>
          <a:endParaRPr lang="en-US" dirty="0"/>
        </a:p>
      </dgm:t>
    </dgm:pt>
    <dgm:pt modelId="{8D061B45-090F-4DCD-9AC7-F77447759036}" type="parTrans" cxnId="{D523DBF8-ECEC-44A7-95B1-98F720374534}">
      <dgm:prSet/>
      <dgm:spPr/>
      <dgm:t>
        <a:bodyPr/>
        <a:lstStyle/>
        <a:p>
          <a:endParaRPr lang="en-US"/>
        </a:p>
      </dgm:t>
    </dgm:pt>
    <dgm:pt modelId="{49EF5479-D6FE-4FDB-ADBE-2B547914D60C}" type="sibTrans" cxnId="{D523DBF8-ECEC-44A7-95B1-98F720374534}">
      <dgm:prSet/>
      <dgm:spPr/>
      <dgm:t>
        <a:bodyPr/>
        <a:lstStyle/>
        <a:p>
          <a:endParaRPr lang="en-US"/>
        </a:p>
      </dgm:t>
    </dgm:pt>
    <dgm:pt modelId="{80072D6E-26C1-4F0C-88D6-5831EA1F75F6}">
      <dgm:prSet phldrT="[Text]"/>
      <dgm:spPr/>
      <dgm:t>
        <a:bodyPr/>
        <a:lstStyle/>
        <a:p>
          <a:r>
            <a:rPr lang="en-US" dirty="0" smtClean="0"/>
            <a:t>Copy the exact words of the original source</a:t>
          </a:r>
          <a:endParaRPr lang="en-US" dirty="0"/>
        </a:p>
      </dgm:t>
    </dgm:pt>
    <dgm:pt modelId="{A616D72B-8BF8-4C8D-A105-D2A8059F9205}" type="parTrans" cxnId="{B657DC35-0A04-42E0-B37F-5541B03883E8}">
      <dgm:prSet/>
      <dgm:spPr/>
      <dgm:t>
        <a:bodyPr/>
        <a:lstStyle/>
        <a:p>
          <a:endParaRPr lang="en-US"/>
        </a:p>
      </dgm:t>
    </dgm:pt>
    <dgm:pt modelId="{C9554357-74C8-42D9-9869-32608EE942C9}" type="sibTrans" cxnId="{B657DC35-0A04-42E0-B37F-5541B03883E8}">
      <dgm:prSet/>
      <dgm:spPr/>
      <dgm:t>
        <a:bodyPr/>
        <a:lstStyle/>
        <a:p>
          <a:endParaRPr lang="en-US"/>
        </a:p>
      </dgm:t>
    </dgm:pt>
    <dgm:pt modelId="{2FB08A2D-83C3-42CB-BE77-297886CD1D2A}">
      <dgm:prSet phldrT="[Text]"/>
      <dgm:spPr/>
      <dgm:t>
        <a:bodyPr/>
        <a:lstStyle/>
        <a:p>
          <a:r>
            <a:rPr lang="en-US" dirty="0" smtClean="0"/>
            <a:t>Paraphrasing</a:t>
          </a:r>
          <a:endParaRPr lang="en-US" dirty="0"/>
        </a:p>
      </dgm:t>
    </dgm:pt>
    <dgm:pt modelId="{93708889-28EB-4D7C-A5DC-65F63F5D5F2A}" type="parTrans" cxnId="{60CE383A-1BAE-45DB-8450-1A4910402F8D}">
      <dgm:prSet/>
      <dgm:spPr/>
      <dgm:t>
        <a:bodyPr/>
        <a:lstStyle/>
        <a:p>
          <a:endParaRPr lang="en-US"/>
        </a:p>
      </dgm:t>
    </dgm:pt>
    <dgm:pt modelId="{641457AA-EEED-4637-ACB3-4E3C2921E65C}" type="sibTrans" cxnId="{60CE383A-1BAE-45DB-8450-1A4910402F8D}">
      <dgm:prSet/>
      <dgm:spPr/>
      <dgm:t>
        <a:bodyPr/>
        <a:lstStyle/>
        <a:p>
          <a:endParaRPr lang="en-US"/>
        </a:p>
      </dgm:t>
    </dgm:pt>
    <dgm:pt modelId="{715E5738-AB57-42DD-8E58-6AE4F571286C}">
      <dgm:prSet phldrT="[Text]"/>
      <dgm:spPr/>
      <dgm:t>
        <a:bodyPr/>
        <a:lstStyle/>
        <a:p>
          <a:r>
            <a:rPr lang="en-US" dirty="0" smtClean="0"/>
            <a:t>Restating the original source using our own ideas</a:t>
          </a:r>
          <a:endParaRPr lang="en-US" dirty="0"/>
        </a:p>
      </dgm:t>
    </dgm:pt>
    <dgm:pt modelId="{C9FA1FBE-01BB-4D6C-B43F-9F356F0FEC73}" type="parTrans" cxnId="{7C3EFE57-7B63-4751-B70F-40827E2990FC}">
      <dgm:prSet/>
      <dgm:spPr/>
      <dgm:t>
        <a:bodyPr/>
        <a:lstStyle/>
        <a:p>
          <a:endParaRPr lang="en-US"/>
        </a:p>
      </dgm:t>
    </dgm:pt>
    <dgm:pt modelId="{909BB098-C734-43D1-A8D4-32A269120384}" type="sibTrans" cxnId="{7C3EFE57-7B63-4751-B70F-40827E2990FC}">
      <dgm:prSet/>
      <dgm:spPr/>
      <dgm:t>
        <a:bodyPr/>
        <a:lstStyle/>
        <a:p>
          <a:endParaRPr lang="en-US"/>
        </a:p>
      </dgm:t>
    </dgm:pt>
    <dgm:pt modelId="{BD47C6EA-484D-4B1A-AF85-DA2C7BFB184E}">
      <dgm:prSet phldrT="[Text]"/>
      <dgm:spPr/>
      <dgm:t>
        <a:bodyPr/>
        <a:lstStyle/>
        <a:p>
          <a:r>
            <a:rPr lang="en-US" dirty="0" smtClean="0"/>
            <a:t>Can be the same length or a bit longer</a:t>
          </a:r>
          <a:endParaRPr lang="en-US" dirty="0"/>
        </a:p>
      </dgm:t>
    </dgm:pt>
    <dgm:pt modelId="{189B63FE-0970-4F66-8ABB-F51C5F98FDAB}" type="parTrans" cxnId="{0C4925F7-D591-440B-9DDF-80D18BCC7216}">
      <dgm:prSet/>
      <dgm:spPr/>
      <dgm:t>
        <a:bodyPr/>
        <a:lstStyle/>
        <a:p>
          <a:endParaRPr lang="en-US"/>
        </a:p>
      </dgm:t>
    </dgm:pt>
    <dgm:pt modelId="{A5B8E377-1CB6-402D-86CA-EDE7A177C00D}" type="sibTrans" cxnId="{0C4925F7-D591-440B-9DDF-80D18BCC7216}">
      <dgm:prSet/>
      <dgm:spPr/>
      <dgm:t>
        <a:bodyPr/>
        <a:lstStyle/>
        <a:p>
          <a:endParaRPr lang="en-US"/>
        </a:p>
      </dgm:t>
    </dgm:pt>
    <dgm:pt modelId="{AD50AF7F-7D96-4C20-883B-94985090208B}">
      <dgm:prSet phldrT="[Text]"/>
      <dgm:spPr/>
      <dgm:t>
        <a:bodyPr/>
        <a:lstStyle/>
        <a:p>
          <a:r>
            <a:rPr lang="en-US" dirty="0" smtClean="0"/>
            <a:t>Summarizing</a:t>
          </a:r>
          <a:endParaRPr lang="en-US" dirty="0"/>
        </a:p>
      </dgm:t>
    </dgm:pt>
    <dgm:pt modelId="{FC27A448-D236-4D77-A1C3-33EE4E5C98D3}" type="parTrans" cxnId="{99C53097-58CD-4996-A067-F62EDA472B29}">
      <dgm:prSet/>
      <dgm:spPr/>
      <dgm:t>
        <a:bodyPr/>
        <a:lstStyle/>
        <a:p>
          <a:endParaRPr lang="en-US"/>
        </a:p>
      </dgm:t>
    </dgm:pt>
    <dgm:pt modelId="{3B40DA68-C0EA-41E1-9629-B9B14BEE444D}" type="sibTrans" cxnId="{99C53097-58CD-4996-A067-F62EDA472B29}">
      <dgm:prSet/>
      <dgm:spPr/>
      <dgm:t>
        <a:bodyPr/>
        <a:lstStyle/>
        <a:p>
          <a:endParaRPr lang="en-US"/>
        </a:p>
      </dgm:t>
    </dgm:pt>
    <dgm:pt modelId="{B17B8901-70D7-4ABA-B9E6-9F2F7BE23D1F}">
      <dgm:prSet phldrT="[Text]"/>
      <dgm:spPr/>
      <dgm:t>
        <a:bodyPr/>
        <a:lstStyle/>
        <a:p>
          <a:r>
            <a:rPr lang="en-US" dirty="0" smtClean="0"/>
            <a:t>Restating only the main points of the original source in our own words</a:t>
          </a:r>
          <a:endParaRPr lang="en-US" dirty="0"/>
        </a:p>
      </dgm:t>
    </dgm:pt>
    <dgm:pt modelId="{174832DB-463B-4A31-92DE-47FFB6F94C74}" type="parTrans" cxnId="{965FB824-D9B2-4EEC-9867-C4513618A989}">
      <dgm:prSet/>
      <dgm:spPr/>
      <dgm:t>
        <a:bodyPr/>
        <a:lstStyle/>
        <a:p>
          <a:endParaRPr lang="en-US"/>
        </a:p>
      </dgm:t>
    </dgm:pt>
    <dgm:pt modelId="{D0AB8FE5-3495-4672-B4CF-A8D76078D2F6}" type="sibTrans" cxnId="{965FB824-D9B2-4EEC-9867-C4513618A989}">
      <dgm:prSet/>
      <dgm:spPr/>
      <dgm:t>
        <a:bodyPr/>
        <a:lstStyle/>
        <a:p>
          <a:endParaRPr lang="en-US"/>
        </a:p>
      </dgm:t>
    </dgm:pt>
    <dgm:pt modelId="{C55ED1AE-DAC7-46DB-9036-8F9638EE2D6F}">
      <dgm:prSet phldrT="[Text]"/>
      <dgm:spPr/>
      <dgm:t>
        <a:bodyPr/>
        <a:lstStyle/>
        <a:p>
          <a:r>
            <a:rPr lang="en-US" dirty="0" smtClean="0"/>
            <a:t>Much shorter</a:t>
          </a:r>
          <a:endParaRPr lang="en-US" dirty="0"/>
        </a:p>
      </dgm:t>
    </dgm:pt>
    <dgm:pt modelId="{8C98B96D-0BA4-4057-8F4F-4E5C33827C98}" type="parTrans" cxnId="{71B51365-7A34-460B-A077-D67C37889E6C}">
      <dgm:prSet/>
      <dgm:spPr/>
      <dgm:t>
        <a:bodyPr/>
        <a:lstStyle/>
        <a:p>
          <a:endParaRPr lang="en-US"/>
        </a:p>
      </dgm:t>
    </dgm:pt>
    <dgm:pt modelId="{268B2434-1A77-4070-9954-313017D5BB3C}" type="sibTrans" cxnId="{71B51365-7A34-460B-A077-D67C37889E6C}">
      <dgm:prSet/>
      <dgm:spPr/>
      <dgm:t>
        <a:bodyPr/>
        <a:lstStyle/>
        <a:p>
          <a:endParaRPr lang="en-US"/>
        </a:p>
      </dgm:t>
    </dgm:pt>
    <dgm:pt modelId="{47732761-F0CA-42A4-A6DA-AC61DFC7E23C}">
      <dgm:prSet phldrT="[Text]"/>
      <dgm:spPr/>
      <dgm:t>
        <a:bodyPr/>
        <a:lstStyle/>
        <a:p>
          <a:r>
            <a:rPr lang="en-US" dirty="0" smtClean="0"/>
            <a:t>Same length</a:t>
          </a:r>
          <a:endParaRPr lang="en-US" dirty="0"/>
        </a:p>
      </dgm:t>
    </dgm:pt>
    <dgm:pt modelId="{17236180-AE15-4CEA-A7F8-B3BA133244A1}" type="parTrans" cxnId="{C3D6704F-7F85-4B15-9ED6-5EFF6BB9DDFC}">
      <dgm:prSet/>
      <dgm:spPr/>
    </dgm:pt>
    <dgm:pt modelId="{43DB521B-71B3-478E-B884-28BE84B45F5E}" type="sibTrans" cxnId="{C3D6704F-7F85-4B15-9ED6-5EFF6BB9DDFC}">
      <dgm:prSet/>
      <dgm:spPr/>
    </dgm:pt>
    <dgm:pt modelId="{74505C52-ED4D-44FB-8765-B82E194EE717}" type="pres">
      <dgm:prSet presAssocID="{40771A87-4E6C-4963-AFFE-80A3E52E43A9}" presName="Name0" presStyleCnt="0">
        <dgm:presLayoutVars>
          <dgm:dir/>
          <dgm:animLvl val="lvl"/>
          <dgm:resizeHandles val="exact"/>
        </dgm:presLayoutVars>
      </dgm:prSet>
      <dgm:spPr/>
    </dgm:pt>
    <dgm:pt modelId="{8E04F7C6-1FEA-4D16-9ED9-A8B3727466D6}" type="pres">
      <dgm:prSet presAssocID="{7599FFB7-42FD-4395-B6D5-A7CAE236DA55}" presName="composite" presStyleCnt="0"/>
      <dgm:spPr/>
    </dgm:pt>
    <dgm:pt modelId="{1A3BDFE2-2C16-45DF-B188-77872369FDC1}" type="pres">
      <dgm:prSet presAssocID="{7599FFB7-42FD-4395-B6D5-A7CAE236DA55}" presName="parTx" presStyleLbl="alignNode1" presStyleIdx="0" presStyleCnt="3">
        <dgm:presLayoutVars>
          <dgm:chMax val="0"/>
          <dgm:chPref val="0"/>
          <dgm:bulletEnabled val="1"/>
        </dgm:presLayoutVars>
      </dgm:prSet>
      <dgm:spPr/>
      <dgm:t>
        <a:bodyPr/>
        <a:lstStyle/>
        <a:p>
          <a:endParaRPr lang="en-US"/>
        </a:p>
      </dgm:t>
    </dgm:pt>
    <dgm:pt modelId="{F9B76502-847B-4A4C-8CB2-C0FCE803E6D8}" type="pres">
      <dgm:prSet presAssocID="{7599FFB7-42FD-4395-B6D5-A7CAE236DA55}" presName="desTx" presStyleLbl="alignAccFollowNode1" presStyleIdx="0" presStyleCnt="3">
        <dgm:presLayoutVars>
          <dgm:bulletEnabled val="1"/>
        </dgm:presLayoutVars>
      </dgm:prSet>
      <dgm:spPr/>
      <dgm:t>
        <a:bodyPr/>
        <a:lstStyle/>
        <a:p>
          <a:endParaRPr lang="en-US"/>
        </a:p>
      </dgm:t>
    </dgm:pt>
    <dgm:pt modelId="{8239F5A2-99D0-4204-AAF9-B5674E4A41CA}" type="pres">
      <dgm:prSet presAssocID="{49EF5479-D6FE-4FDB-ADBE-2B547914D60C}" presName="space" presStyleCnt="0"/>
      <dgm:spPr/>
    </dgm:pt>
    <dgm:pt modelId="{642F9593-1CB3-4FC7-930F-64A5999DD61D}" type="pres">
      <dgm:prSet presAssocID="{2FB08A2D-83C3-42CB-BE77-297886CD1D2A}" presName="composite" presStyleCnt="0"/>
      <dgm:spPr/>
    </dgm:pt>
    <dgm:pt modelId="{F1989AED-1B3A-451E-9BD5-ACF7C674DBC3}" type="pres">
      <dgm:prSet presAssocID="{2FB08A2D-83C3-42CB-BE77-297886CD1D2A}" presName="parTx" presStyleLbl="alignNode1" presStyleIdx="1" presStyleCnt="3">
        <dgm:presLayoutVars>
          <dgm:chMax val="0"/>
          <dgm:chPref val="0"/>
          <dgm:bulletEnabled val="1"/>
        </dgm:presLayoutVars>
      </dgm:prSet>
      <dgm:spPr/>
    </dgm:pt>
    <dgm:pt modelId="{98E98509-E36D-492E-BE44-02E363523497}" type="pres">
      <dgm:prSet presAssocID="{2FB08A2D-83C3-42CB-BE77-297886CD1D2A}" presName="desTx" presStyleLbl="alignAccFollowNode1" presStyleIdx="1" presStyleCnt="3">
        <dgm:presLayoutVars>
          <dgm:bulletEnabled val="1"/>
        </dgm:presLayoutVars>
      </dgm:prSet>
      <dgm:spPr/>
      <dgm:t>
        <a:bodyPr/>
        <a:lstStyle/>
        <a:p>
          <a:endParaRPr lang="en-US"/>
        </a:p>
      </dgm:t>
    </dgm:pt>
    <dgm:pt modelId="{69349C18-2EAD-4178-9676-DA0F580143EC}" type="pres">
      <dgm:prSet presAssocID="{641457AA-EEED-4637-ACB3-4E3C2921E65C}" presName="space" presStyleCnt="0"/>
      <dgm:spPr/>
    </dgm:pt>
    <dgm:pt modelId="{467123C8-D7A4-42E5-AAF1-E0E5D491765A}" type="pres">
      <dgm:prSet presAssocID="{AD50AF7F-7D96-4C20-883B-94985090208B}" presName="composite" presStyleCnt="0"/>
      <dgm:spPr/>
    </dgm:pt>
    <dgm:pt modelId="{3E6FD839-3539-4A73-9707-722E9B336C90}" type="pres">
      <dgm:prSet presAssocID="{AD50AF7F-7D96-4C20-883B-94985090208B}" presName="parTx" presStyleLbl="alignNode1" presStyleIdx="2" presStyleCnt="3">
        <dgm:presLayoutVars>
          <dgm:chMax val="0"/>
          <dgm:chPref val="0"/>
          <dgm:bulletEnabled val="1"/>
        </dgm:presLayoutVars>
      </dgm:prSet>
      <dgm:spPr/>
    </dgm:pt>
    <dgm:pt modelId="{C580C918-EF4D-4579-B33C-76BE0A0C9875}" type="pres">
      <dgm:prSet presAssocID="{AD50AF7F-7D96-4C20-883B-94985090208B}" presName="desTx" presStyleLbl="alignAccFollowNode1" presStyleIdx="2" presStyleCnt="3">
        <dgm:presLayoutVars>
          <dgm:bulletEnabled val="1"/>
        </dgm:presLayoutVars>
      </dgm:prSet>
      <dgm:spPr/>
      <dgm:t>
        <a:bodyPr/>
        <a:lstStyle/>
        <a:p>
          <a:endParaRPr lang="en-US"/>
        </a:p>
      </dgm:t>
    </dgm:pt>
  </dgm:ptLst>
  <dgm:cxnLst>
    <dgm:cxn modelId="{E407C57E-09B9-4474-B516-228DF2BAD5F3}" type="presOf" srcId="{47732761-F0CA-42A4-A6DA-AC61DFC7E23C}" destId="{F9B76502-847B-4A4C-8CB2-C0FCE803E6D8}" srcOrd="0" destOrd="1" presId="urn:microsoft.com/office/officeart/2005/8/layout/hList1"/>
    <dgm:cxn modelId="{60CE383A-1BAE-45DB-8450-1A4910402F8D}" srcId="{40771A87-4E6C-4963-AFFE-80A3E52E43A9}" destId="{2FB08A2D-83C3-42CB-BE77-297886CD1D2A}" srcOrd="1" destOrd="0" parTransId="{93708889-28EB-4D7C-A5DC-65F63F5D5F2A}" sibTransId="{641457AA-EEED-4637-ACB3-4E3C2921E65C}"/>
    <dgm:cxn modelId="{B324B91A-F60B-4BA7-9FB0-C244908A038E}" type="presOf" srcId="{B17B8901-70D7-4ABA-B9E6-9F2F7BE23D1F}" destId="{C580C918-EF4D-4579-B33C-76BE0A0C9875}" srcOrd="0" destOrd="0" presId="urn:microsoft.com/office/officeart/2005/8/layout/hList1"/>
    <dgm:cxn modelId="{0E2FCB4A-7BC5-4B72-99DF-B8CA648029A5}" type="presOf" srcId="{BD47C6EA-484D-4B1A-AF85-DA2C7BFB184E}" destId="{98E98509-E36D-492E-BE44-02E363523497}" srcOrd="0" destOrd="1" presId="urn:microsoft.com/office/officeart/2005/8/layout/hList1"/>
    <dgm:cxn modelId="{C6358D43-FEED-4998-8A90-88ED4B11BDA8}" type="presOf" srcId="{80072D6E-26C1-4F0C-88D6-5831EA1F75F6}" destId="{F9B76502-847B-4A4C-8CB2-C0FCE803E6D8}" srcOrd="0" destOrd="0" presId="urn:microsoft.com/office/officeart/2005/8/layout/hList1"/>
    <dgm:cxn modelId="{99C53097-58CD-4996-A067-F62EDA472B29}" srcId="{40771A87-4E6C-4963-AFFE-80A3E52E43A9}" destId="{AD50AF7F-7D96-4C20-883B-94985090208B}" srcOrd="2" destOrd="0" parTransId="{FC27A448-D236-4D77-A1C3-33EE4E5C98D3}" sibTransId="{3B40DA68-C0EA-41E1-9629-B9B14BEE444D}"/>
    <dgm:cxn modelId="{D523DBF8-ECEC-44A7-95B1-98F720374534}" srcId="{40771A87-4E6C-4963-AFFE-80A3E52E43A9}" destId="{7599FFB7-42FD-4395-B6D5-A7CAE236DA55}" srcOrd="0" destOrd="0" parTransId="{8D061B45-090F-4DCD-9AC7-F77447759036}" sibTransId="{49EF5479-D6FE-4FDB-ADBE-2B547914D60C}"/>
    <dgm:cxn modelId="{F8F6D260-18F5-432B-A3C2-BFA153BCB29A}" type="presOf" srcId="{C55ED1AE-DAC7-46DB-9036-8F9638EE2D6F}" destId="{C580C918-EF4D-4579-B33C-76BE0A0C9875}" srcOrd="0" destOrd="1" presId="urn:microsoft.com/office/officeart/2005/8/layout/hList1"/>
    <dgm:cxn modelId="{965FB824-D9B2-4EEC-9867-C4513618A989}" srcId="{AD50AF7F-7D96-4C20-883B-94985090208B}" destId="{B17B8901-70D7-4ABA-B9E6-9F2F7BE23D1F}" srcOrd="0" destOrd="0" parTransId="{174832DB-463B-4A31-92DE-47FFB6F94C74}" sibTransId="{D0AB8FE5-3495-4672-B4CF-A8D76078D2F6}"/>
    <dgm:cxn modelId="{B657DC35-0A04-42E0-B37F-5541B03883E8}" srcId="{7599FFB7-42FD-4395-B6D5-A7CAE236DA55}" destId="{80072D6E-26C1-4F0C-88D6-5831EA1F75F6}" srcOrd="0" destOrd="0" parTransId="{A616D72B-8BF8-4C8D-A105-D2A8059F9205}" sibTransId="{C9554357-74C8-42D9-9869-32608EE942C9}"/>
    <dgm:cxn modelId="{C3D6704F-7F85-4B15-9ED6-5EFF6BB9DDFC}" srcId="{7599FFB7-42FD-4395-B6D5-A7CAE236DA55}" destId="{47732761-F0CA-42A4-A6DA-AC61DFC7E23C}" srcOrd="1" destOrd="0" parTransId="{17236180-AE15-4CEA-A7F8-B3BA133244A1}" sibTransId="{43DB521B-71B3-478E-B884-28BE84B45F5E}"/>
    <dgm:cxn modelId="{71B51365-7A34-460B-A077-D67C37889E6C}" srcId="{AD50AF7F-7D96-4C20-883B-94985090208B}" destId="{C55ED1AE-DAC7-46DB-9036-8F9638EE2D6F}" srcOrd="1" destOrd="0" parTransId="{8C98B96D-0BA4-4057-8F4F-4E5C33827C98}" sibTransId="{268B2434-1A77-4070-9954-313017D5BB3C}"/>
    <dgm:cxn modelId="{F6B38297-DE6B-4EDB-9A51-0918DC5819EA}" type="presOf" srcId="{715E5738-AB57-42DD-8E58-6AE4F571286C}" destId="{98E98509-E36D-492E-BE44-02E363523497}" srcOrd="0" destOrd="0" presId="urn:microsoft.com/office/officeart/2005/8/layout/hList1"/>
    <dgm:cxn modelId="{DBB5E0FC-2B6F-4C12-AC07-94100531B264}" type="presOf" srcId="{7599FFB7-42FD-4395-B6D5-A7CAE236DA55}" destId="{1A3BDFE2-2C16-45DF-B188-77872369FDC1}" srcOrd="0" destOrd="0" presId="urn:microsoft.com/office/officeart/2005/8/layout/hList1"/>
    <dgm:cxn modelId="{826EC1C0-DFA4-4879-AB68-A21D85B1992D}" type="presOf" srcId="{2FB08A2D-83C3-42CB-BE77-297886CD1D2A}" destId="{F1989AED-1B3A-451E-9BD5-ACF7C674DBC3}" srcOrd="0" destOrd="0" presId="urn:microsoft.com/office/officeart/2005/8/layout/hList1"/>
    <dgm:cxn modelId="{0C4925F7-D591-440B-9DDF-80D18BCC7216}" srcId="{2FB08A2D-83C3-42CB-BE77-297886CD1D2A}" destId="{BD47C6EA-484D-4B1A-AF85-DA2C7BFB184E}" srcOrd="1" destOrd="0" parTransId="{189B63FE-0970-4F66-8ABB-F51C5F98FDAB}" sibTransId="{A5B8E377-1CB6-402D-86CA-EDE7A177C00D}"/>
    <dgm:cxn modelId="{2345CC5D-39C0-47B7-8676-B01C7889FD93}" type="presOf" srcId="{AD50AF7F-7D96-4C20-883B-94985090208B}" destId="{3E6FD839-3539-4A73-9707-722E9B336C90}" srcOrd="0" destOrd="0" presId="urn:microsoft.com/office/officeart/2005/8/layout/hList1"/>
    <dgm:cxn modelId="{93B3836D-3469-4687-B72B-A3A6E457539C}" type="presOf" srcId="{40771A87-4E6C-4963-AFFE-80A3E52E43A9}" destId="{74505C52-ED4D-44FB-8765-B82E194EE717}" srcOrd="0" destOrd="0" presId="urn:microsoft.com/office/officeart/2005/8/layout/hList1"/>
    <dgm:cxn modelId="{7C3EFE57-7B63-4751-B70F-40827E2990FC}" srcId="{2FB08A2D-83C3-42CB-BE77-297886CD1D2A}" destId="{715E5738-AB57-42DD-8E58-6AE4F571286C}" srcOrd="0" destOrd="0" parTransId="{C9FA1FBE-01BB-4D6C-B43F-9F356F0FEC73}" sibTransId="{909BB098-C734-43D1-A8D4-32A269120384}"/>
    <dgm:cxn modelId="{CC930705-F21A-4849-A45E-DCF49229E479}" type="presParOf" srcId="{74505C52-ED4D-44FB-8765-B82E194EE717}" destId="{8E04F7C6-1FEA-4D16-9ED9-A8B3727466D6}" srcOrd="0" destOrd="0" presId="urn:microsoft.com/office/officeart/2005/8/layout/hList1"/>
    <dgm:cxn modelId="{CC033CC9-4AA4-4A31-B822-3B0409BDCCC0}" type="presParOf" srcId="{8E04F7C6-1FEA-4D16-9ED9-A8B3727466D6}" destId="{1A3BDFE2-2C16-45DF-B188-77872369FDC1}" srcOrd="0" destOrd="0" presId="urn:microsoft.com/office/officeart/2005/8/layout/hList1"/>
    <dgm:cxn modelId="{9EA4CD19-DC0D-476D-990A-A6DB29F2AD42}" type="presParOf" srcId="{8E04F7C6-1FEA-4D16-9ED9-A8B3727466D6}" destId="{F9B76502-847B-4A4C-8CB2-C0FCE803E6D8}" srcOrd="1" destOrd="0" presId="urn:microsoft.com/office/officeart/2005/8/layout/hList1"/>
    <dgm:cxn modelId="{1645AF1A-5A00-45A3-9EB2-1AD37E7BF617}" type="presParOf" srcId="{74505C52-ED4D-44FB-8765-B82E194EE717}" destId="{8239F5A2-99D0-4204-AAF9-B5674E4A41CA}" srcOrd="1" destOrd="0" presId="urn:microsoft.com/office/officeart/2005/8/layout/hList1"/>
    <dgm:cxn modelId="{573A91B6-FEBD-4678-B05B-FAA92D83AFAA}" type="presParOf" srcId="{74505C52-ED4D-44FB-8765-B82E194EE717}" destId="{642F9593-1CB3-4FC7-930F-64A5999DD61D}" srcOrd="2" destOrd="0" presId="urn:microsoft.com/office/officeart/2005/8/layout/hList1"/>
    <dgm:cxn modelId="{EA44298B-8AA9-417E-B20F-2E0CDBE81C17}" type="presParOf" srcId="{642F9593-1CB3-4FC7-930F-64A5999DD61D}" destId="{F1989AED-1B3A-451E-9BD5-ACF7C674DBC3}" srcOrd="0" destOrd="0" presId="urn:microsoft.com/office/officeart/2005/8/layout/hList1"/>
    <dgm:cxn modelId="{743C4741-5E5A-43C3-88AD-6C06FAD77682}" type="presParOf" srcId="{642F9593-1CB3-4FC7-930F-64A5999DD61D}" destId="{98E98509-E36D-492E-BE44-02E363523497}" srcOrd="1" destOrd="0" presId="urn:microsoft.com/office/officeart/2005/8/layout/hList1"/>
    <dgm:cxn modelId="{DD34CAF4-70F6-4ED2-A85B-98E08536E377}" type="presParOf" srcId="{74505C52-ED4D-44FB-8765-B82E194EE717}" destId="{69349C18-2EAD-4178-9676-DA0F580143EC}" srcOrd="3" destOrd="0" presId="urn:microsoft.com/office/officeart/2005/8/layout/hList1"/>
    <dgm:cxn modelId="{AA8CE14C-219F-4DDA-A4A3-98130BD838F3}" type="presParOf" srcId="{74505C52-ED4D-44FB-8765-B82E194EE717}" destId="{467123C8-D7A4-42E5-AAF1-E0E5D491765A}" srcOrd="4" destOrd="0" presId="urn:microsoft.com/office/officeart/2005/8/layout/hList1"/>
    <dgm:cxn modelId="{36DE1AF9-7215-48B2-BB01-FA4C85D6E307}" type="presParOf" srcId="{467123C8-D7A4-42E5-AAF1-E0E5D491765A}" destId="{3E6FD839-3539-4A73-9707-722E9B336C90}" srcOrd="0" destOrd="0" presId="urn:microsoft.com/office/officeart/2005/8/layout/hList1"/>
    <dgm:cxn modelId="{67F224A0-640A-4E58-90CE-9656983D1B39}" type="presParOf" srcId="{467123C8-D7A4-42E5-AAF1-E0E5D491765A}" destId="{C580C918-EF4D-4579-B33C-76BE0A0C987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4B35DE-A9E1-4188-8DE5-10820169386D}" type="doc">
      <dgm:prSet loTypeId="urn:microsoft.com/office/officeart/2005/8/layout/hList1" loCatId="list" qsTypeId="urn:microsoft.com/office/officeart/2005/8/quickstyle/simple1" qsCatId="simple" csTypeId="urn:microsoft.com/office/officeart/2005/8/colors/accent0_1" csCatId="mainScheme" phldr="1"/>
      <dgm:spPr/>
      <dgm:t>
        <a:bodyPr/>
        <a:lstStyle/>
        <a:p>
          <a:endParaRPr lang="en-US"/>
        </a:p>
      </dgm:t>
    </dgm:pt>
    <dgm:pt modelId="{3CC95269-933A-4DFF-A6F8-45D8D9B52070}">
      <dgm:prSet phldrT="[Text]"/>
      <dgm:spPr/>
      <dgm:t>
        <a:bodyPr/>
        <a:lstStyle/>
        <a:p>
          <a:r>
            <a:rPr lang="en-US" dirty="0" smtClean="0"/>
            <a:t>Quoting</a:t>
          </a:r>
          <a:endParaRPr lang="en-US" dirty="0"/>
        </a:p>
      </dgm:t>
    </dgm:pt>
    <dgm:pt modelId="{9BF47EE9-0342-45DE-8552-8C6CE77E25E3}" type="parTrans" cxnId="{68C7232C-3AC8-4A7B-9EFA-734DDBF05BD3}">
      <dgm:prSet/>
      <dgm:spPr/>
      <dgm:t>
        <a:bodyPr/>
        <a:lstStyle/>
        <a:p>
          <a:endParaRPr lang="en-US"/>
        </a:p>
      </dgm:t>
    </dgm:pt>
    <dgm:pt modelId="{29090E67-2C43-4ABE-8683-3320B3E8E1B6}" type="sibTrans" cxnId="{68C7232C-3AC8-4A7B-9EFA-734DDBF05BD3}">
      <dgm:prSet/>
      <dgm:spPr/>
      <dgm:t>
        <a:bodyPr/>
        <a:lstStyle/>
        <a:p>
          <a:endParaRPr lang="en-US"/>
        </a:p>
      </dgm:t>
    </dgm:pt>
    <dgm:pt modelId="{8C6C9A42-AA9B-4F79-9C8E-DEF02FA4D1E1}">
      <dgm:prSet phldrT="[Text]"/>
      <dgm:spPr/>
      <dgm:t>
        <a:bodyPr/>
        <a:lstStyle/>
        <a:p>
          <a:r>
            <a:rPr lang="en-US" dirty="0" smtClean="0"/>
            <a:t>Presenting the original definition</a:t>
          </a:r>
          <a:endParaRPr lang="en-US" dirty="0"/>
        </a:p>
      </dgm:t>
    </dgm:pt>
    <dgm:pt modelId="{CE9C79FF-7482-4DCC-8200-9E64BC4C6D2D}" type="parTrans" cxnId="{EE0DBA8F-04D1-40B2-928D-6BB7C0CBEBE2}">
      <dgm:prSet/>
      <dgm:spPr/>
      <dgm:t>
        <a:bodyPr/>
        <a:lstStyle/>
        <a:p>
          <a:endParaRPr lang="en-US"/>
        </a:p>
      </dgm:t>
    </dgm:pt>
    <dgm:pt modelId="{499E2F62-E311-4C98-87F8-2CDEE440F78E}" type="sibTrans" cxnId="{EE0DBA8F-04D1-40B2-928D-6BB7C0CBEBE2}">
      <dgm:prSet/>
      <dgm:spPr/>
      <dgm:t>
        <a:bodyPr/>
        <a:lstStyle/>
        <a:p>
          <a:endParaRPr lang="en-US"/>
        </a:p>
      </dgm:t>
    </dgm:pt>
    <dgm:pt modelId="{74E83551-0EB3-40DF-BB49-91A3C49BA385}">
      <dgm:prSet phldrT="[Text]"/>
      <dgm:spPr/>
      <dgm:t>
        <a:bodyPr/>
        <a:lstStyle/>
        <a:p>
          <a:r>
            <a:rPr lang="en-US" dirty="0" smtClean="0"/>
            <a:t>Paraphrasing</a:t>
          </a:r>
          <a:endParaRPr lang="en-US" dirty="0"/>
        </a:p>
      </dgm:t>
    </dgm:pt>
    <dgm:pt modelId="{439BAFC2-0B2F-4FDF-9D54-990523BF5069}" type="parTrans" cxnId="{B11CAAF5-7588-4BD4-A358-C738B3F455E5}">
      <dgm:prSet/>
      <dgm:spPr/>
      <dgm:t>
        <a:bodyPr/>
        <a:lstStyle/>
        <a:p>
          <a:endParaRPr lang="en-US"/>
        </a:p>
      </dgm:t>
    </dgm:pt>
    <dgm:pt modelId="{C416FC3A-C758-4632-B6BD-709A08E41968}" type="sibTrans" cxnId="{B11CAAF5-7588-4BD4-A358-C738B3F455E5}">
      <dgm:prSet/>
      <dgm:spPr/>
      <dgm:t>
        <a:bodyPr/>
        <a:lstStyle/>
        <a:p>
          <a:endParaRPr lang="en-US"/>
        </a:p>
      </dgm:t>
    </dgm:pt>
    <dgm:pt modelId="{9349A730-6DFA-42AA-A496-A2B793C3474B}">
      <dgm:prSet phldrT="[Text]"/>
      <dgm:spPr/>
      <dgm:t>
        <a:bodyPr/>
        <a:lstStyle/>
        <a:p>
          <a:r>
            <a:rPr lang="en-US" dirty="0" smtClean="0"/>
            <a:t>When the original source is too technical or difficult</a:t>
          </a:r>
          <a:endParaRPr lang="en-US" dirty="0"/>
        </a:p>
      </dgm:t>
    </dgm:pt>
    <dgm:pt modelId="{7F11734D-1698-4EB7-A783-2EEDDF82B8FC}" type="parTrans" cxnId="{E0799192-50E0-44D8-8B7F-CEB27E2D466D}">
      <dgm:prSet/>
      <dgm:spPr/>
      <dgm:t>
        <a:bodyPr/>
        <a:lstStyle/>
        <a:p>
          <a:endParaRPr lang="en-US"/>
        </a:p>
      </dgm:t>
    </dgm:pt>
    <dgm:pt modelId="{1D0B3E1B-769A-4CFA-9413-39E67F5B4A3A}" type="sibTrans" cxnId="{E0799192-50E0-44D8-8B7F-CEB27E2D466D}">
      <dgm:prSet/>
      <dgm:spPr/>
      <dgm:t>
        <a:bodyPr/>
        <a:lstStyle/>
        <a:p>
          <a:endParaRPr lang="en-US"/>
        </a:p>
      </dgm:t>
    </dgm:pt>
    <dgm:pt modelId="{327DC171-F37A-4EB3-895E-5D8941C149E8}">
      <dgm:prSet phldrT="[Text]"/>
      <dgm:spPr/>
      <dgm:t>
        <a:bodyPr/>
        <a:lstStyle/>
        <a:p>
          <a:r>
            <a:rPr lang="en-US" dirty="0" smtClean="0"/>
            <a:t>Summarizing</a:t>
          </a:r>
          <a:endParaRPr lang="en-US" dirty="0"/>
        </a:p>
      </dgm:t>
    </dgm:pt>
    <dgm:pt modelId="{6381ED51-169E-4EB2-BE33-EBA577E760F1}" type="parTrans" cxnId="{48D7EF49-EFAE-44CC-8A73-D2CC8D3E3383}">
      <dgm:prSet/>
      <dgm:spPr/>
      <dgm:t>
        <a:bodyPr/>
        <a:lstStyle/>
        <a:p>
          <a:endParaRPr lang="en-US"/>
        </a:p>
      </dgm:t>
    </dgm:pt>
    <dgm:pt modelId="{8349E776-9705-42F5-A0DF-2ECD9B67C20B}" type="sibTrans" cxnId="{48D7EF49-EFAE-44CC-8A73-D2CC8D3E3383}">
      <dgm:prSet/>
      <dgm:spPr/>
      <dgm:t>
        <a:bodyPr/>
        <a:lstStyle/>
        <a:p>
          <a:endParaRPr lang="en-US"/>
        </a:p>
      </dgm:t>
    </dgm:pt>
    <dgm:pt modelId="{9DDE3D87-B62F-4E20-B372-8B48AE4344EC}">
      <dgm:prSet phldrT="[Text]"/>
      <dgm:spPr/>
      <dgm:t>
        <a:bodyPr/>
        <a:lstStyle/>
        <a:p>
          <a:r>
            <a:rPr lang="en-US" dirty="0" smtClean="0"/>
            <a:t>Tell the main idea of a longer work</a:t>
          </a:r>
          <a:endParaRPr lang="en-US" dirty="0"/>
        </a:p>
      </dgm:t>
    </dgm:pt>
    <dgm:pt modelId="{0CACE393-617B-4E22-B104-C63DB6BED66C}" type="parTrans" cxnId="{9CC6C95A-9A4E-40C0-87EB-A5B659A34DB8}">
      <dgm:prSet/>
      <dgm:spPr/>
      <dgm:t>
        <a:bodyPr/>
        <a:lstStyle/>
        <a:p>
          <a:endParaRPr lang="en-US"/>
        </a:p>
      </dgm:t>
    </dgm:pt>
    <dgm:pt modelId="{C08C0DB3-67D2-4543-A2D2-9260187C34B2}" type="sibTrans" cxnId="{9CC6C95A-9A4E-40C0-87EB-A5B659A34DB8}">
      <dgm:prSet/>
      <dgm:spPr/>
      <dgm:t>
        <a:bodyPr/>
        <a:lstStyle/>
        <a:p>
          <a:endParaRPr lang="en-US"/>
        </a:p>
      </dgm:t>
    </dgm:pt>
    <dgm:pt modelId="{D80D2E82-01CE-48BF-8583-9994C773F761}">
      <dgm:prSet phldrT="[Text]"/>
      <dgm:spPr/>
      <dgm:t>
        <a:bodyPr/>
        <a:lstStyle/>
        <a:p>
          <a:r>
            <a:rPr lang="en-US" dirty="0" smtClean="0"/>
            <a:t>Remember the key points </a:t>
          </a:r>
          <a:endParaRPr lang="en-US" dirty="0"/>
        </a:p>
      </dgm:t>
    </dgm:pt>
    <dgm:pt modelId="{056B01D1-3154-43E8-959E-2B8487E6D9CC}" type="parTrans" cxnId="{AABEA4F2-ED37-413C-A282-AFF9B92EB2B4}">
      <dgm:prSet/>
      <dgm:spPr/>
      <dgm:t>
        <a:bodyPr/>
        <a:lstStyle/>
        <a:p>
          <a:endParaRPr lang="en-US"/>
        </a:p>
      </dgm:t>
    </dgm:pt>
    <dgm:pt modelId="{7B163987-BEDA-43CD-BE6B-916070274B5B}" type="sibTrans" cxnId="{AABEA4F2-ED37-413C-A282-AFF9B92EB2B4}">
      <dgm:prSet/>
      <dgm:spPr/>
      <dgm:t>
        <a:bodyPr/>
        <a:lstStyle/>
        <a:p>
          <a:endParaRPr lang="en-US"/>
        </a:p>
      </dgm:t>
    </dgm:pt>
    <dgm:pt modelId="{5E3D9B59-AA77-495D-8DCA-0D4BF09F4990}">
      <dgm:prSet phldrT="[Text]"/>
      <dgm:spPr/>
      <dgm:t>
        <a:bodyPr/>
        <a:lstStyle/>
        <a:p>
          <a:r>
            <a:rPr lang="en-US" dirty="0" smtClean="0"/>
            <a:t>Monitor comprehension</a:t>
          </a:r>
          <a:endParaRPr lang="en-US" dirty="0"/>
        </a:p>
      </dgm:t>
    </dgm:pt>
    <dgm:pt modelId="{7262B5D8-3F45-4CEC-A5E3-5CEB0E616A82}" type="parTrans" cxnId="{2A9CA856-5902-48D4-9591-B2C98503D34B}">
      <dgm:prSet/>
      <dgm:spPr/>
      <dgm:t>
        <a:bodyPr/>
        <a:lstStyle/>
        <a:p>
          <a:endParaRPr lang="en-US"/>
        </a:p>
      </dgm:t>
    </dgm:pt>
    <dgm:pt modelId="{A0F264A6-18CE-4FEE-9BCD-2C688FD2A279}" type="sibTrans" cxnId="{2A9CA856-5902-48D4-9591-B2C98503D34B}">
      <dgm:prSet/>
      <dgm:spPr/>
      <dgm:t>
        <a:bodyPr/>
        <a:lstStyle/>
        <a:p>
          <a:endParaRPr lang="en-US"/>
        </a:p>
      </dgm:t>
    </dgm:pt>
    <dgm:pt modelId="{39716830-700A-4B4B-BD5E-991544090569}">
      <dgm:prSet phldrT="[Text]"/>
      <dgm:spPr/>
      <dgm:t>
        <a:bodyPr/>
        <a:lstStyle/>
        <a:p>
          <a:r>
            <a:rPr lang="en-US" dirty="0" smtClean="0"/>
            <a:t>Presenting accurate information</a:t>
          </a:r>
          <a:endParaRPr lang="en-US" dirty="0"/>
        </a:p>
      </dgm:t>
    </dgm:pt>
    <dgm:pt modelId="{10AE6A5A-45F7-4345-859F-885899940B26}" type="parTrans" cxnId="{505A9E1F-C1C9-4F7B-9095-956F90E40381}">
      <dgm:prSet/>
      <dgm:spPr/>
      <dgm:t>
        <a:bodyPr/>
        <a:lstStyle/>
        <a:p>
          <a:endParaRPr lang="en-US"/>
        </a:p>
      </dgm:t>
    </dgm:pt>
    <dgm:pt modelId="{CECCFE9F-84F7-446B-A1EB-8D7135BABB89}" type="sibTrans" cxnId="{505A9E1F-C1C9-4F7B-9095-956F90E40381}">
      <dgm:prSet/>
      <dgm:spPr/>
      <dgm:t>
        <a:bodyPr/>
        <a:lstStyle/>
        <a:p>
          <a:endParaRPr lang="en-US"/>
        </a:p>
      </dgm:t>
    </dgm:pt>
    <dgm:pt modelId="{78DF782D-FBE3-463D-96C8-8FAB3E72EBFE}" type="pres">
      <dgm:prSet presAssocID="{5B4B35DE-A9E1-4188-8DE5-10820169386D}" presName="Name0" presStyleCnt="0">
        <dgm:presLayoutVars>
          <dgm:dir/>
          <dgm:animLvl val="lvl"/>
          <dgm:resizeHandles val="exact"/>
        </dgm:presLayoutVars>
      </dgm:prSet>
      <dgm:spPr/>
    </dgm:pt>
    <dgm:pt modelId="{5B587F7C-B00E-4AA0-9C12-0EA9C308E40B}" type="pres">
      <dgm:prSet presAssocID="{3CC95269-933A-4DFF-A6F8-45D8D9B52070}" presName="composite" presStyleCnt="0"/>
      <dgm:spPr/>
    </dgm:pt>
    <dgm:pt modelId="{6074126F-9C74-4316-B61F-5F2F89B1EEDB}" type="pres">
      <dgm:prSet presAssocID="{3CC95269-933A-4DFF-A6F8-45D8D9B52070}" presName="parTx" presStyleLbl="alignNode1" presStyleIdx="0" presStyleCnt="3">
        <dgm:presLayoutVars>
          <dgm:chMax val="0"/>
          <dgm:chPref val="0"/>
          <dgm:bulletEnabled val="1"/>
        </dgm:presLayoutVars>
      </dgm:prSet>
      <dgm:spPr/>
    </dgm:pt>
    <dgm:pt modelId="{7A7C06B4-C30F-42CA-991D-4BCED4692241}" type="pres">
      <dgm:prSet presAssocID="{3CC95269-933A-4DFF-A6F8-45D8D9B52070}" presName="desTx" presStyleLbl="alignAccFollowNode1" presStyleIdx="0" presStyleCnt="3">
        <dgm:presLayoutVars>
          <dgm:bulletEnabled val="1"/>
        </dgm:presLayoutVars>
      </dgm:prSet>
      <dgm:spPr/>
      <dgm:t>
        <a:bodyPr/>
        <a:lstStyle/>
        <a:p>
          <a:endParaRPr lang="en-US"/>
        </a:p>
      </dgm:t>
    </dgm:pt>
    <dgm:pt modelId="{261AC70E-707F-46C4-A422-8F44937DBD82}" type="pres">
      <dgm:prSet presAssocID="{29090E67-2C43-4ABE-8683-3320B3E8E1B6}" presName="space" presStyleCnt="0"/>
      <dgm:spPr/>
    </dgm:pt>
    <dgm:pt modelId="{DD3FCCEC-44A7-43D0-876E-B41EFEEEF667}" type="pres">
      <dgm:prSet presAssocID="{74E83551-0EB3-40DF-BB49-91A3C49BA385}" presName="composite" presStyleCnt="0"/>
      <dgm:spPr/>
    </dgm:pt>
    <dgm:pt modelId="{A05A0356-2666-457D-9F97-300273227035}" type="pres">
      <dgm:prSet presAssocID="{74E83551-0EB3-40DF-BB49-91A3C49BA385}" presName="parTx" presStyleLbl="alignNode1" presStyleIdx="1" presStyleCnt="3">
        <dgm:presLayoutVars>
          <dgm:chMax val="0"/>
          <dgm:chPref val="0"/>
          <dgm:bulletEnabled val="1"/>
        </dgm:presLayoutVars>
      </dgm:prSet>
      <dgm:spPr/>
      <dgm:t>
        <a:bodyPr/>
        <a:lstStyle/>
        <a:p>
          <a:endParaRPr lang="en-US"/>
        </a:p>
      </dgm:t>
    </dgm:pt>
    <dgm:pt modelId="{6EAB71CE-F077-423B-81BD-AA86DE91432A}" type="pres">
      <dgm:prSet presAssocID="{74E83551-0EB3-40DF-BB49-91A3C49BA385}" presName="desTx" presStyleLbl="alignAccFollowNode1" presStyleIdx="1" presStyleCnt="3">
        <dgm:presLayoutVars>
          <dgm:bulletEnabled val="1"/>
        </dgm:presLayoutVars>
      </dgm:prSet>
      <dgm:spPr/>
      <dgm:t>
        <a:bodyPr/>
        <a:lstStyle/>
        <a:p>
          <a:endParaRPr lang="en-US"/>
        </a:p>
      </dgm:t>
    </dgm:pt>
    <dgm:pt modelId="{0ACE0E09-F030-4098-B21C-A57FC0F93039}" type="pres">
      <dgm:prSet presAssocID="{C416FC3A-C758-4632-B6BD-709A08E41968}" presName="space" presStyleCnt="0"/>
      <dgm:spPr/>
    </dgm:pt>
    <dgm:pt modelId="{F414BD89-0013-4835-A3FD-F0949E3B469A}" type="pres">
      <dgm:prSet presAssocID="{327DC171-F37A-4EB3-895E-5D8941C149E8}" presName="composite" presStyleCnt="0"/>
      <dgm:spPr/>
    </dgm:pt>
    <dgm:pt modelId="{1349E8A7-26E8-4079-92FE-63587513C8F1}" type="pres">
      <dgm:prSet presAssocID="{327DC171-F37A-4EB3-895E-5D8941C149E8}" presName="parTx" presStyleLbl="alignNode1" presStyleIdx="2" presStyleCnt="3">
        <dgm:presLayoutVars>
          <dgm:chMax val="0"/>
          <dgm:chPref val="0"/>
          <dgm:bulletEnabled val="1"/>
        </dgm:presLayoutVars>
      </dgm:prSet>
      <dgm:spPr/>
    </dgm:pt>
    <dgm:pt modelId="{72718B92-6F99-4D0D-A644-80B2E84487BB}" type="pres">
      <dgm:prSet presAssocID="{327DC171-F37A-4EB3-895E-5D8941C149E8}" presName="desTx" presStyleLbl="alignAccFollowNode1" presStyleIdx="2" presStyleCnt="3">
        <dgm:presLayoutVars>
          <dgm:bulletEnabled val="1"/>
        </dgm:presLayoutVars>
      </dgm:prSet>
      <dgm:spPr/>
    </dgm:pt>
  </dgm:ptLst>
  <dgm:cxnLst>
    <dgm:cxn modelId="{8365FA1B-1D47-49A3-BE28-FE1165EF4215}" type="presOf" srcId="{9349A730-6DFA-42AA-A496-A2B793C3474B}" destId="{6EAB71CE-F077-423B-81BD-AA86DE91432A}" srcOrd="0" destOrd="0" presId="urn:microsoft.com/office/officeart/2005/8/layout/hList1"/>
    <dgm:cxn modelId="{AABEA4F2-ED37-413C-A282-AFF9B92EB2B4}" srcId="{327DC171-F37A-4EB3-895E-5D8941C149E8}" destId="{D80D2E82-01CE-48BF-8583-9994C773F761}" srcOrd="1" destOrd="0" parTransId="{056B01D1-3154-43E8-959E-2B8487E6D9CC}" sibTransId="{7B163987-BEDA-43CD-BE6B-916070274B5B}"/>
    <dgm:cxn modelId="{86E86F44-96AC-4B63-AB9B-01DDFE1BB610}" type="presOf" srcId="{327DC171-F37A-4EB3-895E-5D8941C149E8}" destId="{1349E8A7-26E8-4079-92FE-63587513C8F1}" srcOrd="0" destOrd="0" presId="urn:microsoft.com/office/officeart/2005/8/layout/hList1"/>
    <dgm:cxn modelId="{66BE6C3E-7E33-45F7-BA57-4B1CC30CB92C}" type="presOf" srcId="{74E83551-0EB3-40DF-BB49-91A3C49BA385}" destId="{A05A0356-2666-457D-9F97-300273227035}" srcOrd="0" destOrd="0" presId="urn:microsoft.com/office/officeart/2005/8/layout/hList1"/>
    <dgm:cxn modelId="{9CC6C95A-9A4E-40C0-87EB-A5B659A34DB8}" srcId="{327DC171-F37A-4EB3-895E-5D8941C149E8}" destId="{9DDE3D87-B62F-4E20-B372-8B48AE4344EC}" srcOrd="0" destOrd="0" parTransId="{0CACE393-617B-4E22-B104-C63DB6BED66C}" sibTransId="{C08C0DB3-67D2-4543-A2D2-9260187C34B2}"/>
    <dgm:cxn modelId="{48D7EF49-EFAE-44CC-8A73-D2CC8D3E3383}" srcId="{5B4B35DE-A9E1-4188-8DE5-10820169386D}" destId="{327DC171-F37A-4EB3-895E-5D8941C149E8}" srcOrd="2" destOrd="0" parTransId="{6381ED51-169E-4EB2-BE33-EBA577E760F1}" sibTransId="{8349E776-9705-42F5-A0DF-2ECD9B67C20B}"/>
    <dgm:cxn modelId="{E0799192-50E0-44D8-8B7F-CEB27E2D466D}" srcId="{74E83551-0EB3-40DF-BB49-91A3C49BA385}" destId="{9349A730-6DFA-42AA-A496-A2B793C3474B}" srcOrd="0" destOrd="0" parTransId="{7F11734D-1698-4EB7-A783-2EEDDF82B8FC}" sibTransId="{1D0B3E1B-769A-4CFA-9413-39E67F5B4A3A}"/>
    <dgm:cxn modelId="{824FE048-6C04-4580-8814-C716D7F74D5C}" type="presOf" srcId="{9DDE3D87-B62F-4E20-B372-8B48AE4344EC}" destId="{72718B92-6F99-4D0D-A644-80B2E84487BB}" srcOrd="0" destOrd="0" presId="urn:microsoft.com/office/officeart/2005/8/layout/hList1"/>
    <dgm:cxn modelId="{B11CAAF5-7588-4BD4-A358-C738B3F455E5}" srcId="{5B4B35DE-A9E1-4188-8DE5-10820169386D}" destId="{74E83551-0EB3-40DF-BB49-91A3C49BA385}" srcOrd="1" destOrd="0" parTransId="{439BAFC2-0B2F-4FDF-9D54-990523BF5069}" sibTransId="{C416FC3A-C758-4632-B6BD-709A08E41968}"/>
    <dgm:cxn modelId="{B157DC18-0F01-424C-8553-0E165EFE1503}" type="presOf" srcId="{8C6C9A42-AA9B-4F79-9C8E-DEF02FA4D1E1}" destId="{7A7C06B4-C30F-42CA-991D-4BCED4692241}" srcOrd="0" destOrd="0" presId="urn:microsoft.com/office/officeart/2005/8/layout/hList1"/>
    <dgm:cxn modelId="{68C7232C-3AC8-4A7B-9EFA-734DDBF05BD3}" srcId="{5B4B35DE-A9E1-4188-8DE5-10820169386D}" destId="{3CC95269-933A-4DFF-A6F8-45D8D9B52070}" srcOrd="0" destOrd="0" parTransId="{9BF47EE9-0342-45DE-8552-8C6CE77E25E3}" sibTransId="{29090E67-2C43-4ABE-8683-3320B3E8E1B6}"/>
    <dgm:cxn modelId="{55DE1EB2-CB96-4B98-855A-CFA11833D1AB}" type="presOf" srcId="{D80D2E82-01CE-48BF-8583-9994C773F761}" destId="{72718B92-6F99-4D0D-A644-80B2E84487BB}" srcOrd="0" destOrd="1" presId="urn:microsoft.com/office/officeart/2005/8/layout/hList1"/>
    <dgm:cxn modelId="{EE0DBA8F-04D1-40B2-928D-6BB7C0CBEBE2}" srcId="{3CC95269-933A-4DFF-A6F8-45D8D9B52070}" destId="{8C6C9A42-AA9B-4F79-9C8E-DEF02FA4D1E1}" srcOrd="0" destOrd="0" parTransId="{CE9C79FF-7482-4DCC-8200-9E64BC4C6D2D}" sibTransId="{499E2F62-E311-4C98-87F8-2CDEE440F78E}"/>
    <dgm:cxn modelId="{9EBB9F00-2454-431F-A437-B6A98AF69EC5}" type="presOf" srcId="{5E3D9B59-AA77-495D-8DCA-0D4BF09F4990}" destId="{6EAB71CE-F077-423B-81BD-AA86DE91432A}" srcOrd="0" destOrd="1" presId="urn:microsoft.com/office/officeart/2005/8/layout/hList1"/>
    <dgm:cxn modelId="{A9B10A84-4B17-4E7B-B247-EF1EFF6C0360}" type="presOf" srcId="{39716830-700A-4B4B-BD5E-991544090569}" destId="{7A7C06B4-C30F-42CA-991D-4BCED4692241}" srcOrd="0" destOrd="1" presId="urn:microsoft.com/office/officeart/2005/8/layout/hList1"/>
    <dgm:cxn modelId="{1E7A8C68-5455-4637-B8D3-14FDE44963AD}" type="presOf" srcId="{5B4B35DE-A9E1-4188-8DE5-10820169386D}" destId="{78DF782D-FBE3-463D-96C8-8FAB3E72EBFE}" srcOrd="0" destOrd="0" presId="urn:microsoft.com/office/officeart/2005/8/layout/hList1"/>
    <dgm:cxn modelId="{505A9E1F-C1C9-4F7B-9095-956F90E40381}" srcId="{3CC95269-933A-4DFF-A6F8-45D8D9B52070}" destId="{39716830-700A-4B4B-BD5E-991544090569}" srcOrd="1" destOrd="0" parTransId="{10AE6A5A-45F7-4345-859F-885899940B26}" sibTransId="{CECCFE9F-84F7-446B-A1EB-8D7135BABB89}"/>
    <dgm:cxn modelId="{5EBB264B-6798-49DF-B440-A5B4B9CC223E}" type="presOf" srcId="{3CC95269-933A-4DFF-A6F8-45D8D9B52070}" destId="{6074126F-9C74-4316-B61F-5F2F89B1EEDB}" srcOrd="0" destOrd="0" presId="urn:microsoft.com/office/officeart/2005/8/layout/hList1"/>
    <dgm:cxn modelId="{2A9CA856-5902-48D4-9591-B2C98503D34B}" srcId="{74E83551-0EB3-40DF-BB49-91A3C49BA385}" destId="{5E3D9B59-AA77-495D-8DCA-0D4BF09F4990}" srcOrd="1" destOrd="0" parTransId="{7262B5D8-3F45-4CEC-A5E3-5CEB0E616A82}" sibTransId="{A0F264A6-18CE-4FEE-9BCD-2C688FD2A279}"/>
    <dgm:cxn modelId="{C666AAAC-C11B-4824-9078-25E8ACC917D8}" type="presParOf" srcId="{78DF782D-FBE3-463D-96C8-8FAB3E72EBFE}" destId="{5B587F7C-B00E-4AA0-9C12-0EA9C308E40B}" srcOrd="0" destOrd="0" presId="urn:microsoft.com/office/officeart/2005/8/layout/hList1"/>
    <dgm:cxn modelId="{0C4A29C5-38ED-457E-BE63-11B9A12C6BBC}" type="presParOf" srcId="{5B587F7C-B00E-4AA0-9C12-0EA9C308E40B}" destId="{6074126F-9C74-4316-B61F-5F2F89B1EEDB}" srcOrd="0" destOrd="0" presId="urn:microsoft.com/office/officeart/2005/8/layout/hList1"/>
    <dgm:cxn modelId="{03518E62-0780-4808-8B1C-09DEBB0707A3}" type="presParOf" srcId="{5B587F7C-B00E-4AA0-9C12-0EA9C308E40B}" destId="{7A7C06B4-C30F-42CA-991D-4BCED4692241}" srcOrd="1" destOrd="0" presId="urn:microsoft.com/office/officeart/2005/8/layout/hList1"/>
    <dgm:cxn modelId="{7FEB0D95-C69F-4261-9D3E-CDBEBCE31311}" type="presParOf" srcId="{78DF782D-FBE3-463D-96C8-8FAB3E72EBFE}" destId="{261AC70E-707F-46C4-A422-8F44937DBD82}" srcOrd="1" destOrd="0" presId="urn:microsoft.com/office/officeart/2005/8/layout/hList1"/>
    <dgm:cxn modelId="{D6DF7159-A47A-4A31-B4BB-FD34E9E27F59}" type="presParOf" srcId="{78DF782D-FBE3-463D-96C8-8FAB3E72EBFE}" destId="{DD3FCCEC-44A7-43D0-876E-B41EFEEEF667}" srcOrd="2" destOrd="0" presId="urn:microsoft.com/office/officeart/2005/8/layout/hList1"/>
    <dgm:cxn modelId="{86B5ABD8-7591-45FF-91D1-41FA92D70C45}" type="presParOf" srcId="{DD3FCCEC-44A7-43D0-876E-B41EFEEEF667}" destId="{A05A0356-2666-457D-9F97-300273227035}" srcOrd="0" destOrd="0" presId="urn:microsoft.com/office/officeart/2005/8/layout/hList1"/>
    <dgm:cxn modelId="{37A8B420-CE53-4009-8F92-C3C024231A75}" type="presParOf" srcId="{DD3FCCEC-44A7-43D0-876E-B41EFEEEF667}" destId="{6EAB71CE-F077-423B-81BD-AA86DE91432A}" srcOrd="1" destOrd="0" presId="urn:microsoft.com/office/officeart/2005/8/layout/hList1"/>
    <dgm:cxn modelId="{6C2BC288-38D9-4D28-9384-662192577C55}" type="presParOf" srcId="{78DF782D-FBE3-463D-96C8-8FAB3E72EBFE}" destId="{0ACE0E09-F030-4098-B21C-A57FC0F93039}" srcOrd="3" destOrd="0" presId="urn:microsoft.com/office/officeart/2005/8/layout/hList1"/>
    <dgm:cxn modelId="{9C0CD97B-4936-4007-AF47-4D7F843C562D}" type="presParOf" srcId="{78DF782D-FBE3-463D-96C8-8FAB3E72EBFE}" destId="{F414BD89-0013-4835-A3FD-F0949E3B469A}" srcOrd="4" destOrd="0" presId="urn:microsoft.com/office/officeart/2005/8/layout/hList1"/>
    <dgm:cxn modelId="{771D6BC3-8A35-48B9-8CDF-2FBFC444684C}" type="presParOf" srcId="{F414BD89-0013-4835-A3FD-F0949E3B469A}" destId="{1349E8A7-26E8-4079-92FE-63587513C8F1}" srcOrd="0" destOrd="0" presId="urn:microsoft.com/office/officeart/2005/8/layout/hList1"/>
    <dgm:cxn modelId="{EB33E948-E175-4378-A002-3743409CFD6B}" type="presParOf" srcId="{F414BD89-0013-4835-A3FD-F0949E3B469A}" destId="{72718B92-6F99-4D0D-A644-80B2E84487B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3BDFE2-2C16-45DF-B188-77872369FDC1}">
      <dsp:nvSpPr>
        <dsp:cNvPr id="0" name=""/>
        <dsp:cNvSpPr/>
      </dsp:nvSpPr>
      <dsp:spPr>
        <a:xfrm>
          <a:off x="2571" y="413229"/>
          <a:ext cx="2507456" cy="74880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en-US" sz="2600" kern="1200" dirty="0" smtClean="0"/>
            <a:t>Quoting</a:t>
          </a:r>
          <a:endParaRPr lang="en-US" sz="2600" kern="1200" dirty="0"/>
        </a:p>
      </dsp:txBody>
      <dsp:txXfrm>
        <a:off x="2571" y="413229"/>
        <a:ext cx="2507456" cy="748800"/>
      </dsp:txXfrm>
    </dsp:sp>
    <dsp:sp modelId="{F9B76502-847B-4A4C-8CB2-C0FCE803E6D8}">
      <dsp:nvSpPr>
        <dsp:cNvPr id="0" name=""/>
        <dsp:cNvSpPr/>
      </dsp:nvSpPr>
      <dsp:spPr>
        <a:xfrm>
          <a:off x="2571" y="1162029"/>
          <a:ext cx="2507456" cy="2950703"/>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dirty="0" smtClean="0"/>
            <a:t>Copy the exact words of the original source</a:t>
          </a:r>
          <a:endParaRPr lang="en-US" sz="2600" kern="1200" dirty="0"/>
        </a:p>
        <a:p>
          <a:pPr marL="228600" lvl="1" indent="-228600" algn="l" defTabSz="1155700">
            <a:lnSpc>
              <a:spcPct val="90000"/>
            </a:lnSpc>
            <a:spcBef>
              <a:spcPct val="0"/>
            </a:spcBef>
            <a:spcAft>
              <a:spcPct val="15000"/>
            </a:spcAft>
            <a:buChar char="••"/>
          </a:pPr>
          <a:r>
            <a:rPr lang="en-US" sz="2600" kern="1200" dirty="0" smtClean="0"/>
            <a:t>Same length</a:t>
          </a:r>
          <a:endParaRPr lang="en-US" sz="2600" kern="1200" dirty="0"/>
        </a:p>
      </dsp:txBody>
      <dsp:txXfrm>
        <a:off x="2571" y="1162029"/>
        <a:ext cx="2507456" cy="2950703"/>
      </dsp:txXfrm>
    </dsp:sp>
    <dsp:sp modelId="{F1989AED-1B3A-451E-9BD5-ACF7C674DBC3}">
      <dsp:nvSpPr>
        <dsp:cNvPr id="0" name=""/>
        <dsp:cNvSpPr/>
      </dsp:nvSpPr>
      <dsp:spPr>
        <a:xfrm>
          <a:off x="2861071" y="413229"/>
          <a:ext cx="2507456" cy="74880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en-US" sz="2600" kern="1200" dirty="0" smtClean="0"/>
            <a:t>Paraphrasing</a:t>
          </a:r>
          <a:endParaRPr lang="en-US" sz="2600" kern="1200" dirty="0"/>
        </a:p>
      </dsp:txBody>
      <dsp:txXfrm>
        <a:off x="2861071" y="413229"/>
        <a:ext cx="2507456" cy="748800"/>
      </dsp:txXfrm>
    </dsp:sp>
    <dsp:sp modelId="{98E98509-E36D-492E-BE44-02E363523497}">
      <dsp:nvSpPr>
        <dsp:cNvPr id="0" name=""/>
        <dsp:cNvSpPr/>
      </dsp:nvSpPr>
      <dsp:spPr>
        <a:xfrm>
          <a:off x="2861071" y="1162029"/>
          <a:ext cx="2507456" cy="2950703"/>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dirty="0" smtClean="0"/>
            <a:t>Restating the original source using our own ideas</a:t>
          </a:r>
          <a:endParaRPr lang="en-US" sz="2600" kern="1200" dirty="0"/>
        </a:p>
        <a:p>
          <a:pPr marL="228600" lvl="1" indent="-228600" algn="l" defTabSz="1155700">
            <a:lnSpc>
              <a:spcPct val="90000"/>
            </a:lnSpc>
            <a:spcBef>
              <a:spcPct val="0"/>
            </a:spcBef>
            <a:spcAft>
              <a:spcPct val="15000"/>
            </a:spcAft>
            <a:buChar char="••"/>
          </a:pPr>
          <a:r>
            <a:rPr lang="en-US" sz="2600" kern="1200" dirty="0" smtClean="0"/>
            <a:t>Can be the same length or a bit longer</a:t>
          </a:r>
          <a:endParaRPr lang="en-US" sz="2600" kern="1200" dirty="0"/>
        </a:p>
      </dsp:txBody>
      <dsp:txXfrm>
        <a:off x="2861071" y="1162029"/>
        <a:ext cx="2507456" cy="2950703"/>
      </dsp:txXfrm>
    </dsp:sp>
    <dsp:sp modelId="{3E6FD839-3539-4A73-9707-722E9B336C90}">
      <dsp:nvSpPr>
        <dsp:cNvPr id="0" name=""/>
        <dsp:cNvSpPr/>
      </dsp:nvSpPr>
      <dsp:spPr>
        <a:xfrm>
          <a:off x="5719571" y="413229"/>
          <a:ext cx="2507456" cy="74880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en-US" sz="2600" kern="1200" dirty="0" smtClean="0"/>
            <a:t>Summarizing</a:t>
          </a:r>
          <a:endParaRPr lang="en-US" sz="2600" kern="1200" dirty="0"/>
        </a:p>
      </dsp:txBody>
      <dsp:txXfrm>
        <a:off x="5719571" y="413229"/>
        <a:ext cx="2507456" cy="748800"/>
      </dsp:txXfrm>
    </dsp:sp>
    <dsp:sp modelId="{C580C918-EF4D-4579-B33C-76BE0A0C9875}">
      <dsp:nvSpPr>
        <dsp:cNvPr id="0" name=""/>
        <dsp:cNvSpPr/>
      </dsp:nvSpPr>
      <dsp:spPr>
        <a:xfrm>
          <a:off x="5719571" y="1162029"/>
          <a:ext cx="2507456" cy="2950703"/>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dirty="0" smtClean="0"/>
            <a:t>Restating only the main points of the original source in our own words</a:t>
          </a:r>
          <a:endParaRPr lang="en-US" sz="2600" kern="1200" dirty="0"/>
        </a:p>
        <a:p>
          <a:pPr marL="228600" lvl="1" indent="-228600" algn="l" defTabSz="1155700">
            <a:lnSpc>
              <a:spcPct val="90000"/>
            </a:lnSpc>
            <a:spcBef>
              <a:spcPct val="0"/>
            </a:spcBef>
            <a:spcAft>
              <a:spcPct val="15000"/>
            </a:spcAft>
            <a:buChar char="••"/>
          </a:pPr>
          <a:r>
            <a:rPr lang="en-US" sz="2600" kern="1200" dirty="0" smtClean="0"/>
            <a:t>Much shorter</a:t>
          </a:r>
          <a:endParaRPr lang="en-US" sz="2600" kern="1200" dirty="0"/>
        </a:p>
      </dsp:txBody>
      <dsp:txXfrm>
        <a:off x="5719571" y="1162029"/>
        <a:ext cx="2507456" cy="29507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74126F-9C74-4316-B61F-5F2F89B1EEDB}">
      <dsp:nvSpPr>
        <dsp:cNvPr id="0" name=""/>
        <dsp:cNvSpPr/>
      </dsp:nvSpPr>
      <dsp:spPr>
        <a:xfrm>
          <a:off x="2571" y="546201"/>
          <a:ext cx="2507456" cy="69120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kern="1200" dirty="0" smtClean="0"/>
            <a:t>Quoting</a:t>
          </a:r>
          <a:endParaRPr lang="en-US" sz="2400" kern="1200" dirty="0"/>
        </a:p>
      </dsp:txBody>
      <dsp:txXfrm>
        <a:off x="2571" y="546201"/>
        <a:ext cx="2507456" cy="691200"/>
      </dsp:txXfrm>
    </dsp:sp>
    <dsp:sp modelId="{7A7C06B4-C30F-42CA-991D-4BCED4692241}">
      <dsp:nvSpPr>
        <dsp:cNvPr id="0" name=""/>
        <dsp:cNvSpPr/>
      </dsp:nvSpPr>
      <dsp:spPr>
        <a:xfrm>
          <a:off x="2571" y="1237401"/>
          <a:ext cx="2507456" cy="2437559"/>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t>Presenting the original definition</a:t>
          </a:r>
          <a:endParaRPr lang="en-US" sz="2400" kern="1200" dirty="0"/>
        </a:p>
        <a:p>
          <a:pPr marL="228600" lvl="1" indent="-228600" algn="l" defTabSz="1066800">
            <a:lnSpc>
              <a:spcPct val="90000"/>
            </a:lnSpc>
            <a:spcBef>
              <a:spcPct val="0"/>
            </a:spcBef>
            <a:spcAft>
              <a:spcPct val="15000"/>
            </a:spcAft>
            <a:buChar char="••"/>
          </a:pPr>
          <a:r>
            <a:rPr lang="en-US" sz="2400" kern="1200" dirty="0" smtClean="0"/>
            <a:t>Presenting accurate information</a:t>
          </a:r>
          <a:endParaRPr lang="en-US" sz="2400" kern="1200" dirty="0"/>
        </a:p>
      </dsp:txBody>
      <dsp:txXfrm>
        <a:off x="2571" y="1237401"/>
        <a:ext cx="2507456" cy="2437559"/>
      </dsp:txXfrm>
    </dsp:sp>
    <dsp:sp modelId="{A05A0356-2666-457D-9F97-300273227035}">
      <dsp:nvSpPr>
        <dsp:cNvPr id="0" name=""/>
        <dsp:cNvSpPr/>
      </dsp:nvSpPr>
      <dsp:spPr>
        <a:xfrm>
          <a:off x="2861071" y="546201"/>
          <a:ext cx="2507456" cy="69120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kern="1200" dirty="0" smtClean="0"/>
            <a:t>Paraphrasing</a:t>
          </a:r>
          <a:endParaRPr lang="en-US" sz="2400" kern="1200" dirty="0"/>
        </a:p>
      </dsp:txBody>
      <dsp:txXfrm>
        <a:off x="2861071" y="546201"/>
        <a:ext cx="2507456" cy="691200"/>
      </dsp:txXfrm>
    </dsp:sp>
    <dsp:sp modelId="{6EAB71CE-F077-423B-81BD-AA86DE91432A}">
      <dsp:nvSpPr>
        <dsp:cNvPr id="0" name=""/>
        <dsp:cNvSpPr/>
      </dsp:nvSpPr>
      <dsp:spPr>
        <a:xfrm>
          <a:off x="2861071" y="1237401"/>
          <a:ext cx="2507456" cy="2437559"/>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t>When the original source is too technical or difficult</a:t>
          </a:r>
          <a:endParaRPr lang="en-US" sz="2400" kern="1200" dirty="0"/>
        </a:p>
        <a:p>
          <a:pPr marL="228600" lvl="1" indent="-228600" algn="l" defTabSz="1066800">
            <a:lnSpc>
              <a:spcPct val="90000"/>
            </a:lnSpc>
            <a:spcBef>
              <a:spcPct val="0"/>
            </a:spcBef>
            <a:spcAft>
              <a:spcPct val="15000"/>
            </a:spcAft>
            <a:buChar char="••"/>
          </a:pPr>
          <a:r>
            <a:rPr lang="en-US" sz="2400" kern="1200" dirty="0" smtClean="0"/>
            <a:t>Monitor comprehension</a:t>
          </a:r>
          <a:endParaRPr lang="en-US" sz="2400" kern="1200" dirty="0"/>
        </a:p>
      </dsp:txBody>
      <dsp:txXfrm>
        <a:off x="2861071" y="1237401"/>
        <a:ext cx="2507456" cy="2437559"/>
      </dsp:txXfrm>
    </dsp:sp>
    <dsp:sp modelId="{1349E8A7-26E8-4079-92FE-63587513C8F1}">
      <dsp:nvSpPr>
        <dsp:cNvPr id="0" name=""/>
        <dsp:cNvSpPr/>
      </dsp:nvSpPr>
      <dsp:spPr>
        <a:xfrm>
          <a:off x="5719571" y="546201"/>
          <a:ext cx="2507456" cy="69120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kern="1200" dirty="0" smtClean="0"/>
            <a:t>Summarizing</a:t>
          </a:r>
          <a:endParaRPr lang="en-US" sz="2400" kern="1200" dirty="0"/>
        </a:p>
      </dsp:txBody>
      <dsp:txXfrm>
        <a:off x="5719571" y="546201"/>
        <a:ext cx="2507456" cy="691200"/>
      </dsp:txXfrm>
    </dsp:sp>
    <dsp:sp modelId="{72718B92-6F99-4D0D-A644-80B2E84487BB}">
      <dsp:nvSpPr>
        <dsp:cNvPr id="0" name=""/>
        <dsp:cNvSpPr/>
      </dsp:nvSpPr>
      <dsp:spPr>
        <a:xfrm>
          <a:off x="5719571" y="1237401"/>
          <a:ext cx="2507456" cy="2437559"/>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t>Tell the main idea of a longer work</a:t>
          </a:r>
          <a:endParaRPr lang="en-US" sz="2400" kern="1200" dirty="0"/>
        </a:p>
        <a:p>
          <a:pPr marL="228600" lvl="1" indent="-228600" algn="l" defTabSz="1066800">
            <a:lnSpc>
              <a:spcPct val="90000"/>
            </a:lnSpc>
            <a:spcBef>
              <a:spcPct val="0"/>
            </a:spcBef>
            <a:spcAft>
              <a:spcPct val="15000"/>
            </a:spcAft>
            <a:buChar char="••"/>
          </a:pPr>
          <a:r>
            <a:rPr lang="en-US" sz="2400" kern="1200" dirty="0" smtClean="0"/>
            <a:t>Remember the key points </a:t>
          </a:r>
          <a:endParaRPr lang="en-US" sz="2400" kern="1200" dirty="0"/>
        </a:p>
      </dsp:txBody>
      <dsp:txXfrm>
        <a:off x="5719571" y="1237401"/>
        <a:ext cx="2507456" cy="243755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F1202F-C908-4D2A-911A-D11B8CB78E29}" type="datetimeFigureOut">
              <a:rPr lang="en-US" smtClean="0"/>
              <a:t>6/30/2014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C073F-325C-475F-A1AB-EFAD3FCAE884}" type="slidenum">
              <a:rPr lang="en-US" smtClean="0"/>
              <a:t>‹#›</a:t>
            </a:fld>
            <a:endParaRPr lang="en-US"/>
          </a:p>
        </p:txBody>
      </p:sp>
    </p:spTree>
    <p:extLst>
      <p:ext uri="{BB962C8B-B14F-4D97-AF65-F5344CB8AC3E}">
        <p14:creationId xmlns:p14="http://schemas.microsoft.com/office/powerpoint/2010/main" val="1129608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F1202F-C908-4D2A-911A-D11B8CB78E29}" type="datetimeFigureOut">
              <a:rPr lang="en-US" smtClean="0"/>
              <a:t>6/30/2014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C073F-325C-475F-A1AB-EFAD3FCAE884}" type="slidenum">
              <a:rPr lang="en-US" smtClean="0"/>
              <a:t>‹#›</a:t>
            </a:fld>
            <a:endParaRPr lang="en-US"/>
          </a:p>
        </p:txBody>
      </p:sp>
    </p:spTree>
    <p:extLst>
      <p:ext uri="{BB962C8B-B14F-4D97-AF65-F5344CB8AC3E}">
        <p14:creationId xmlns:p14="http://schemas.microsoft.com/office/powerpoint/2010/main" val="896056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F1202F-C908-4D2A-911A-D11B8CB78E29}" type="datetimeFigureOut">
              <a:rPr lang="en-US" smtClean="0"/>
              <a:t>6/30/2014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C073F-325C-475F-A1AB-EFAD3FCAE884}" type="slidenum">
              <a:rPr lang="en-US" smtClean="0"/>
              <a:t>‹#›</a:t>
            </a:fld>
            <a:endParaRPr lang="en-US"/>
          </a:p>
        </p:txBody>
      </p:sp>
    </p:spTree>
    <p:extLst>
      <p:ext uri="{BB962C8B-B14F-4D97-AF65-F5344CB8AC3E}">
        <p14:creationId xmlns:p14="http://schemas.microsoft.com/office/powerpoint/2010/main" val="664766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F1202F-C908-4D2A-911A-D11B8CB78E29}" type="datetimeFigureOut">
              <a:rPr lang="en-US" smtClean="0"/>
              <a:t>6/30/2014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C073F-325C-475F-A1AB-EFAD3FCAE884}" type="slidenum">
              <a:rPr lang="en-US" smtClean="0"/>
              <a:t>‹#›</a:t>
            </a:fld>
            <a:endParaRPr lang="en-US"/>
          </a:p>
        </p:txBody>
      </p:sp>
    </p:spTree>
    <p:extLst>
      <p:ext uri="{BB962C8B-B14F-4D97-AF65-F5344CB8AC3E}">
        <p14:creationId xmlns:p14="http://schemas.microsoft.com/office/powerpoint/2010/main" val="155385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F1202F-C908-4D2A-911A-D11B8CB78E29}" type="datetimeFigureOut">
              <a:rPr lang="en-US" smtClean="0"/>
              <a:t>6/30/2014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C073F-325C-475F-A1AB-EFAD3FCAE884}" type="slidenum">
              <a:rPr lang="en-US" smtClean="0"/>
              <a:t>‹#›</a:t>
            </a:fld>
            <a:endParaRPr lang="en-US"/>
          </a:p>
        </p:txBody>
      </p:sp>
    </p:spTree>
    <p:extLst>
      <p:ext uri="{BB962C8B-B14F-4D97-AF65-F5344CB8AC3E}">
        <p14:creationId xmlns:p14="http://schemas.microsoft.com/office/powerpoint/2010/main" val="1753117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F1202F-C908-4D2A-911A-D11B8CB78E29}" type="datetimeFigureOut">
              <a:rPr lang="en-US" smtClean="0"/>
              <a:t>6/30/2014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BC073F-325C-475F-A1AB-EFAD3FCAE884}" type="slidenum">
              <a:rPr lang="en-US" smtClean="0"/>
              <a:t>‹#›</a:t>
            </a:fld>
            <a:endParaRPr lang="en-US"/>
          </a:p>
        </p:txBody>
      </p:sp>
    </p:spTree>
    <p:extLst>
      <p:ext uri="{BB962C8B-B14F-4D97-AF65-F5344CB8AC3E}">
        <p14:creationId xmlns:p14="http://schemas.microsoft.com/office/powerpoint/2010/main" val="3597421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F1202F-C908-4D2A-911A-D11B8CB78E29}" type="datetimeFigureOut">
              <a:rPr lang="en-US" smtClean="0"/>
              <a:t>6/30/2014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BC073F-325C-475F-A1AB-EFAD3FCAE884}" type="slidenum">
              <a:rPr lang="en-US" smtClean="0"/>
              <a:t>‹#›</a:t>
            </a:fld>
            <a:endParaRPr lang="en-US"/>
          </a:p>
        </p:txBody>
      </p:sp>
    </p:spTree>
    <p:extLst>
      <p:ext uri="{BB962C8B-B14F-4D97-AF65-F5344CB8AC3E}">
        <p14:creationId xmlns:p14="http://schemas.microsoft.com/office/powerpoint/2010/main" val="2804936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F1202F-C908-4D2A-911A-D11B8CB78E29}" type="datetimeFigureOut">
              <a:rPr lang="en-US" smtClean="0"/>
              <a:t>6/30/2014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BC073F-325C-475F-A1AB-EFAD3FCAE884}" type="slidenum">
              <a:rPr lang="en-US" smtClean="0"/>
              <a:t>‹#›</a:t>
            </a:fld>
            <a:endParaRPr lang="en-US"/>
          </a:p>
        </p:txBody>
      </p:sp>
    </p:spTree>
    <p:extLst>
      <p:ext uri="{BB962C8B-B14F-4D97-AF65-F5344CB8AC3E}">
        <p14:creationId xmlns:p14="http://schemas.microsoft.com/office/powerpoint/2010/main" val="965511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F1202F-C908-4D2A-911A-D11B8CB78E29}" type="datetimeFigureOut">
              <a:rPr lang="en-US" smtClean="0"/>
              <a:t>6/30/2014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BC073F-325C-475F-A1AB-EFAD3FCAE884}" type="slidenum">
              <a:rPr lang="en-US" smtClean="0"/>
              <a:t>‹#›</a:t>
            </a:fld>
            <a:endParaRPr lang="en-US"/>
          </a:p>
        </p:txBody>
      </p:sp>
    </p:spTree>
    <p:extLst>
      <p:ext uri="{BB962C8B-B14F-4D97-AF65-F5344CB8AC3E}">
        <p14:creationId xmlns:p14="http://schemas.microsoft.com/office/powerpoint/2010/main" val="596430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F1202F-C908-4D2A-911A-D11B8CB78E29}" type="datetimeFigureOut">
              <a:rPr lang="en-US" smtClean="0"/>
              <a:t>6/30/2014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BC073F-325C-475F-A1AB-EFAD3FCAE884}" type="slidenum">
              <a:rPr lang="en-US" smtClean="0"/>
              <a:t>‹#›</a:t>
            </a:fld>
            <a:endParaRPr lang="en-US"/>
          </a:p>
        </p:txBody>
      </p:sp>
    </p:spTree>
    <p:extLst>
      <p:ext uri="{BB962C8B-B14F-4D97-AF65-F5344CB8AC3E}">
        <p14:creationId xmlns:p14="http://schemas.microsoft.com/office/powerpoint/2010/main" val="2090799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F1202F-C908-4D2A-911A-D11B8CB78E29}" type="datetimeFigureOut">
              <a:rPr lang="en-US" smtClean="0"/>
              <a:t>6/30/2014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BC073F-325C-475F-A1AB-EFAD3FCAE884}" type="slidenum">
              <a:rPr lang="en-US" smtClean="0"/>
              <a:t>‹#›</a:t>
            </a:fld>
            <a:endParaRPr lang="en-US"/>
          </a:p>
        </p:txBody>
      </p:sp>
    </p:spTree>
    <p:extLst>
      <p:ext uri="{BB962C8B-B14F-4D97-AF65-F5344CB8AC3E}">
        <p14:creationId xmlns:p14="http://schemas.microsoft.com/office/powerpoint/2010/main" val="355793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F1202F-C908-4D2A-911A-D11B8CB78E29}" type="datetimeFigureOut">
              <a:rPr lang="en-US" smtClean="0"/>
              <a:t>6/30/2014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BC073F-325C-475F-A1AB-EFAD3FCAE884}" type="slidenum">
              <a:rPr lang="en-US" smtClean="0"/>
              <a:t>‹#›</a:t>
            </a:fld>
            <a:endParaRPr lang="en-US"/>
          </a:p>
        </p:txBody>
      </p:sp>
    </p:spTree>
    <p:extLst>
      <p:ext uri="{BB962C8B-B14F-4D97-AF65-F5344CB8AC3E}">
        <p14:creationId xmlns:p14="http://schemas.microsoft.com/office/powerpoint/2010/main" val="3884132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hyperlink" Target="http://dx.doi.org/10.1598/RT.63.1.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PARAPHRASING, SUMMARIZING, QUOTING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42765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l"/>
            <a:r>
              <a:rPr lang="en-US" b="1"/>
              <a:t>How To </a:t>
            </a:r>
            <a:r>
              <a:rPr lang="en-US" b="1">
                <a:solidFill>
                  <a:srgbClr val="FF0000"/>
                </a:solidFill>
              </a:rPr>
              <a:t>Summarize</a:t>
            </a:r>
          </a:p>
        </p:txBody>
      </p:sp>
      <p:sp>
        <p:nvSpPr>
          <p:cNvPr id="10243" name="Rectangle 3"/>
          <p:cNvSpPr>
            <a:spLocks noGrp="1" noChangeArrowheads="1"/>
          </p:cNvSpPr>
          <p:nvPr>
            <p:ph type="body" idx="1"/>
          </p:nvPr>
        </p:nvSpPr>
        <p:spPr>
          <a:xfrm>
            <a:off x="457200" y="1371600"/>
            <a:ext cx="8229600" cy="1828800"/>
          </a:xfrm>
        </p:spPr>
        <p:txBody>
          <a:bodyPr/>
          <a:lstStyle/>
          <a:p>
            <a:pPr marL="609600" indent="-609600">
              <a:buFontTx/>
              <a:buAutoNum type="arabicPeriod"/>
            </a:pPr>
            <a:r>
              <a:rPr lang="en-US" b="1" dirty="0"/>
              <a:t>Read</a:t>
            </a:r>
            <a:r>
              <a:rPr lang="en-US" dirty="0"/>
              <a:t> the text.</a:t>
            </a:r>
          </a:p>
          <a:p>
            <a:pPr marL="609600" indent="-609600">
              <a:buFontTx/>
              <a:buAutoNum type="arabicPeriod"/>
            </a:pPr>
            <a:r>
              <a:rPr lang="en-US" dirty="0" smtClean="0"/>
              <a:t>Focus on the </a:t>
            </a:r>
            <a:r>
              <a:rPr lang="en-US" b="1" dirty="0" smtClean="0"/>
              <a:t>Key Ideas </a:t>
            </a:r>
            <a:r>
              <a:rPr lang="en-US" dirty="0" smtClean="0"/>
              <a:t>only.</a:t>
            </a:r>
            <a:endParaRPr lang="en-US" dirty="0"/>
          </a:p>
          <a:p>
            <a:pPr marL="609600" indent="-609600">
              <a:buFontTx/>
              <a:buAutoNum type="arabicPeriod"/>
            </a:pPr>
            <a:r>
              <a:rPr lang="en-US" dirty="0"/>
              <a:t>Ask, </a:t>
            </a:r>
            <a:r>
              <a:rPr lang="en-US" b="1" dirty="0">
                <a:solidFill>
                  <a:srgbClr val="FF0000"/>
                </a:solidFill>
              </a:rPr>
              <a:t>“What was this text about?”</a:t>
            </a:r>
            <a:endParaRPr lang="en-US" dirty="0">
              <a:solidFill>
                <a:srgbClr val="FF0000"/>
              </a:solidFill>
            </a:endParaRPr>
          </a:p>
        </p:txBody>
      </p:sp>
      <p:sp>
        <p:nvSpPr>
          <p:cNvPr id="10244" name="Rectangle 4"/>
          <p:cNvSpPr>
            <a:spLocks noChangeArrowheads="1"/>
          </p:cNvSpPr>
          <p:nvPr/>
        </p:nvSpPr>
        <p:spPr bwMode="auto">
          <a:xfrm>
            <a:off x="457200" y="3276600"/>
            <a:ext cx="8382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4400" b="1" dirty="0">
                <a:solidFill>
                  <a:schemeClr val="tx2"/>
                </a:solidFill>
              </a:rPr>
              <a:t>Your </a:t>
            </a:r>
            <a:r>
              <a:rPr lang="en-US" sz="4400" b="1" dirty="0"/>
              <a:t>Answer</a:t>
            </a:r>
            <a:r>
              <a:rPr lang="en-US" sz="4400" b="1" dirty="0">
                <a:solidFill>
                  <a:schemeClr val="tx2"/>
                </a:solidFill>
              </a:rPr>
              <a:t>…</a:t>
            </a:r>
          </a:p>
        </p:txBody>
      </p:sp>
      <p:sp>
        <p:nvSpPr>
          <p:cNvPr id="10245" name="Rectangle 5"/>
          <p:cNvSpPr>
            <a:spLocks noChangeArrowheads="1"/>
          </p:cNvSpPr>
          <p:nvPr/>
        </p:nvSpPr>
        <p:spPr bwMode="auto">
          <a:xfrm>
            <a:off x="0" y="4343400"/>
            <a:ext cx="8610600" cy="216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990600" lvl="1" indent="-533400">
              <a:spcBef>
                <a:spcPct val="20000"/>
              </a:spcBef>
              <a:buFont typeface="Wingdings" pitchFamily="2" charset="2"/>
              <a:buChar char="§"/>
            </a:pPr>
            <a:r>
              <a:rPr lang="en-US" sz="3200" b="1" dirty="0">
                <a:solidFill>
                  <a:srgbClr val="669900"/>
                </a:solidFill>
              </a:rPr>
              <a:t>Should</a:t>
            </a:r>
            <a:r>
              <a:rPr lang="en-US" sz="3200" dirty="0"/>
              <a:t> </a:t>
            </a:r>
            <a:r>
              <a:rPr lang="en-US" sz="3200" b="1" dirty="0"/>
              <a:t>be</a:t>
            </a:r>
            <a:r>
              <a:rPr lang="en-US" sz="3200" dirty="0"/>
              <a:t> </a:t>
            </a:r>
            <a:r>
              <a:rPr lang="en-US" sz="3200" b="1" dirty="0">
                <a:solidFill>
                  <a:srgbClr val="FF0000"/>
                </a:solidFill>
              </a:rPr>
              <a:t>a complete sentence or two</a:t>
            </a:r>
          </a:p>
          <a:p>
            <a:pPr marL="990600" lvl="1" indent="-533400">
              <a:spcBef>
                <a:spcPct val="20000"/>
              </a:spcBef>
              <a:buFont typeface="Wingdings" pitchFamily="2" charset="2"/>
              <a:buChar char="§"/>
            </a:pPr>
            <a:r>
              <a:rPr lang="en-US" sz="3200" b="1" dirty="0">
                <a:solidFill>
                  <a:srgbClr val="669900"/>
                </a:solidFill>
              </a:rPr>
              <a:t>Should</a:t>
            </a:r>
            <a:r>
              <a:rPr lang="en-US" sz="3200" dirty="0"/>
              <a:t> </a:t>
            </a:r>
            <a:r>
              <a:rPr lang="en-US" sz="3200" b="1" dirty="0"/>
              <a:t>cover</a:t>
            </a:r>
            <a:r>
              <a:rPr lang="en-US" sz="3200" dirty="0"/>
              <a:t> </a:t>
            </a:r>
            <a:r>
              <a:rPr lang="en-US" sz="3200" b="1" dirty="0">
                <a:solidFill>
                  <a:srgbClr val="FF0000"/>
                </a:solidFill>
              </a:rPr>
              <a:t>main point</a:t>
            </a:r>
            <a:r>
              <a:rPr lang="en-US" sz="3200" dirty="0">
                <a:solidFill>
                  <a:srgbClr val="FF0000"/>
                </a:solidFill>
              </a:rPr>
              <a:t> </a:t>
            </a:r>
            <a:r>
              <a:rPr lang="en-US" sz="3200" dirty="0"/>
              <a:t>and </a:t>
            </a:r>
            <a:r>
              <a:rPr lang="en-US" sz="3200" b="1" dirty="0">
                <a:solidFill>
                  <a:srgbClr val="FF0000"/>
                </a:solidFill>
              </a:rPr>
              <a:t>key ideas</a:t>
            </a:r>
          </a:p>
          <a:p>
            <a:pPr marL="990600" lvl="1" indent="-533400">
              <a:spcBef>
                <a:spcPct val="20000"/>
              </a:spcBef>
              <a:buFont typeface="Wingdings" pitchFamily="2" charset="2"/>
              <a:buChar char="§"/>
            </a:pPr>
            <a:r>
              <a:rPr lang="en-US" sz="3200" b="1" dirty="0">
                <a:solidFill>
                  <a:srgbClr val="009900"/>
                </a:solidFill>
              </a:rPr>
              <a:t>Should</a:t>
            </a:r>
            <a:r>
              <a:rPr lang="en-US" sz="3200" dirty="0"/>
              <a:t> be in </a:t>
            </a:r>
            <a:r>
              <a:rPr lang="en-US" sz="3200" b="1" dirty="0">
                <a:solidFill>
                  <a:srgbClr val="FF0000"/>
                </a:solidFill>
              </a:rPr>
              <a:t>your own </a:t>
            </a:r>
            <a:r>
              <a:rPr lang="en-US" sz="3200" b="1" dirty="0" smtClean="0">
                <a:solidFill>
                  <a:srgbClr val="FF0000"/>
                </a:solidFill>
              </a:rPr>
              <a:t>words</a:t>
            </a:r>
            <a:endParaRPr lang="en-US" sz="3200" b="1" dirty="0">
              <a:solidFill>
                <a:srgbClr val="FF0000"/>
              </a:solidFill>
            </a:endParaRPr>
          </a:p>
        </p:txBody>
      </p:sp>
    </p:spTree>
    <p:extLst>
      <p:ext uri="{BB962C8B-B14F-4D97-AF65-F5344CB8AC3E}">
        <p14:creationId xmlns:p14="http://schemas.microsoft.com/office/powerpoint/2010/main" val="74112150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500" fill="hold"/>
                                        <p:tgtEl>
                                          <p:spTgt spid="10242"/>
                                        </p:tgtEl>
                                        <p:attrNameLst>
                                          <p:attrName>ppt_w</p:attrName>
                                        </p:attrNameLst>
                                      </p:cBhvr>
                                      <p:tavLst>
                                        <p:tav tm="0">
                                          <p:val>
                                            <p:fltVal val="0"/>
                                          </p:val>
                                        </p:tav>
                                        <p:tav tm="100000">
                                          <p:val>
                                            <p:strVal val="#ppt_w"/>
                                          </p:val>
                                        </p:tav>
                                      </p:tavLst>
                                    </p:anim>
                                    <p:anim calcmode="lin" valueType="num">
                                      <p:cBhvr>
                                        <p:cTn id="8" dur="500" fill="hold"/>
                                        <p:tgtEl>
                                          <p:spTgt spid="1024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0243">
                                            <p:txEl>
                                              <p:pRg st="0" end="0"/>
                                            </p:txEl>
                                          </p:spTgt>
                                        </p:tgtEl>
                                        <p:attrNameLst>
                                          <p:attrName>style.visibility</p:attrName>
                                        </p:attrNameLst>
                                      </p:cBhvr>
                                      <p:to>
                                        <p:strVal val="visible"/>
                                      </p:to>
                                    </p:set>
                                    <p:anim calcmode="lin" valueType="num">
                                      <p:cBhvr>
                                        <p:cTn id="13" dur="5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024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0243">
                                            <p:txEl>
                                              <p:pRg st="1" end="1"/>
                                            </p:txEl>
                                          </p:spTgt>
                                        </p:tgtEl>
                                        <p:attrNameLst>
                                          <p:attrName>style.visibility</p:attrName>
                                        </p:attrNameLst>
                                      </p:cBhvr>
                                      <p:to>
                                        <p:strVal val="visible"/>
                                      </p:to>
                                    </p:set>
                                    <p:anim calcmode="lin" valueType="num">
                                      <p:cBhvr>
                                        <p:cTn id="19" dur="500" fill="hold"/>
                                        <p:tgtEl>
                                          <p:spTgt spid="1024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024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0243">
                                            <p:txEl>
                                              <p:pRg st="2" end="2"/>
                                            </p:txEl>
                                          </p:spTgt>
                                        </p:tgtEl>
                                        <p:attrNameLst>
                                          <p:attrName>style.visibility</p:attrName>
                                        </p:attrNameLst>
                                      </p:cBhvr>
                                      <p:to>
                                        <p:strVal val="visible"/>
                                      </p:to>
                                    </p:set>
                                    <p:anim calcmode="lin" valueType="num">
                                      <p:cBhvr>
                                        <p:cTn id="25" dur="500" fill="hold"/>
                                        <p:tgtEl>
                                          <p:spTgt spid="1024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024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0244"/>
                                        </p:tgtEl>
                                        <p:attrNameLst>
                                          <p:attrName>style.visibility</p:attrName>
                                        </p:attrNameLst>
                                      </p:cBhvr>
                                      <p:to>
                                        <p:strVal val="visible"/>
                                      </p:to>
                                    </p:set>
                                    <p:anim calcmode="lin" valueType="num">
                                      <p:cBhvr>
                                        <p:cTn id="31" dur="500" fill="hold"/>
                                        <p:tgtEl>
                                          <p:spTgt spid="10244"/>
                                        </p:tgtEl>
                                        <p:attrNameLst>
                                          <p:attrName>ppt_w</p:attrName>
                                        </p:attrNameLst>
                                      </p:cBhvr>
                                      <p:tavLst>
                                        <p:tav tm="0">
                                          <p:val>
                                            <p:fltVal val="0"/>
                                          </p:val>
                                        </p:tav>
                                        <p:tav tm="100000">
                                          <p:val>
                                            <p:strVal val="#ppt_w"/>
                                          </p:val>
                                        </p:tav>
                                      </p:tavLst>
                                    </p:anim>
                                    <p:anim calcmode="lin" valueType="num">
                                      <p:cBhvr>
                                        <p:cTn id="32" dur="500" fill="hold"/>
                                        <p:tgtEl>
                                          <p:spTgt spid="10244"/>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nodeType="clickEffect">
                                  <p:stCondLst>
                                    <p:cond delay="0"/>
                                  </p:stCondLst>
                                  <p:childTnLst>
                                    <p:set>
                                      <p:cBhvr>
                                        <p:cTn id="36" dur="1" fill="hold">
                                          <p:stCondLst>
                                            <p:cond delay="0"/>
                                          </p:stCondLst>
                                        </p:cTn>
                                        <p:tgtEl>
                                          <p:spTgt spid="10245">
                                            <p:txEl>
                                              <p:pRg st="0" end="0"/>
                                            </p:txEl>
                                          </p:spTgt>
                                        </p:tgtEl>
                                        <p:attrNameLst>
                                          <p:attrName>style.visibility</p:attrName>
                                        </p:attrNameLst>
                                      </p:cBhvr>
                                      <p:to>
                                        <p:strVal val="visible"/>
                                      </p:to>
                                    </p:set>
                                    <p:anim calcmode="lin" valueType="num">
                                      <p:cBhvr>
                                        <p:cTn id="37" dur="500" fill="hold"/>
                                        <p:tgtEl>
                                          <p:spTgt spid="10245">
                                            <p:txEl>
                                              <p:pRg st="0" end="0"/>
                                            </p:txEl>
                                          </p:spTgt>
                                        </p:tgtEl>
                                        <p:attrNameLst>
                                          <p:attrName>ppt_w</p:attrName>
                                        </p:attrNameLst>
                                      </p:cBhvr>
                                      <p:tavLst>
                                        <p:tav tm="0">
                                          <p:val>
                                            <p:fltVal val="0"/>
                                          </p:val>
                                        </p:tav>
                                        <p:tav tm="100000">
                                          <p:val>
                                            <p:strVal val="#ppt_w"/>
                                          </p:val>
                                        </p:tav>
                                      </p:tavLst>
                                    </p:anim>
                                    <p:anim calcmode="lin" valueType="num">
                                      <p:cBhvr>
                                        <p:cTn id="38" dur="500" fill="hold"/>
                                        <p:tgtEl>
                                          <p:spTgt spid="1024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nodeType="clickEffect">
                                  <p:stCondLst>
                                    <p:cond delay="0"/>
                                  </p:stCondLst>
                                  <p:childTnLst>
                                    <p:set>
                                      <p:cBhvr>
                                        <p:cTn id="42" dur="1" fill="hold">
                                          <p:stCondLst>
                                            <p:cond delay="0"/>
                                          </p:stCondLst>
                                        </p:cTn>
                                        <p:tgtEl>
                                          <p:spTgt spid="10245">
                                            <p:txEl>
                                              <p:pRg st="1" end="1"/>
                                            </p:txEl>
                                          </p:spTgt>
                                        </p:tgtEl>
                                        <p:attrNameLst>
                                          <p:attrName>style.visibility</p:attrName>
                                        </p:attrNameLst>
                                      </p:cBhvr>
                                      <p:to>
                                        <p:strVal val="visible"/>
                                      </p:to>
                                    </p:set>
                                    <p:anim calcmode="lin" valueType="num">
                                      <p:cBhvr>
                                        <p:cTn id="43" dur="500" fill="hold"/>
                                        <p:tgtEl>
                                          <p:spTgt spid="10245">
                                            <p:txEl>
                                              <p:pRg st="1" end="1"/>
                                            </p:txEl>
                                          </p:spTgt>
                                        </p:tgtEl>
                                        <p:attrNameLst>
                                          <p:attrName>ppt_w</p:attrName>
                                        </p:attrNameLst>
                                      </p:cBhvr>
                                      <p:tavLst>
                                        <p:tav tm="0">
                                          <p:val>
                                            <p:fltVal val="0"/>
                                          </p:val>
                                        </p:tav>
                                        <p:tav tm="100000">
                                          <p:val>
                                            <p:strVal val="#ppt_w"/>
                                          </p:val>
                                        </p:tav>
                                      </p:tavLst>
                                    </p:anim>
                                    <p:anim calcmode="lin" valueType="num">
                                      <p:cBhvr>
                                        <p:cTn id="44" dur="500" fill="hold"/>
                                        <p:tgtEl>
                                          <p:spTgt spid="1024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16" fill="hold" nodeType="clickEffect">
                                  <p:stCondLst>
                                    <p:cond delay="0"/>
                                  </p:stCondLst>
                                  <p:childTnLst>
                                    <p:set>
                                      <p:cBhvr>
                                        <p:cTn id="48" dur="1" fill="hold">
                                          <p:stCondLst>
                                            <p:cond delay="0"/>
                                          </p:stCondLst>
                                        </p:cTn>
                                        <p:tgtEl>
                                          <p:spTgt spid="10245">
                                            <p:txEl>
                                              <p:pRg st="2" end="2"/>
                                            </p:txEl>
                                          </p:spTgt>
                                        </p:tgtEl>
                                        <p:attrNameLst>
                                          <p:attrName>style.visibility</p:attrName>
                                        </p:attrNameLst>
                                      </p:cBhvr>
                                      <p:to>
                                        <p:strVal val="visible"/>
                                      </p:to>
                                    </p:set>
                                    <p:anim calcmode="lin" valueType="num">
                                      <p:cBhvr>
                                        <p:cTn id="49" dur="500" fill="hold"/>
                                        <p:tgtEl>
                                          <p:spTgt spid="10245">
                                            <p:txEl>
                                              <p:pRg st="2" end="2"/>
                                            </p:txEl>
                                          </p:spTgt>
                                        </p:tgtEl>
                                        <p:attrNameLst>
                                          <p:attrName>ppt_w</p:attrName>
                                        </p:attrNameLst>
                                      </p:cBhvr>
                                      <p:tavLst>
                                        <p:tav tm="0">
                                          <p:val>
                                            <p:fltVal val="0"/>
                                          </p:val>
                                        </p:tav>
                                        <p:tav tm="100000">
                                          <p:val>
                                            <p:strVal val="#ppt_w"/>
                                          </p:val>
                                        </p:tav>
                                      </p:tavLst>
                                    </p:anim>
                                    <p:anim calcmode="lin" valueType="num">
                                      <p:cBhvr>
                                        <p:cTn id="50" dur="500" fill="hold"/>
                                        <p:tgtEl>
                                          <p:spTgt spid="10245">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P spid="1024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l"/>
            <a:r>
              <a:rPr lang="en-US" b="1"/>
              <a:t>Directions</a:t>
            </a:r>
          </a:p>
        </p:txBody>
      </p:sp>
      <p:sp>
        <p:nvSpPr>
          <p:cNvPr id="3075" name="Rectangle 3"/>
          <p:cNvSpPr>
            <a:spLocks noGrp="1" noChangeArrowheads="1"/>
          </p:cNvSpPr>
          <p:nvPr>
            <p:ph type="body" idx="1"/>
          </p:nvPr>
        </p:nvSpPr>
        <p:spPr/>
        <p:txBody>
          <a:bodyPr/>
          <a:lstStyle/>
          <a:p>
            <a:pPr marL="609600" indent="-609600">
              <a:buFontTx/>
              <a:buAutoNum type="arabicPeriod"/>
            </a:pPr>
            <a:r>
              <a:rPr lang="en-US"/>
              <a:t>Get out a </a:t>
            </a:r>
            <a:r>
              <a:rPr lang="en-US" b="1"/>
              <a:t>separate </a:t>
            </a:r>
            <a:r>
              <a:rPr lang="en-US"/>
              <a:t>sheet of paper.</a:t>
            </a:r>
          </a:p>
          <a:p>
            <a:pPr marL="609600" indent="-609600">
              <a:buFontTx/>
              <a:buAutoNum type="arabicPeriod"/>
            </a:pPr>
            <a:r>
              <a:rPr lang="en-US"/>
              <a:t>We will read each passage.</a:t>
            </a:r>
          </a:p>
          <a:p>
            <a:pPr marL="609600" indent="-609600">
              <a:buFontTx/>
              <a:buAutoNum type="arabicPeriod"/>
            </a:pPr>
            <a:r>
              <a:rPr lang="en-US"/>
              <a:t>You will write a summary on your paper.</a:t>
            </a:r>
          </a:p>
          <a:p>
            <a:pPr marL="609600" indent="-609600">
              <a:buFontTx/>
              <a:buAutoNum type="arabicPeriod"/>
            </a:pPr>
            <a:r>
              <a:rPr lang="en-US"/>
              <a:t>We will share and discuss.</a:t>
            </a:r>
          </a:p>
          <a:p>
            <a:pPr marL="609600" indent="-609600">
              <a:buFontTx/>
              <a:buAutoNum type="arabicPeriod"/>
            </a:pPr>
            <a:r>
              <a:rPr lang="en-US"/>
              <a:t>You will turn in your assignment.</a:t>
            </a:r>
          </a:p>
        </p:txBody>
      </p:sp>
    </p:spTree>
    <p:extLst>
      <p:ext uri="{BB962C8B-B14F-4D97-AF65-F5344CB8AC3E}">
        <p14:creationId xmlns:p14="http://schemas.microsoft.com/office/powerpoint/2010/main" val="95843652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ppt_x</p:attrName>
                                        </p:attrNameLst>
                                      </p:cBhvr>
                                      <p:tavLst>
                                        <p:tav tm="0">
                                          <p:val>
                                            <p:strVal val="#ppt_x-.2"/>
                                          </p:val>
                                        </p:tav>
                                        <p:tav tm="100000">
                                          <p:val>
                                            <p:strVal val="#ppt_x"/>
                                          </p:val>
                                        </p:tav>
                                      </p:tavLst>
                                    </p:anim>
                                    <p:anim calcmode="lin" valueType="num">
                                      <p:cBhvr>
                                        <p:cTn id="8" dur="1000" fill="hold"/>
                                        <p:tgtEl>
                                          <p:spTgt spid="30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075">
                                            <p:txEl>
                                              <p:pRg st="0" end="0"/>
                                            </p:txEl>
                                          </p:spTgt>
                                        </p:tgtEl>
                                        <p:attrNameLst>
                                          <p:attrName>style.visibility</p:attrName>
                                        </p:attrNameLst>
                                      </p:cBhvr>
                                      <p:to>
                                        <p:strVal val="visible"/>
                                      </p:to>
                                    </p:set>
                                    <p:animEffect transition="in" filter="fade">
                                      <p:cBhvr>
                                        <p:cTn id="14" dur="500"/>
                                        <p:tgtEl>
                                          <p:spTgt spid="3075">
                                            <p:txEl>
                                              <p:pRg st="0" end="0"/>
                                            </p:txEl>
                                          </p:spTgt>
                                        </p:tgtEl>
                                      </p:cBhvr>
                                    </p:animEffect>
                                    <p:anim calcmode="lin" valueType="num">
                                      <p:cBhvr>
                                        <p:cTn id="15"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07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3075">
                                            <p:txEl>
                                              <p:pRg st="1" end="1"/>
                                            </p:txEl>
                                          </p:spTgt>
                                        </p:tgtEl>
                                        <p:attrNameLst>
                                          <p:attrName>style.visibility</p:attrName>
                                        </p:attrNameLst>
                                      </p:cBhvr>
                                      <p:to>
                                        <p:strVal val="visible"/>
                                      </p:to>
                                    </p:set>
                                    <p:animEffect transition="in" filter="fade">
                                      <p:cBhvr>
                                        <p:cTn id="21" dur="500"/>
                                        <p:tgtEl>
                                          <p:spTgt spid="3075">
                                            <p:txEl>
                                              <p:pRg st="1" end="1"/>
                                            </p:txEl>
                                          </p:spTgt>
                                        </p:tgtEl>
                                      </p:cBhvr>
                                    </p:animEffect>
                                    <p:anim calcmode="lin" valueType="num">
                                      <p:cBhvr>
                                        <p:cTn id="22"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3075">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3075">
                                            <p:txEl>
                                              <p:pRg st="2" end="2"/>
                                            </p:txEl>
                                          </p:spTgt>
                                        </p:tgtEl>
                                        <p:attrNameLst>
                                          <p:attrName>style.visibility</p:attrName>
                                        </p:attrNameLst>
                                      </p:cBhvr>
                                      <p:to>
                                        <p:strVal val="visible"/>
                                      </p:to>
                                    </p:set>
                                    <p:animEffect transition="in" filter="fade">
                                      <p:cBhvr>
                                        <p:cTn id="28" dur="500"/>
                                        <p:tgtEl>
                                          <p:spTgt spid="3075">
                                            <p:txEl>
                                              <p:pRg st="2" end="2"/>
                                            </p:txEl>
                                          </p:spTgt>
                                        </p:tgtEl>
                                      </p:cBhvr>
                                    </p:animEffect>
                                    <p:anim calcmode="lin" valueType="num">
                                      <p:cBhvr>
                                        <p:cTn id="2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3075">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3075">
                                            <p:txEl>
                                              <p:pRg st="3" end="3"/>
                                            </p:txEl>
                                          </p:spTgt>
                                        </p:tgtEl>
                                        <p:attrNameLst>
                                          <p:attrName>style.visibility</p:attrName>
                                        </p:attrNameLst>
                                      </p:cBhvr>
                                      <p:to>
                                        <p:strVal val="visible"/>
                                      </p:to>
                                    </p:set>
                                    <p:animEffect transition="in" filter="fade">
                                      <p:cBhvr>
                                        <p:cTn id="35" dur="500"/>
                                        <p:tgtEl>
                                          <p:spTgt spid="3075">
                                            <p:txEl>
                                              <p:pRg st="3" end="3"/>
                                            </p:txEl>
                                          </p:spTgt>
                                        </p:tgtEl>
                                      </p:cBhvr>
                                    </p:animEffect>
                                    <p:anim calcmode="lin" valueType="num">
                                      <p:cBhvr>
                                        <p:cTn id="36"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3075">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3075">
                                            <p:txEl>
                                              <p:pRg st="4" end="4"/>
                                            </p:txEl>
                                          </p:spTgt>
                                        </p:tgtEl>
                                        <p:attrNameLst>
                                          <p:attrName>style.visibility</p:attrName>
                                        </p:attrNameLst>
                                      </p:cBhvr>
                                      <p:to>
                                        <p:strVal val="visible"/>
                                      </p:to>
                                    </p:set>
                                    <p:animEffect transition="in" filter="fade">
                                      <p:cBhvr>
                                        <p:cTn id="42" dur="500"/>
                                        <p:tgtEl>
                                          <p:spTgt spid="3075">
                                            <p:txEl>
                                              <p:pRg st="4" end="4"/>
                                            </p:txEl>
                                          </p:spTgt>
                                        </p:tgtEl>
                                      </p:cBhvr>
                                    </p:animEffect>
                                    <p:anim calcmode="lin" valueType="num">
                                      <p:cBhvr>
                                        <p:cTn id="43"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3075">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Summary</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Original Source:</a:t>
            </a:r>
          </a:p>
          <a:p>
            <a:pPr>
              <a:buNone/>
            </a:pPr>
            <a:r>
              <a:rPr lang="en-US" b="1" dirty="0" smtClean="0"/>
              <a:t>	Writing things in a calendar helps me manage my time better. </a:t>
            </a:r>
            <a:r>
              <a:rPr lang="en-US" dirty="0" smtClean="0"/>
              <a:t>For example, instead of napping in the afternoon, I’m more likely to start working on my sociology paper that’s due in 10 days. I fit my grocery shopping in before a busy weekend. I plan my visits to the </a:t>
            </a:r>
            <a:r>
              <a:rPr lang="en-US" dirty="0" err="1" smtClean="0"/>
              <a:t>laundromat</a:t>
            </a:r>
            <a:r>
              <a:rPr lang="en-US" dirty="0" smtClean="0"/>
              <a:t> during the football game when more machines are likely to be open.</a:t>
            </a:r>
            <a:endParaRPr lang="en-US" dirty="0"/>
          </a:p>
        </p:txBody>
      </p:sp>
    </p:spTree>
    <p:extLst>
      <p:ext uri="{BB962C8B-B14F-4D97-AF65-F5344CB8AC3E}">
        <p14:creationId xmlns:p14="http://schemas.microsoft.com/office/powerpoint/2010/main" val="710083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Summarized Text</a:t>
            </a:r>
            <a:endParaRPr lang="en-US" dirty="0"/>
          </a:p>
        </p:txBody>
      </p:sp>
      <p:sp>
        <p:nvSpPr>
          <p:cNvPr id="4" name="Content Placeholder 1"/>
          <p:cNvSpPr txBox="1">
            <a:spLocks/>
          </p:cNvSpPr>
          <p:nvPr/>
        </p:nvSpPr>
        <p:spPr>
          <a:xfrm>
            <a:off x="457200" y="2057400"/>
            <a:ext cx="8229600" cy="394989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i="1" smtClean="0"/>
              <a:t>Summary</a:t>
            </a:r>
            <a:r>
              <a:rPr lang="en-US" smtClean="0"/>
              <a:t>: I get more school work and chores done by keeping track of my obligations on a calendar.</a:t>
            </a:r>
            <a:endParaRPr lang="en-US" dirty="0"/>
          </a:p>
        </p:txBody>
      </p:sp>
      <p:pic>
        <p:nvPicPr>
          <p:cNvPr id="5" name="Picture 2" descr="http://www.dietitian.org/images/member_grafix/e-newsletter_grafix/calendar_pencil_clipart.jpg"/>
          <p:cNvPicPr>
            <a:picLocks noChangeAspect="1" noChangeArrowheads="1"/>
          </p:cNvPicPr>
          <p:nvPr/>
        </p:nvPicPr>
        <p:blipFill>
          <a:blip r:embed="rId2" cstate="print"/>
          <a:srcRect/>
          <a:stretch>
            <a:fillRect/>
          </a:stretch>
        </p:blipFill>
        <p:spPr bwMode="auto">
          <a:xfrm>
            <a:off x="1981200" y="3581400"/>
            <a:ext cx="2590800" cy="2445068"/>
          </a:xfrm>
          <a:prstGeom prst="rect">
            <a:avLst/>
          </a:prstGeom>
          <a:noFill/>
        </p:spPr>
      </p:pic>
    </p:spTree>
    <p:extLst>
      <p:ext uri="{BB962C8B-B14F-4D97-AF65-F5344CB8AC3E}">
        <p14:creationId xmlns:p14="http://schemas.microsoft.com/office/powerpoint/2010/main" val="1248315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76200"/>
            <a:ext cx="8229600" cy="639763"/>
          </a:xfrm>
        </p:spPr>
        <p:txBody>
          <a:bodyPr>
            <a:normAutofit fontScale="90000"/>
          </a:bodyPr>
          <a:lstStyle/>
          <a:p>
            <a:r>
              <a:rPr lang="en-US" sz="4000"/>
              <a:t>1</a:t>
            </a:r>
          </a:p>
        </p:txBody>
      </p:sp>
      <p:sp>
        <p:nvSpPr>
          <p:cNvPr id="8195" name="Rectangle 3"/>
          <p:cNvSpPr>
            <a:spLocks noGrp="1" noChangeArrowheads="1"/>
          </p:cNvSpPr>
          <p:nvPr>
            <p:ph type="body" idx="1"/>
          </p:nvPr>
        </p:nvSpPr>
        <p:spPr>
          <a:xfrm>
            <a:off x="0" y="838200"/>
            <a:ext cx="8839200" cy="6019800"/>
          </a:xfrm>
        </p:spPr>
        <p:txBody>
          <a:bodyPr/>
          <a:lstStyle/>
          <a:p>
            <a:pPr>
              <a:lnSpc>
                <a:spcPct val="90000"/>
              </a:lnSpc>
              <a:buFontTx/>
              <a:buNone/>
            </a:pPr>
            <a:r>
              <a:rPr lang="en-US" sz="2800"/>
              <a:t>		When one hears the term “reality” applied to a television show, one might expect that the events occurred naturally or, at the least, were not scripted, but this is not always the case.  Many reality shows occur in unreal environments, like rented mansions occupied by film crews.  These living environments do not reflect what most people understand to be “reality.”  Worse, there have been accusations that events not captured on film were later restaged by producers.  Worse still, some involved in the production of “reality” television claim that the participants were urged to act out story lines premeditated by producers.  With such accusations floating around, it’s no wonder many people take reality TV to be about as real as the sitcom.    </a:t>
            </a:r>
          </a:p>
        </p:txBody>
      </p:sp>
    </p:spTree>
    <p:extLst>
      <p:ext uri="{BB962C8B-B14F-4D97-AF65-F5344CB8AC3E}">
        <p14:creationId xmlns:p14="http://schemas.microsoft.com/office/powerpoint/2010/main" val="7738059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76200"/>
            <a:ext cx="8229600" cy="563563"/>
          </a:xfrm>
        </p:spPr>
        <p:txBody>
          <a:bodyPr>
            <a:normAutofit fontScale="90000"/>
          </a:bodyPr>
          <a:lstStyle/>
          <a:p>
            <a:r>
              <a:rPr lang="en-US" sz="4000"/>
              <a:t>2</a:t>
            </a:r>
          </a:p>
        </p:txBody>
      </p:sp>
      <p:sp>
        <p:nvSpPr>
          <p:cNvPr id="7171" name="Rectangle 3"/>
          <p:cNvSpPr>
            <a:spLocks noGrp="1" noChangeArrowheads="1"/>
          </p:cNvSpPr>
          <p:nvPr>
            <p:ph type="body" idx="1"/>
          </p:nvPr>
        </p:nvSpPr>
        <p:spPr>
          <a:xfrm>
            <a:off x="0" y="838200"/>
            <a:ext cx="8686800" cy="6019800"/>
          </a:xfrm>
        </p:spPr>
        <p:txBody>
          <a:bodyPr/>
          <a:lstStyle/>
          <a:p>
            <a:pPr>
              <a:lnSpc>
                <a:spcPct val="90000"/>
              </a:lnSpc>
              <a:buFontTx/>
              <a:buNone/>
            </a:pPr>
            <a:r>
              <a:rPr lang="en-US" sz="2800"/>
              <a:t>		There are many types of lethal venom in the animal kingdom, but perhaps no stranger carrier than the platypus. The platypus is one of few venomous mammals. Males carry a venom cocktail in their ankle spurs that paralyzes victims with excruciating pain.  Stranger still, the platypus is the only mammal that uses electroreception.  What this means is that the platypus uses its bill to sense the electricity produced by the muscular movements of its prey.  The platypus neither sees, hears, nor smells its prey while hunting but, rather, pursues it through electroreception.  Perhaps most odd, the platypus is the only mammal that lays eggs rather than giving birth to live young.  The platypus is an odd creature indeed.        </a:t>
            </a:r>
          </a:p>
        </p:txBody>
      </p:sp>
    </p:spTree>
    <p:extLst>
      <p:ext uri="{BB962C8B-B14F-4D97-AF65-F5344CB8AC3E}">
        <p14:creationId xmlns:p14="http://schemas.microsoft.com/office/powerpoint/2010/main" val="39094995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76200"/>
            <a:ext cx="8229600" cy="563563"/>
          </a:xfrm>
        </p:spPr>
        <p:txBody>
          <a:bodyPr>
            <a:normAutofit fontScale="90000"/>
          </a:bodyPr>
          <a:lstStyle/>
          <a:p>
            <a:r>
              <a:rPr lang="en-US" sz="4000"/>
              <a:t>3</a:t>
            </a:r>
          </a:p>
        </p:txBody>
      </p:sp>
      <p:sp>
        <p:nvSpPr>
          <p:cNvPr id="5123" name="Rectangle 3"/>
          <p:cNvSpPr>
            <a:spLocks noGrp="1" noChangeArrowheads="1"/>
          </p:cNvSpPr>
          <p:nvPr>
            <p:ph type="body" idx="1"/>
          </p:nvPr>
        </p:nvSpPr>
        <p:spPr>
          <a:xfrm>
            <a:off x="0" y="838200"/>
            <a:ext cx="8839200" cy="6019800"/>
          </a:xfrm>
        </p:spPr>
        <p:txBody>
          <a:bodyPr/>
          <a:lstStyle/>
          <a:p>
            <a:pPr>
              <a:lnSpc>
                <a:spcPct val="90000"/>
              </a:lnSpc>
              <a:buFontTx/>
              <a:buNone/>
            </a:pPr>
            <a:r>
              <a:rPr lang="en-US"/>
              <a:t>		Yellowstone National Park is mainly located in Wyoming, although three percent is located in the state of Montana.  The Continental Divide of North America runs diagonally through the southwestern part of the park.  The park sits on the Yellowstone Plateau, which is an average elevation of 8,000 feet above sea level.  This plateau is bounded on nearly all sides by mountain ranges.  There are 290 waterfalls that are at least fifteen feet in the park, the highest being the Lower Falls of the Yellowstone River, which falls 308 feet.   </a:t>
            </a:r>
          </a:p>
        </p:txBody>
      </p:sp>
    </p:spTree>
    <p:extLst>
      <p:ext uri="{BB962C8B-B14F-4D97-AF65-F5344CB8AC3E}">
        <p14:creationId xmlns:p14="http://schemas.microsoft.com/office/powerpoint/2010/main" val="5255442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52400"/>
            <a:ext cx="8229600" cy="639763"/>
          </a:xfrm>
        </p:spPr>
        <p:txBody>
          <a:bodyPr>
            <a:normAutofit fontScale="90000"/>
          </a:bodyPr>
          <a:lstStyle/>
          <a:p>
            <a:r>
              <a:rPr lang="en-US" sz="4000"/>
              <a:t>4</a:t>
            </a:r>
          </a:p>
        </p:txBody>
      </p:sp>
      <p:sp>
        <p:nvSpPr>
          <p:cNvPr id="4099" name="Rectangle 3"/>
          <p:cNvSpPr>
            <a:spLocks noGrp="1" noChangeArrowheads="1"/>
          </p:cNvSpPr>
          <p:nvPr>
            <p:ph type="body" idx="1"/>
          </p:nvPr>
        </p:nvSpPr>
        <p:spPr>
          <a:xfrm>
            <a:off x="152400" y="990600"/>
            <a:ext cx="8534400" cy="5867400"/>
          </a:xfrm>
        </p:spPr>
        <p:txBody>
          <a:bodyPr/>
          <a:lstStyle/>
          <a:p>
            <a:pPr>
              <a:buFontTx/>
              <a:buNone/>
            </a:pPr>
            <a:r>
              <a:rPr lang="en-US" sz="2800"/>
              <a:t>		Screech!  When a driver pushes on the brake pedal, it starts a process that causes the vehicle to stop.  You literally trust braking systems with your life every time you get into a vehicle or cross a busy intersection, but how does this process work?  It begins when the pedal is pushed.  At this moment brake fluid is released into the area where the braking mechanisms are located.  As the fluid collects, leverage is created, which causes a friction to be applied.  If the braking system is functioning properly, this friction will create a force that will cause the wheels to stop and allow you to reach your destination safely.  </a:t>
            </a:r>
          </a:p>
        </p:txBody>
      </p:sp>
    </p:spTree>
    <p:extLst>
      <p:ext uri="{BB962C8B-B14F-4D97-AF65-F5344CB8AC3E}">
        <p14:creationId xmlns:p14="http://schemas.microsoft.com/office/powerpoint/2010/main" val="37388100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52400"/>
            <a:ext cx="8229600" cy="563563"/>
          </a:xfrm>
        </p:spPr>
        <p:txBody>
          <a:bodyPr>
            <a:normAutofit fontScale="90000"/>
          </a:bodyPr>
          <a:lstStyle/>
          <a:p>
            <a:pPr algn="l"/>
            <a:r>
              <a:rPr lang="en-US" sz="3200" b="1">
                <a:solidFill>
                  <a:srgbClr val="C0C0C0"/>
                </a:solidFill>
              </a:rPr>
              <a:t>Example</a:t>
            </a:r>
            <a:r>
              <a:rPr lang="en-US" sz="3200" b="1"/>
              <a:t> </a:t>
            </a:r>
            <a:r>
              <a:rPr lang="en-US" sz="3200" b="1">
                <a:solidFill>
                  <a:srgbClr val="FF0000"/>
                </a:solidFill>
              </a:rPr>
              <a:t>Answers</a:t>
            </a:r>
          </a:p>
        </p:txBody>
      </p:sp>
      <p:sp>
        <p:nvSpPr>
          <p:cNvPr id="6147" name="Rectangle 3"/>
          <p:cNvSpPr>
            <a:spLocks noGrp="1" noChangeArrowheads="1"/>
          </p:cNvSpPr>
          <p:nvPr>
            <p:ph type="body" idx="1"/>
          </p:nvPr>
        </p:nvSpPr>
        <p:spPr>
          <a:xfrm>
            <a:off x="304800" y="914400"/>
            <a:ext cx="8534400" cy="5943600"/>
          </a:xfrm>
        </p:spPr>
        <p:txBody>
          <a:bodyPr/>
          <a:lstStyle/>
          <a:p>
            <a:pPr marL="609600" indent="-609600">
              <a:lnSpc>
                <a:spcPct val="90000"/>
              </a:lnSpc>
              <a:buFontTx/>
              <a:buNone/>
            </a:pPr>
            <a:r>
              <a:rPr lang="en-US"/>
              <a:t>1.  Reality TV shows are not very realistic because they are filmed in unrealistic places, may contain restaged events, and may be scripted. </a:t>
            </a:r>
          </a:p>
          <a:p>
            <a:pPr marL="609600" indent="-609600">
              <a:lnSpc>
                <a:spcPct val="90000"/>
              </a:lnSpc>
              <a:buFontTx/>
              <a:buAutoNum type="arabicPeriod" startAt="2"/>
            </a:pPr>
            <a:r>
              <a:rPr lang="en-US"/>
              <a:t>The platypus is a strange mammal because it has venom, uses its beak to sense prey, and lays eggs.</a:t>
            </a:r>
          </a:p>
          <a:p>
            <a:pPr marL="609600" indent="-609600">
              <a:lnSpc>
                <a:spcPct val="90000"/>
              </a:lnSpc>
              <a:buFontTx/>
              <a:buAutoNum type="arabicPeriod" startAt="2"/>
            </a:pPr>
            <a:r>
              <a:rPr lang="en-US"/>
              <a:t>Yellowstone Park, in Wyoming, is on a large plateau &amp; has a bunch of waterfalls.</a:t>
            </a:r>
          </a:p>
          <a:p>
            <a:pPr marL="609600" indent="-609600">
              <a:lnSpc>
                <a:spcPct val="90000"/>
              </a:lnSpc>
              <a:buFontTx/>
              <a:buAutoNum type="arabicPeriod" startAt="2"/>
            </a:pPr>
            <a:r>
              <a:rPr lang="en-US"/>
              <a:t>When you step on the brakes, fluid is stored in a chamber that allows the car to stop.</a:t>
            </a:r>
          </a:p>
        </p:txBody>
      </p:sp>
    </p:spTree>
    <p:extLst>
      <p:ext uri="{BB962C8B-B14F-4D97-AF65-F5344CB8AC3E}">
        <p14:creationId xmlns:p14="http://schemas.microsoft.com/office/powerpoint/2010/main" val="22956902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500" fill="hold"/>
                                        <p:tgtEl>
                                          <p:spTgt spid="6146"/>
                                        </p:tgtEl>
                                        <p:attrNameLst>
                                          <p:attrName>ppt_w</p:attrName>
                                        </p:attrNameLst>
                                      </p:cBhvr>
                                      <p:tavLst>
                                        <p:tav tm="0">
                                          <p:val>
                                            <p:fltVal val="0"/>
                                          </p:val>
                                        </p:tav>
                                        <p:tav tm="100000">
                                          <p:val>
                                            <p:strVal val="#ppt_w"/>
                                          </p:val>
                                        </p:tav>
                                      </p:tavLst>
                                    </p:anim>
                                    <p:anim calcmode="lin" valueType="num">
                                      <p:cBhvr>
                                        <p:cTn id="8" dur="500" fill="hold"/>
                                        <p:tgtEl>
                                          <p:spTgt spid="614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147">
                                            <p:txEl>
                                              <p:pRg st="0" end="0"/>
                                            </p:txEl>
                                          </p:spTgt>
                                        </p:tgtEl>
                                        <p:attrNameLst>
                                          <p:attrName>style.visibility</p:attrName>
                                        </p:attrNameLst>
                                      </p:cBhvr>
                                      <p:to>
                                        <p:strVal val="visible"/>
                                      </p:to>
                                    </p:set>
                                    <p:anim calcmode="lin" valueType="num">
                                      <p:cBhvr>
                                        <p:cTn id="13"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614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6147">
                                            <p:txEl>
                                              <p:pRg st="1" end="1"/>
                                            </p:txEl>
                                          </p:spTgt>
                                        </p:tgtEl>
                                        <p:attrNameLst>
                                          <p:attrName>style.visibility</p:attrName>
                                        </p:attrNameLst>
                                      </p:cBhvr>
                                      <p:to>
                                        <p:strVal val="visible"/>
                                      </p:to>
                                    </p:set>
                                    <p:anim calcmode="lin" valueType="num">
                                      <p:cBhvr>
                                        <p:cTn id="19" dur="5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614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6147">
                                            <p:txEl>
                                              <p:pRg st="2" end="2"/>
                                            </p:txEl>
                                          </p:spTgt>
                                        </p:tgtEl>
                                        <p:attrNameLst>
                                          <p:attrName>style.visibility</p:attrName>
                                        </p:attrNameLst>
                                      </p:cBhvr>
                                      <p:to>
                                        <p:strVal val="visible"/>
                                      </p:to>
                                    </p:set>
                                    <p:anim calcmode="lin" valueType="num">
                                      <p:cBhvr>
                                        <p:cTn id="25" dur="500" fill="hold"/>
                                        <p:tgtEl>
                                          <p:spTgt spid="6147">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614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6147">
                                            <p:txEl>
                                              <p:pRg st="3" end="3"/>
                                            </p:txEl>
                                          </p:spTgt>
                                        </p:tgtEl>
                                        <p:attrNameLst>
                                          <p:attrName>style.visibility</p:attrName>
                                        </p:attrNameLst>
                                      </p:cBhvr>
                                      <p:to>
                                        <p:strVal val="visible"/>
                                      </p:to>
                                    </p:set>
                                    <p:anim calcmode="lin" valueType="num">
                                      <p:cBhvr>
                                        <p:cTn id="31" dur="500" fill="hold"/>
                                        <p:tgtEl>
                                          <p:spTgt spid="6147">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6147">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2885667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7952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FROM THEORY TO PRACTICE</a:t>
            </a:r>
          </a:p>
          <a:p>
            <a:pPr marL="0" indent="0">
              <a:buNone/>
            </a:pPr>
            <a:r>
              <a:rPr lang="en-US" dirty="0" err="1" smtClean="0"/>
              <a:t>Kletzien</a:t>
            </a:r>
            <a:r>
              <a:rPr lang="en-US" dirty="0" smtClean="0"/>
              <a:t>, S.B. (2009). </a:t>
            </a:r>
            <a:r>
              <a:rPr lang="en-US" dirty="0" smtClean="0">
                <a:hlinkClick r:id="rId2"/>
              </a:rPr>
              <a:t>Paraphrasing: An effective comprehension strategy</a:t>
            </a:r>
            <a:r>
              <a:rPr lang="en-US" dirty="0" smtClean="0"/>
              <a:t>. </a:t>
            </a:r>
            <a:r>
              <a:rPr lang="en-US" i="1" dirty="0" smtClean="0"/>
              <a:t>The Reading Teacher</a:t>
            </a:r>
            <a:r>
              <a:rPr lang="en-US" dirty="0" smtClean="0"/>
              <a:t>, </a:t>
            </a:r>
            <a:r>
              <a:rPr lang="en-US" i="1" dirty="0" smtClean="0"/>
              <a:t>63</a:t>
            </a:r>
            <a:r>
              <a:rPr lang="en-US" dirty="0" smtClean="0"/>
              <a:t>(1), 73–77.</a:t>
            </a:r>
          </a:p>
          <a:p>
            <a:pPr marL="0" indent="0">
              <a:buNone/>
            </a:pPr>
            <a:endParaRPr lang="en-US" dirty="0" smtClean="0"/>
          </a:p>
          <a:p>
            <a:r>
              <a:rPr lang="en-US" dirty="0" smtClean="0"/>
              <a:t>Paraphrasing helps readers </a:t>
            </a:r>
            <a:r>
              <a:rPr lang="en-US" b="1" dirty="0" smtClean="0"/>
              <a:t>monitor</a:t>
            </a:r>
            <a:r>
              <a:rPr lang="en-US" dirty="0" smtClean="0"/>
              <a:t> their </a:t>
            </a:r>
            <a:r>
              <a:rPr lang="en-US" b="1" dirty="0" smtClean="0"/>
              <a:t>comprehension</a:t>
            </a:r>
            <a:r>
              <a:rPr lang="en-US" dirty="0" smtClean="0"/>
              <a:t>.</a:t>
            </a:r>
            <a:br>
              <a:rPr lang="en-US" dirty="0" smtClean="0"/>
            </a:br>
            <a:endParaRPr lang="en-US" dirty="0" smtClean="0"/>
          </a:p>
          <a:p>
            <a:r>
              <a:rPr lang="en-US" dirty="0" smtClean="0"/>
              <a:t>Paraphrasing encourages readers to </a:t>
            </a:r>
            <a:r>
              <a:rPr lang="en-US" b="1" dirty="0" smtClean="0"/>
              <a:t>make connections with prior knowledge</a:t>
            </a:r>
            <a:r>
              <a:rPr lang="en-US" dirty="0" smtClean="0"/>
              <a:t>.</a:t>
            </a:r>
            <a:br>
              <a:rPr lang="en-US" dirty="0" smtClean="0"/>
            </a:br>
            <a:endParaRPr lang="en-US" dirty="0" smtClean="0"/>
          </a:p>
          <a:p>
            <a:r>
              <a:rPr lang="en-US" dirty="0" smtClean="0"/>
              <a:t>Paraphrasing helps readers </a:t>
            </a:r>
            <a:r>
              <a:rPr lang="en-US" b="1" dirty="0" smtClean="0"/>
              <a:t>remember</a:t>
            </a:r>
            <a:r>
              <a:rPr lang="en-US" dirty="0" smtClean="0"/>
              <a:t> what they have read.</a:t>
            </a:r>
            <a:endParaRPr lang="en-US" dirty="0"/>
          </a:p>
        </p:txBody>
      </p:sp>
    </p:spTree>
    <p:extLst>
      <p:ext uri="{BB962C8B-B14F-4D97-AF65-F5344CB8AC3E}">
        <p14:creationId xmlns:p14="http://schemas.microsoft.com/office/powerpoint/2010/main" val="3806183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48340224"/>
              </p:ext>
            </p:extLst>
          </p:nvPr>
        </p:nvGraphicFramePr>
        <p:xfrm>
          <a:off x="457200" y="2438400"/>
          <a:ext cx="8229600" cy="4221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09600" y="1600200"/>
            <a:ext cx="8153400" cy="923330"/>
          </a:xfrm>
          <a:prstGeom prst="rect">
            <a:avLst/>
          </a:prstGeom>
          <a:noFill/>
        </p:spPr>
        <p:txBody>
          <a:bodyPr wrap="square" rtlCol="0">
            <a:spAutoFit/>
          </a:bodyPr>
          <a:lstStyle/>
          <a:p>
            <a:pPr marL="285750" indent="-285750">
              <a:buFont typeface="Arial" pitchFamily="34" charset="0"/>
              <a:buChar char="•"/>
            </a:pPr>
            <a:r>
              <a:rPr lang="en-US" dirty="0" smtClean="0"/>
              <a:t>To support your point (opinion)</a:t>
            </a:r>
          </a:p>
          <a:p>
            <a:pPr marL="285750" indent="-285750">
              <a:buFont typeface="Arial" pitchFamily="34" charset="0"/>
              <a:buChar char="•"/>
            </a:pPr>
            <a:r>
              <a:rPr lang="en-US" dirty="0" smtClean="0"/>
              <a:t>To illustrate your point (opinion)</a:t>
            </a:r>
          </a:p>
          <a:p>
            <a:pPr marL="285750" indent="-285750">
              <a:buFont typeface="Arial" pitchFamily="34" charset="0"/>
              <a:buChar char="•"/>
            </a:pPr>
            <a:r>
              <a:rPr lang="en-US" dirty="0" smtClean="0"/>
              <a:t>To comment on an author’s opinion/point</a:t>
            </a:r>
            <a:endParaRPr lang="en-US" dirty="0"/>
          </a:p>
        </p:txBody>
      </p:sp>
    </p:spTree>
    <p:extLst>
      <p:ext uri="{BB962C8B-B14F-4D97-AF65-F5344CB8AC3E}">
        <p14:creationId xmlns:p14="http://schemas.microsoft.com/office/powerpoint/2010/main" val="1428783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Examples</a:t>
            </a:r>
            <a:endParaRPr lang="en-US" dirty="0"/>
          </a:p>
        </p:txBody>
      </p:sp>
      <p:sp>
        <p:nvSpPr>
          <p:cNvPr id="4" name="Subtitle 3"/>
          <p:cNvSpPr>
            <a:spLocks noGrp="1"/>
          </p:cNvSpPr>
          <p:nvPr>
            <p:ph type="subTitle" idx="1"/>
          </p:nvPr>
        </p:nvSpPr>
        <p:spPr/>
        <p:txBody>
          <a:bodyPr/>
          <a:lstStyle/>
          <a:p>
            <a:r>
              <a:rPr lang="en-US" dirty="0" smtClean="0">
                <a:solidFill>
                  <a:schemeClr val="tx1"/>
                </a:solidFill>
              </a:rPr>
              <a:t>Quotation, Paraphrasing, Summarizing</a:t>
            </a:r>
            <a:endParaRPr lang="en-US" dirty="0">
              <a:solidFill>
                <a:schemeClr val="tx1"/>
              </a:solidFill>
            </a:endParaRPr>
          </a:p>
        </p:txBody>
      </p:sp>
    </p:spTree>
    <p:extLst>
      <p:ext uri="{BB962C8B-B14F-4D97-AF65-F5344CB8AC3E}">
        <p14:creationId xmlns:p14="http://schemas.microsoft.com/office/powerpoint/2010/main" val="3841651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Quotation, Paraphrasing, Summarizing</a:t>
            </a:r>
            <a:endParaRPr lang="en-US" dirty="0"/>
          </a:p>
        </p:txBody>
      </p:sp>
      <p:sp>
        <p:nvSpPr>
          <p:cNvPr id="3" name="Content Placeholder 2"/>
          <p:cNvSpPr>
            <a:spLocks noGrp="1"/>
          </p:cNvSpPr>
          <p:nvPr>
            <p:ph sz="half" idx="1"/>
          </p:nvPr>
        </p:nvSpPr>
        <p:spPr>
          <a:xfrm>
            <a:off x="457200" y="1066800"/>
            <a:ext cx="8458200" cy="990600"/>
          </a:xfrm>
        </p:spPr>
        <p:txBody>
          <a:bodyPr>
            <a:normAutofit fontScale="77500" lnSpcReduction="20000"/>
          </a:bodyPr>
          <a:lstStyle/>
          <a:p>
            <a:pPr marL="0" indent="0">
              <a:buNone/>
            </a:pPr>
            <a:r>
              <a:rPr lang="en-US" b="1" dirty="0" smtClean="0"/>
              <a:t>Original Source</a:t>
            </a:r>
          </a:p>
          <a:p>
            <a:r>
              <a:rPr lang="en-US" dirty="0" smtClean="0"/>
              <a:t>It has </a:t>
            </a:r>
            <a:r>
              <a:rPr lang="en-US" b="1" dirty="0" smtClean="0"/>
              <a:t>long</a:t>
            </a:r>
            <a:r>
              <a:rPr lang="en-US" dirty="0" smtClean="0"/>
              <a:t> been </a:t>
            </a:r>
            <a:r>
              <a:rPr lang="en-US" b="1" dirty="0" smtClean="0"/>
              <a:t>known</a:t>
            </a:r>
            <a:r>
              <a:rPr lang="en-US" dirty="0" smtClean="0"/>
              <a:t> that </a:t>
            </a:r>
            <a:r>
              <a:rPr lang="en-US" b="1" dirty="0" smtClean="0">
                <a:solidFill>
                  <a:srgbClr val="FF0000"/>
                </a:solidFill>
              </a:rPr>
              <a:t>Cairo</a:t>
            </a:r>
            <a:r>
              <a:rPr lang="en-US" dirty="0" smtClean="0">
                <a:solidFill>
                  <a:srgbClr val="FF0000"/>
                </a:solidFill>
              </a:rPr>
              <a:t> </a:t>
            </a:r>
            <a:r>
              <a:rPr lang="en-US" dirty="0" smtClean="0"/>
              <a:t>is the </a:t>
            </a:r>
            <a:r>
              <a:rPr lang="en-US" b="1" dirty="0" smtClean="0">
                <a:solidFill>
                  <a:srgbClr val="FF0000"/>
                </a:solidFill>
              </a:rPr>
              <a:t>most populous city on earth</a:t>
            </a:r>
            <a:r>
              <a:rPr lang="en-US" dirty="0" smtClean="0"/>
              <a:t>, but </a:t>
            </a:r>
            <a:r>
              <a:rPr lang="en-US" b="1" dirty="0" smtClean="0"/>
              <a:t>no-one knew exactly </a:t>
            </a:r>
            <a:r>
              <a:rPr lang="en-US" dirty="0" smtClean="0"/>
              <a:t>how populous it was until </a:t>
            </a:r>
            <a:r>
              <a:rPr lang="en-US" b="1" dirty="0" smtClean="0">
                <a:solidFill>
                  <a:srgbClr val="FF0000"/>
                </a:solidFill>
              </a:rPr>
              <a:t>last month</a:t>
            </a:r>
            <a:r>
              <a:rPr lang="en-US" dirty="0" smtClean="0"/>
              <a:t>.</a:t>
            </a:r>
            <a:endParaRPr lang="en-US" dirty="0"/>
          </a:p>
        </p:txBody>
      </p:sp>
      <p:sp>
        <p:nvSpPr>
          <p:cNvPr id="4" name="Content Placeholder 3"/>
          <p:cNvSpPr>
            <a:spLocks noGrp="1"/>
          </p:cNvSpPr>
          <p:nvPr>
            <p:ph sz="half" idx="2"/>
          </p:nvPr>
        </p:nvSpPr>
        <p:spPr>
          <a:xfrm>
            <a:off x="457200" y="2286000"/>
            <a:ext cx="8534400" cy="1143000"/>
          </a:xfrm>
        </p:spPr>
        <p:txBody>
          <a:bodyPr>
            <a:normAutofit fontScale="77500" lnSpcReduction="20000"/>
          </a:bodyPr>
          <a:lstStyle/>
          <a:p>
            <a:pPr marL="0" indent="0">
              <a:buNone/>
            </a:pPr>
            <a:r>
              <a:rPr lang="en-US" b="1" dirty="0" smtClean="0">
                <a:solidFill>
                  <a:srgbClr val="0070C0"/>
                </a:solidFill>
              </a:rPr>
              <a:t>Quotation</a:t>
            </a:r>
          </a:p>
          <a:p>
            <a:r>
              <a:rPr lang="en-US" dirty="0" smtClean="0">
                <a:solidFill>
                  <a:srgbClr val="FF0000"/>
                </a:solidFill>
              </a:rPr>
              <a:t>“</a:t>
            </a:r>
            <a:r>
              <a:rPr lang="en-US" dirty="0" smtClean="0"/>
              <a:t>It has long been known that Cairo is the most populous city on earth, but no-one knew exactly how populous it was until last month.</a:t>
            </a:r>
            <a:r>
              <a:rPr lang="en-US" dirty="0" smtClean="0">
                <a:solidFill>
                  <a:srgbClr val="FF0000"/>
                </a:solidFill>
              </a:rPr>
              <a:t>”</a:t>
            </a:r>
            <a:endParaRPr lang="en-US" dirty="0">
              <a:solidFill>
                <a:srgbClr val="FF0000"/>
              </a:solidFill>
            </a:endParaRPr>
          </a:p>
        </p:txBody>
      </p:sp>
      <p:sp>
        <p:nvSpPr>
          <p:cNvPr id="5" name="Content Placeholder 3"/>
          <p:cNvSpPr txBox="1">
            <a:spLocks/>
          </p:cNvSpPr>
          <p:nvPr/>
        </p:nvSpPr>
        <p:spPr>
          <a:xfrm>
            <a:off x="457200" y="3733800"/>
            <a:ext cx="8458200" cy="13716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r>
              <a:rPr lang="en-US" sz="2400" b="1" dirty="0" smtClean="0">
                <a:solidFill>
                  <a:srgbClr val="00863D"/>
                </a:solidFill>
              </a:rPr>
              <a:t>Paraphrase</a:t>
            </a:r>
          </a:p>
          <a:p>
            <a:r>
              <a:rPr lang="en-US" sz="2400" dirty="0" smtClean="0"/>
              <a:t>Although Cairo has been long popular as the world's most heavily populated city, the exact number of population was known only four weeks ago. </a:t>
            </a:r>
            <a:endParaRPr lang="en-US" sz="2400" dirty="0"/>
          </a:p>
        </p:txBody>
      </p:sp>
      <p:sp>
        <p:nvSpPr>
          <p:cNvPr id="6" name="Content Placeholder 3"/>
          <p:cNvSpPr txBox="1">
            <a:spLocks/>
          </p:cNvSpPr>
          <p:nvPr/>
        </p:nvSpPr>
        <p:spPr>
          <a:xfrm>
            <a:off x="477982" y="5334000"/>
            <a:ext cx="8077200" cy="1371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r>
              <a:rPr lang="en-US" sz="2400" b="1" dirty="0" smtClean="0">
                <a:solidFill>
                  <a:srgbClr val="FF0000"/>
                </a:solidFill>
              </a:rPr>
              <a:t>Summary</a:t>
            </a:r>
          </a:p>
          <a:p>
            <a:r>
              <a:rPr lang="en-US" sz="2200" dirty="0" smtClean="0"/>
              <a:t>It was revealed last month that Cairo is the most populous city on earth.</a:t>
            </a:r>
            <a:endParaRPr lang="en-US" sz="2200" dirty="0"/>
          </a:p>
        </p:txBody>
      </p:sp>
    </p:spTree>
    <p:extLst>
      <p:ext uri="{BB962C8B-B14F-4D97-AF65-F5344CB8AC3E}">
        <p14:creationId xmlns:p14="http://schemas.microsoft.com/office/powerpoint/2010/main" val="2034041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143000"/>
            <a:ext cx="6324600" cy="1295400"/>
          </a:xfrm>
        </p:spPr>
        <p:txBody>
          <a:bodyPr/>
          <a:lstStyle/>
          <a:p>
            <a:pPr algn="l"/>
            <a:r>
              <a:rPr lang="en-US" sz="5200" b="1" dirty="0" smtClean="0">
                <a:solidFill>
                  <a:srgbClr val="FF0000"/>
                </a:solidFill>
              </a:rPr>
              <a:t>Paraphrasing</a:t>
            </a:r>
            <a:endParaRPr lang="en-US" sz="5200" b="1" dirty="0">
              <a:solidFill>
                <a:srgbClr val="FF0000"/>
              </a:solidFill>
            </a:endParaRPr>
          </a:p>
        </p:txBody>
      </p:sp>
      <p:sp>
        <p:nvSpPr>
          <p:cNvPr id="2051" name="Rectangle 3"/>
          <p:cNvSpPr>
            <a:spLocks noGrp="1" noChangeArrowheads="1"/>
          </p:cNvSpPr>
          <p:nvPr>
            <p:ph type="subTitle" idx="1"/>
          </p:nvPr>
        </p:nvSpPr>
        <p:spPr>
          <a:xfrm>
            <a:off x="685800" y="2286000"/>
            <a:ext cx="2971800" cy="838200"/>
          </a:xfrm>
        </p:spPr>
        <p:txBody>
          <a:bodyPr/>
          <a:lstStyle/>
          <a:p>
            <a:pPr algn="l"/>
            <a:r>
              <a:rPr lang="en-US" sz="4200" b="1" dirty="0">
                <a:solidFill>
                  <a:schemeClr val="tx1"/>
                </a:solidFill>
              </a:rPr>
              <a:t>Practice</a:t>
            </a:r>
            <a:r>
              <a:rPr lang="en-US" sz="4200" dirty="0">
                <a:solidFill>
                  <a:schemeClr val="tx1"/>
                </a:solidFill>
              </a:rPr>
              <a:t> </a:t>
            </a:r>
            <a:endParaRPr lang="en-US" sz="4200" b="1" dirty="0">
              <a:solidFill>
                <a:schemeClr val="tx1"/>
              </a:solidFill>
            </a:endParaRPr>
          </a:p>
        </p:txBody>
      </p:sp>
    </p:spTree>
    <p:extLst>
      <p:ext uri="{BB962C8B-B14F-4D97-AF65-F5344CB8AC3E}">
        <p14:creationId xmlns:p14="http://schemas.microsoft.com/office/powerpoint/2010/main" val="276570472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ppt_x</p:attrName>
                                        </p:attrNameLst>
                                      </p:cBhvr>
                                      <p:tavLst>
                                        <p:tav tm="0">
                                          <p:val>
                                            <p:strVal val="#ppt_x-.2"/>
                                          </p:val>
                                        </p:tav>
                                        <p:tav tm="100000">
                                          <p:val>
                                            <p:strVal val="#ppt_x"/>
                                          </p:val>
                                        </p:tav>
                                      </p:tavLst>
                                    </p:anim>
                                    <p:anim calcmode="lin" valueType="num">
                                      <p:cBhvr>
                                        <p:cTn id="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051">
                                            <p:txEl>
                                              <p:pRg st="0" end="0"/>
                                            </p:txEl>
                                          </p:spTgt>
                                        </p:tgtEl>
                                        <p:attrNameLst>
                                          <p:attrName>style.visibility</p:attrName>
                                        </p:attrNameLst>
                                      </p:cBhvr>
                                      <p:to>
                                        <p:strVal val="visible"/>
                                      </p:to>
                                    </p:set>
                                    <p:animEffect transition="in" filter="fade">
                                      <p:cBhvr>
                                        <p:cTn id="14" dur="500"/>
                                        <p:tgtEl>
                                          <p:spTgt spid="2051">
                                            <p:txEl>
                                              <p:pRg st="0" end="0"/>
                                            </p:txEl>
                                          </p:spTgt>
                                        </p:tgtEl>
                                      </p:cBhvr>
                                    </p:animEffect>
                                    <p:anim calcmode="lin" valueType="num">
                                      <p:cBhvr>
                                        <p:cTn id="15"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051">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try: Paraphrasing!</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a:pPr>
            <a:r>
              <a:rPr lang="en-US" dirty="0" smtClean="0"/>
              <a:t>The fat cat </a:t>
            </a:r>
            <a:r>
              <a:rPr lang="en-US" b="1" dirty="0" smtClean="0"/>
              <a:t>consumed</a:t>
            </a:r>
            <a:r>
              <a:rPr lang="en-US" dirty="0" smtClean="0"/>
              <a:t> the little cat’s fish. (Synonym)</a:t>
            </a:r>
          </a:p>
          <a:p>
            <a:pPr marL="514350" indent="-514350">
              <a:buFont typeface="+mj-lt"/>
              <a:buAutoNum type="arabicPeriod"/>
            </a:pPr>
            <a:r>
              <a:rPr lang="en-US" dirty="0" smtClean="0"/>
              <a:t>Last night I gave the fat cat extra food so it wouldn’t eat the little cat’s food. (Separate)</a:t>
            </a:r>
          </a:p>
          <a:p>
            <a:pPr marL="514350" indent="-514350">
              <a:buFont typeface="+mj-lt"/>
              <a:buAutoNum type="arabicPeriod"/>
            </a:pPr>
            <a:r>
              <a:rPr lang="en-US" dirty="0" smtClean="0"/>
              <a:t>Danny </a:t>
            </a:r>
            <a:r>
              <a:rPr lang="en-US" b="1" dirty="0" smtClean="0"/>
              <a:t>participated in dancing at reception</a:t>
            </a:r>
            <a:r>
              <a:rPr lang="en-US" dirty="0" smtClean="0"/>
              <a:t>. </a:t>
            </a:r>
          </a:p>
          <a:p>
            <a:pPr marL="514350" indent="-514350">
              <a:buFont typeface="+mj-lt"/>
              <a:buAutoNum type="arabicPeriod"/>
            </a:pPr>
            <a:r>
              <a:rPr lang="en-US" dirty="0" smtClean="0"/>
              <a:t>Ted plays classical guitar</a:t>
            </a:r>
            <a:r>
              <a:rPr lang="en-US" b="1" dirty="0" smtClean="0"/>
              <a:t>. He</a:t>
            </a:r>
            <a:r>
              <a:rPr lang="en-US" dirty="0" smtClean="0"/>
              <a:t>’s learning</a:t>
            </a:r>
            <a:r>
              <a:rPr lang="en-US" b="1" dirty="0" smtClean="0"/>
              <a:t> </a:t>
            </a:r>
            <a:r>
              <a:rPr lang="en-US" dirty="0" smtClean="0"/>
              <a:t>to play the violin too. (Combine)</a:t>
            </a:r>
          </a:p>
          <a:p>
            <a:pPr marL="514350" indent="-514350">
              <a:buFont typeface="+mj-lt"/>
              <a:buAutoNum type="arabicPeriod"/>
            </a:pPr>
            <a:r>
              <a:rPr lang="en-US" dirty="0" smtClean="0"/>
              <a:t>The </a:t>
            </a:r>
            <a:r>
              <a:rPr lang="en-US" b="1" dirty="0" smtClean="0"/>
              <a:t>furious</a:t>
            </a:r>
            <a:r>
              <a:rPr lang="en-US" dirty="0" smtClean="0"/>
              <a:t> young woman </a:t>
            </a:r>
            <a:r>
              <a:rPr lang="en-US" b="1" dirty="0" smtClean="0"/>
              <a:t>ignored</a:t>
            </a:r>
            <a:r>
              <a:rPr lang="en-US" dirty="0" smtClean="0"/>
              <a:t> her boyfriend’s phone call. (Negatives)</a:t>
            </a:r>
          </a:p>
          <a:p>
            <a:pPr marL="514350" indent="-514350">
              <a:buFont typeface="+mj-lt"/>
              <a:buAutoNum type="arabicPeriod"/>
            </a:pPr>
            <a:r>
              <a:rPr lang="en-US" dirty="0" smtClean="0"/>
              <a:t>Excessive stress increases aging process. (</a:t>
            </a:r>
            <a:r>
              <a:rPr lang="en-US" smtClean="0"/>
              <a:t>Active – passive)</a:t>
            </a: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165767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143000"/>
            <a:ext cx="6324600" cy="1295400"/>
          </a:xfrm>
        </p:spPr>
        <p:txBody>
          <a:bodyPr/>
          <a:lstStyle/>
          <a:p>
            <a:pPr algn="l"/>
            <a:r>
              <a:rPr lang="en-US" sz="5200" b="1">
                <a:solidFill>
                  <a:srgbClr val="FF0000"/>
                </a:solidFill>
              </a:rPr>
              <a:t>Summarizing</a:t>
            </a:r>
          </a:p>
        </p:txBody>
      </p:sp>
      <p:sp>
        <p:nvSpPr>
          <p:cNvPr id="2051" name="Rectangle 3"/>
          <p:cNvSpPr>
            <a:spLocks noGrp="1" noChangeArrowheads="1"/>
          </p:cNvSpPr>
          <p:nvPr>
            <p:ph type="subTitle" idx="1"/>
          </p:nvPr>
        </p:nvSpPr>
        <p:spPr>
          <a:xfrm>
            <a:off x="685800" y="2286000"/>
            <a:ext cx="2971800" cy="838200"/>
          </a:xfrm>
        </p:spPr>
        <p:txBody>
          <a:bodyPr/>
          <a:lstStyle/>
          <a:p>
            <a:pPr algn="l"/>
            <a:r>
              <a:rPr lang="en-US" sz="4200" b="1" dirty="0" smtClean="0">
                <a:solidFill>
                  <a:schemeClr val="tx1"/>
                </a:solidFill>
              </a:rPr>
              <a:t>Practice</a:t>
            </a:r>
            <a:endParaRPr lang="en-US" sz="4200" b="1" dirty="0">
              <a:solidFill>
                <a:schemeClr val="tx1"/>
              </a:solidFill>
            </a:endParaRPr>
          </a:p>
        </p:txBody>
      </p:sp>
    </p:spTree>
    <p:extLst>
      <p:ext uri="{BB962C8B-B14F-4D97-AF65-F5344CB8AC3E}">
        <p14:creationId xmlns:p14="http://schemas.microsoft.com/office/powerpoint/2010/main" val="1240287846"/>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ppt_x</p:attrName>
                                        </p:attrNameLst>
                                      </p:cBhvr>
                                      <p:tavLst>
                                        <p:tav tm="0">
                                          <p:val>
                                            <p:strVal val="#ppt_x-.2"/>
                                          </p:val>
                                        </p:tav>
                                        <p:tav tm="100000">
                                          <p:val>
                                            <p:strVal val="#ppt_x"/>
                                          </p:val>
                                        </p:tav>
                                      </p:tavLst>
                                    </p:anim>
                                    <p:anim calcmode="lin" valueType="num">
                                      <p:cBhvr>
                                        <p:cTn id="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051">
                                            <p:txEl>
                                              <p:pRg st="0" end="0"/>
                                            </p:txEl>
                                          </p:spTgt>
                                        </p:tgtEl>
                                        <p:attrNameLst>
                                          <p:attrName>style.visibility</p:attrName>
                                        </p:attrNameLst>
                                      </p:cBhvr>
                                      <p:to>
                                        <p:strVal val="visible"/>
                                      </p:to>
                                    </p:set>
                                    <p:animEffect transition="in" filter="fade">
                                      <p:cBhvr>
                                        <p:cTn id="14" dur="500"/>
                                        <p:tgtEl>
                                          <p:spTgt spid="2051">
                                            <p:txEl>
                                              <p:pRg st="0" end="0"/>
                                            </p:txEl>
                                          </p:spTgt>
                                        </p:tgtEl>
                                      </p:cBhvr>
                                    </p:animEffect>
                                    <p:anim calcmode="lin" valueType="num">
                                      <p:cBhvr>
                                        <p:cTn id="15"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051">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547</Words>
  <Application>Microsoft Office PowerPoint</Application>
  <PresentationFormat>On-screen Show (4:3)</PresentationFormat>
  <Paragraphs>85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PARAPHRASING, SUMMARIZING, QUOTING</vt:lpstr>
      <vt:lpstr>WHAT?</vt:lpstr>
      <vt:lpstr>Why?</vt:lpstr>
      <vt:lpstr>When?</vt:lpstr>
      <vt:lpstr>Examples</vt:lpstr>
      <vt:lpstr>Quotation, Paraphrasing, Summarizing</vt:lpstr>
      <vt:lpstr>Paraphrasing</vt:lpstr>
      <vt:lpstr>Let’s try: Paraphrasing!</vt:lpstr>
      <vt:lpstr>Summarizing</vt:lpstr>
      <vt:lpstr>How To Summarize</vt:lpstr>
      <vt:lpstr>Directions</vt:lpstr>
      <vt:lpstr>Example: Summary</vt:lpstr>
      <vt:lpstr>Summarized Text</vt:lpstr>
      <vt:lpstr>1</vt:lpstr>
      <vt:lpstr>2</vt:lpstr>
      <vt:lpstr>3</vt:lpstr>
      <vt:lpstr>4</vt:lpstr>
      <vt:lpstr>Example Answers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PARAPHRASING, SUMMARIZING, QUOTING</dc:title>
  <dc:creator>sandra sembel</dc:creator>
  <cp:lastModifiedBy>sandra sembel</cp:lastModifiedBy>
  <cp:revision>6</cp:revision>
  <dcterms:created xsi:type="dcterms:W3CDTF">2014-06-30T08:19:28Z</dcterms:created>
  <dcterms:modified xsi:type="dcterms:W3CDTF">2014-06-30T09:16:24Z</dcterms:modified>
</cp:coreProperties>
</file>