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8" r:id="rId15"/>
    <p:sldId id="269" r:id="rId16"/>
    <p:sldId id="270"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1/23/14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1/23/14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1/23/14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1/23/14</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Paraphrasing</a:t>
            </a:r>
            <a:endParaRPr lang="en-US" dirty="0"/>
          </a:p>
        </p:txBody>
      </p:sp>
      <p:sp>
        <p:nvSpPr>
          <p:cNvPr id="3" name="Subtitle 2"/>
          <p:cNvSpPr>
            <a:spLocks noGrp="1"/>
          </p:cNvSpPr>
          <p:nvPr>
            <p:ph type="subTitle" idx="1"/>
          </p:nvPr>
        </p:nvSpPr>
        <p:spPr/>
        <p:txBody>
          <a:bodyPr/>
          <a:lstStyle/>
          <a:p>
            <a:r>
              <a:rPr lang="en-US" smtClean="0"/>
              <a:t>Sandra </a:t>
            </a:r>
            <a:r>
              <a:rPr lang="en-US" dirty="0" err="1" smtClean="0"/>
              <a:t>Sembel</a:t>
            </a:r>
            <a:endParaRPr lang="en-US" dirty="0"/>
          </a:p>
        </p:txBody>
      </p:sp>
    </p:spTree>
    <p:extLst>
      <p:ext uri="{BB962C8B-B14F-4D97-AF65-F5344CB8AC3E}">
        <p14:creationId xmlns:p14="http://schemas.microsoft.com/office/powerpoint/2010/main" val="18248753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this!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My car needs gasoline.</a:t>
            </a:r>
          </a:p>
          <a:p>
            <a:pPr marL="457200" indent="-457200">
              <a:buAutoNum type="arabicPeriod"/>
            </a:pPr>
            <a:r>
              <a:rPr lang="en-US" dirty="0" smtClean="0"/>
              <a:t>A college student usually has a lot of assignments to do.</a:t>
            </a:r>
          </a:p>
          <a:p>
            <a:pPr marL="457200" indent="-457200">
              <a:buAutoNum type="arabicPeriod"/>
            </a:pPr>
            <a:r>
              <a:rPr lang="en-US" dirty="0" smtClean="0"/>
              <a:t>Honesty is the best policy.</a:t>
            </a:r>
          </a:p>
          <a:p>
            <a:pPr marL="457200" indent="-457200">
              <a:buAutoNum type="arabicPeriod"/>
            </a:pPr>
            <a:endParaRPr lang="en-US" dirty="0" smtClean="0"/>
          </a:p>
          <a:p>
            <a:pPr marL="457200" indent="-457200">
              <a:buAutoNum type="arabicPeriod"/>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a:t>
            </a:r>
            <a:endParaRPr lang="en-US" dirty="0"/>
          </a:p>
        </p:txBody>
      </p:sp>
      <p:sp>
        <p:nvSpPr>
          <p:cNvPr id="5" name="Text Placeholder 4"/>
          <p:cNvSpPr>
            <a:spLocks noGrp="1"/>
          </p:cNvSpPr>
          <p:nvPr>
            <p:ph type="body" idx="1"/>
          </p:nvPr>
        </p:nvSpPr>
        <p:spPr/>
        <p:txBody>
          <a:bodyPr/>
          <a:lstStyle/>
          <a:p>
            <a:r>
              <a:rPr lang="en-US" dirty="0" smtClean="0"/>
              <a:t>Paragraphs</a:t>
            </a:r>
            <a:endParaRPr lang="en-US" dirty="0"/>
          </a:p>
        </p:txBody>
      </p:sp>
    </p:spTree>
    <p:extLst>
      <p:ext uri="{BB962C8B-B14F-4D97-AF65-F5344CB8AC3E}">
        <p14:creationId xmlns:p14="http://schemas.microsoft.com/office/powerpoint/2010/main" val="17887821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Paragraph 1</a:t>
            </a:r>
            <a:endParaRPr lang="en-US" dirty="0"/>
          </a:p>
        </p:txBody>
      </p:sp>
      <p:sp>
        <p:nvSpPr>
          <p:cNvPr id="3" name="Content Placeholder 2"/>
          <p:cNvSpPr>
            <a:spLocks noGrp="1"/>
          </p:cNvSpPr>
          <p:nvPr>
            <p:ph idx="1"/>
          </p:nvPr>
        </p:nvSpPr>
        <p:spPr/>
        <p:txBody>
          <a:bodyPr/>
          <a:lstStyle/>
          <a:p>
            <a:r>
              <a:rPr lang="en-US" dirty="0"/>
              <a:t>In The Sopranos, the mob is besieged as much by inner infidelity as it is by the federal government. Early in the series, the greatest threat to Tony's Family is his own biological family. One of his closest associates turns witness for the FBI, his mother colludes with his uncle to contract a hit on Tony, and his kids click through Web sites that track the federal crackdown in Tony's gangland. </a:t>
            </a:r>
          </a:p>
        </p:txBody>
      </p:sp>
    </p:spTree>
    <p:extLst>
      <p:ext uri="{BB962C8B-B14F-4D97-AF65-F5344CB8AC3E}">
        <p14:creationId xmlns:p14="http://schemas.microsoft.com/office/powerpoint/2010/main" val="25677791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Paraphrased Paragraph 1</a:t>
            </a:r>
            <a:endParaRPr lang="en-US" dirty="0"/>
          </a:p>
        </p:txBody>
      </p:sp>
      <p:sp>
        <p:nvSpPr>
          <p:cNvPr id="3" name="Content Placeholder 2"/>
          <p:cNvSpPr>
            <a:spLocks noGrp="1"/>
          </p:cNvSpPr>
          <p:nvPr>
            <p:ph idx="1"/>
          </p:nvPr>
        </p:nvSpPr>
        <p:spPr/>
        <p:txBody>
          <a:bodyPr>
            <a:normAutofit lnSpcReduction="10000"/>
          </a:bodyPr>
          <a:lstStyle/>
          <a:p>
            <a:r>
              <a:rPr lang="en-US" dirty="0"/>
              <a:t>In the first season of The Sopranos, Tony Soprano’s mobster activities are more threatened by members of his biological family than by agents of the federal government. This familial betrayal is multi-pronged. Tony’s closest friend and associate is an FBI informant, his mother and uncle are conspiring to have him killed, and his children are surfing the Web for information about his activities. </a:t>
            </a:r>
          </a:p>
        </p:txBody>
      </p:sp>
    </p:spTree>
    <p:extLst>
      <p:ext uri="{BB962C8B-B14F-4D97-AF65-F5344CB8AC3E}">
        <p14:creationId xmlns:p14="http://schemas.microsoft.com/office/powerpoint/2010/main" val="36410043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Paragraph 2</a:t>
            </a:r>
            <a:endParaRPr lang="en-US" dirty="0"/>
          </a:p>
        </p:txBody>
      </p:sp>
      <p:sp>
        <p:nvSpPr>
          <p:cNvPr id="3" name="Content Placeholder 2"/>
          <p:cNvSpPr>
            <a:spLocks noGrp="1"/>
          </p:cNvSpPr>
          <p:nvPr>
            <p:ph idx="1"/>
          </p:nvPr>
        </p:nvSpPr>
        <p:spPr/>
        <p:txBody>
          <a:bodyPr>
            <a:normAutofit lnSpcReduction="10000"/>
          </a:bodyPr>
          <a:lstStyle/>
          <a:p>
            <a:r>
              <a:rPr lang="en-US" dirty="0"/>
              <a:t>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Lester, James D. Writing Research Papers. 2nd ed. (1976): 46-47.</a:t>
            </a:r>
          </a:p>
        </p:txBody>
      </p:sp>
    </p:spTree>
    <p:extLst>
      <p:ext uri="{BB962C8B-B14F-4D97-AF65-F5344CB8AC3E}">
        <p14:creationId xmlns:p14="http://schemas.microsoft.com/office/powerpoint/2010/main" val="16706976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Paraphrased Paragraph 2</a:t>
            </a:r>
            <a:endParaRPr lang="en-US"/>
          </a:p>
        </p:txBody>
      </p:sp>
      <p:sp>
        <p:nvSpPr>
          <p:cNvPr id="3" name="Content Placeholder 2"/>
          <p:cNvSpPr>
            <a:spLocks noGrp="1"/>
          </p:cNvSpPr>
          <p:nvPr>
            <p:ph idx="1"/>
          </p:nvPr>
        </p:nvSpPr>
        <p:spPr/>
        <p:txBody>
          <a:bodyPr/>
          <a:lstStyle/>
          <a:p>
            <a:r>
              <a:rPr lang="en-US" dirty="0"/>
              <a:t>In research papers students often quote excessively, failing to keep quoted material down to a desirable level. Since the problem usually originates during note taking, it is essential to minimize the material recorded verbatim (Lester 46-47).</a:t>
            </a:r>
          </a:p>
        </p:txBody>
      </p:sp>
    </p:spTree>
    <p:extLst>
      <p:ext uri="{BB962C8B-B14F-4D97-AF65-F5344CB8AC3E}">
        <p14:creationId xmlns:p14="http://schemas.microsoft.com/office/powerpoint/2010/main" val="32628409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try this!</a:t>
            </a:r>
            <a:endParaRPr lang="en-US" dirty="0"/>
          </a:p>
        </p:txBody>
      </p:sp>
      <p:sp>
        <p:nvSpPr>
          <p:cNvPr id="3" name="Content Placeholder 2"/>
          <p:cNvSpPr>
            <a:spLocks noGrp="1"/>
          </p:cNvSpPr>
          <p:nvPr>
            <p:ph idx="1"/>
          </p:nvPr>
        </p:nvSpPr>
        <p:spPr/>
        <p:txBody>
          <a:bodyPr>
            <a:normAutofit/>
          </a:bodyPr>
          <a:lstStyle/>
          <a:p>
            <a:pPr>
              <a:buNone/>
            </a:pPr>
            <a:r>
              <a:rPr lang="en-US" dirty="0" smtClean="0"/>
              <a:t>Paragraph 1</a:t>
            </a:r>
          </a:p>
          <a:p>
            <a:r>
              <a:rPr lang="en-US" dirty="0" smtClean="0"/>
              <a:t>Although our human ability to communicate is genetically determined and hence is a part of our biological nature, speech development is importantly affected by the environment.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Paragraph 2</a:t>
            </a:r>
          </a:p>
          <a:p>
            <a:r>
              <a:rPr lang="en-US" dirty="0" smtClean="0"/>
              <a:t>Learning to talk occurs in similar ways and on similar schedules for all normal children, with little effect of differences in training or practice.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Paragraph 3</a:t>
            </a:r>
          </a:p>
          <a:p>
            <a:r>
              <a:rPr lang="en-US" dirty="0" smtClean="0"/>
              <a:t>Although a bad environment can retard language development, children can learn to speak in any environment where other people speak, but they need a supportive environment to learn to speak eloquently.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Paraphrasing?</a:t>
            </a:r>
            <a:endParaRPr lang="en-US" dirty="0"/>
          </a:p>
        </p:txBody>
      </p:sp>
      <p:sp>
        <p:nvSpPr>
          <p:cNvPr id="3" name="Content Placeholder 2"/>
          <p:cNvSpPr>
            <a:spLocks noGrp="1"/>
          </p:cNvSpPr>
          <p:nvPr>
            <p:ph idx="1"/>
          </p:nvPr>
        </p:nvSpPr>
        <p:spPr/>
        <p:txBody>
          <a:bodyPr/>
          <a:lstStyle/>
          <a:p>
            <a:r>
              <a:rPr lang="en-US" dirty="0" smtClean="0"/>
              <a:t>Paraphrasing is taking </a:t>
            </a:r>
            <a:r>
              <a:rPr lang="en-US" dirty="0"/>
              <a:t>a set of facts or opinions and rewording them. </a:t>
            </a:r>
            <a:endParaRPr lang="en-US" dirty="0" smtClean="0"/>
          </a:p>
          <a:p>
            <a:r>
              <a:rPr lang="en-US" dirty="0" smtClean="0"/>
              <a:t>When </a:t>
            </a:r>
            <a:r>
              <a:rPr lang="en-US" dirty="0"/>
              <a:t>paraphrasing, it is important to keep the original </a:t>
            </a:r>
            <a:r>
              <a:rPr lang="en-US" dirty="0" smtClean="0"/>
              <a:t>meaning and details </a:t>
            </a:r>
            <a:r>
              <a:rPr lang="en-US" dirty="0"/>
              <a:t>and to present it in a new form. </a:t>
            </a:r>
            <a:endParaRPr lang="en-US" dirty="0" smtClean="0"/>
          </a:p>
          <a:p>
            <a:r>
              <a:rPr lang="en-US" dirty="0" smtClean="0">
                <a:solidFill>
                  <a:srgbClr val="FF0000"/>
                </a:solidFill>
              </a:rPr>
              <a:t>Basically</a:t>
            </a:r>
            <a:r>
              <a:rPr lang="en-US" dirty="0">
                <a:solidFill>
                  <a:srgbClr val="FF0000"/>
                </a:solidFill>
              </a:rPr>
              <a:t>, you are simply writing something in your own words that expresses the original </a:t>
            </a:r>
            <a:r>
              <a:rPr lang="en-US" dirty="0" smtClean="0">
                <a:solidFill>
                  <a:srgbClr val="FF0000"/>
                </a:solidFill>
              </a:rPr>
              <a:t>idea and details.</a:t>
            </a:r>
            <a:r>
              <a:rPr lang="en-US" dirty="0"/>
              <a:t> </a:t>
            </a:r>
          </a:p>
        </p:txBody>
      </p:sp>
    </p:spTree>
    <p:extLst>
      <p:ext uri="{BB962C8B-B14F-4D97-AF65-F5344CB8AC3E}">
        <p14:creationId xmlns:p14="http://schemas.microsoft.com/office/powerpoint/2010/main" val="238335669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Paraphrasing?</a:t>
            </a:r>
            <a:endParaRPr lang="en-US" dirty="0"/>
          </a:p>
        </p:txBody>
      </p:sp>
      <p:sp>
        <p:nvSpPr>
          <p:cNvPr id="3" name="Content Placeholder 2"/>
          <p:cNvSpPr>
            <a:spLocks noGrp="1"/>
          </p:cNvSpPr>
          <p:nvPr>
            <p:ph idx="1"/>
          </p:nvPr>
        </p:nvSpPr>
        <p:spPr>
          <a:xfrm>
            <a:off x="1463040" y="2119257"/>
            <a:ext cx="6461760" cy="3603812"/>
          </a:xfrm>
        </p:spPr>
        <p:txBody>
          <a:bodyPr>
            <a:normAutofit/>
          </a:bodyPr>
          <a:lstStyle/>
          <a:p>
            <a:r>
              <a:rPr lang="en-US" dirty="0" smtClean="0"/>
              <a:t>It aids </a:t>
            </a:r>
            <a:r>
              <a:rPr lang="en-US" b="1" dirty="0" smtClean="0"/>
              <a:t>comprehension</a:t>
            </a:r>
            <a:r>
              <a:rPr lang="en-US" dirty="0" smtClean="0"/>
              <a:t> – we can paraphrase something only when we have understood the information.</a:t>
            </a:r>
            <a:endParaRPr lang="en-US" dirty="0"/>
          </a:p>
          <a:p>
            <a:r>
              <a:rPr lang="en-US" dirty="0" smtClean="0"/>
              <a:t>It helps us retain the information longer in our </a:t>
            </a:r>
            <a:r>
              <a:rPr lang="en-US" b="1" dirty="0" smtClean="0"/>
              <a:t>memory</a:t>
            </a:r>
            <a:r>
              <a:rPr lang="en-US" dirty="0" smtClean="0"/>
              <a:t>.</a:t>
            </a:r>
          </a:p>
          <a:p>
            <a:r>
              <a:rPr lang="en-US" dirty="0"/>
              <a:t>I</a:t>
            </a:r>
            <a:r>
              <a:rPr lang="en-US" dirty="0" smtClean="0"/>
              <a:t>t exercises our </a:t>
            </a:r>
            <a:r>
              <a:rPr lang="en-US" b="1" dirty="0" smtClean="0"/>
              <a:t>critical thinking</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0592015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r>
              <a:rPr lang="en-US" dirty="0" smtClean="0"/>
              <a:t>Read and understand the original sentence(s).</a:t>
            </a:r>
          </a:p>
          <a:p>
            <a:r>
              <a:rPr lang="en-US" dirty="0" smtClean="0"/>
              <a:t>Identify and jot down the key ideas.</a:t>
            </a:r>
          </a:p>
          <a:p>
            <a:r>
              <a:rPr lang="en-US" dirty="0" smtClean="0"/>
              <a:t>Combine the key ideas and details in a sentence/paragraph.</a:t>
            </a:r>
          </a:p>
          <a:p>
            <a:r>
              <a:rPr lang="en-US" dirty="0" smtClean="0"/>
              <a:t>Reread it again to make sure it has served the purpose.</a:t>
            </a:r>
          </a:p>
          <a:p>
            <a:r>
              <a:rPr lang="en-US" dirty="0" smtClean="0"/>
              <a:t>Write down the source.</a:t>
            </a:r>
            <a:endParaRPr lang="en-US" dirty="0"/>
          </a:p>
        </p:txBody>
      </p:sp>
    </p:spTree>
    <p:extLst>
      <p:ext uri="{BB962C8B-B14F-4D97-AF65-F5344CB8AC3E}">
        <p14:creationId xmlns:p14="http://schemas.microsoft.com/office/powerpoint/2010/main" val="40472893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a:t>
            </a:r>
            <a:endParaRPr lang="en-US" dirty="0"/>
          </a:p>
        </p:txBody>
      </p:sp>
      <p:sp>
        <p:nvSpPr>
          <p:cNvPr id="4" name="Subtitle 3"/>
          <p:cNvSpPr>
            <a:spLocks noGrp="1"/>
          </p:cNvSpPr>
          <p:nvPr>
            <p:ph type="subTitle" idx="1"/>
          </p:nvPr>
        </p:nvSpPr>
        <p:spPr/>
        <p:txBody>
          <a:bodyPr/>
          <a:lstStyle/>
          <a:p>
            <a:r>
              <a:rPr lang="en-US" dirty="0" smtClean="0"/>
              <a:t>Sentences</a:t>
            </a:r>
            <a:endParaRPr lang="en-US" dirty="0"/>
          </a:p>
        </p:txBody>
      </p:sp>
    </p:spTree>
    <p:extLst>
      <p:ext uri="{BB962C8B-B14F-4D97-AF65-F5344CB8AC3E}">
        <p14:creationId xmlns:p14="http://schemas.microsoft.com/office/powerpoint/2010/main" val="29401865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r>
              <a:rPr lang="en-US" dirty="0"/>
              <a:t>Original: </a:t>
            </a:r>
            <a:endParaRPr lang="en-US" dirty="0" smtClean="0"/>
          </a:p>
          <a:p>
            <a:r>
              <a:rPr lang="en-US" dirty="0" smtClean="0"/>
              <a:t>In </a:t>
            </a:r>
            <a:r>
              <a:rPr lang="en-US" dirty="0"/>
              <a:t>her lifetime, Mary contributed a lot to bring </a:t>
            </a:r>
            <a:r>
              <a:rPr lang="en-US" dirty="0" smtClean="0"/>
              <a:t>great transformation to </a:t>
            </a:r>
            <a:r>
              <a:rPr lang="en-US" dirty="0"/>
              <a:t>the life of women.</a:t>
            </a:r>
          </a:p>
          <a:p>
            <a:endParaRPr lang="en-US" dirty="0"/>
          </a:p>
          <a:p>
            <a:pPr marL="0" indent="0">
              <a:buNone/>
            </a:pPr>
            <a:r>
              <a:rPr lang="en-US" dirty="0"/>
              <a:t>Paraphrase: </a:t>
            </a:r>
            <a:endParaRPr lang="en-US" dirty="0" smtClean="0"/>
          </a:p>
          <a:p>
            <a:r>
              <a:rPr lang="en-US" dirty="0" smtClean="0"/>
              <a:t>Mary’s </a:t>
            </a:r>
            <a:r>
              <a:rPr lang="en-US" dirty="0"/>
              <a:t>life was dedicated to make  incredible change for women.</a:t>
            </a:r>
          </a:p>
          <a:p>
            <a:endParaRPr lang="en-US" dirty="0"/>
          </a:p>
        </p:txBody>
      </p:sp>
    </p:spTree>
    <p:extLst>
      <p:ext uri="{BB962C8B-B14F-4D97-AF65-F5344CB8AC3E}">
        <p14:creationId xmlns:p14="http://schemas.microsoft.com/office/powerpoint/2010/main" val="37662498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a:t>Original: </a:t>
            </a:r>
            <a:endParaRPr lang="en-US" dirty="0" smtClean="0"/>
          </a:p>
          <a:p>
            <a:r>
              <a:rPr lang="en-US" dirty="0" smtClean="0"/>
              <a:t>Giraffes </a:t>
            </a:r>
            <a:r>
              <a:rPr lang="en-US" dirty="0"/>
              <a:t>like Acacia leaves and hay and they can consume 75 pounds of food a day</a:t>
            </a:r>
            <a:r>
              <a:rPr lang="en-US" dirty="0" smtClean="0"/>
              <a:t>.</a:t>
            </a:r>
          </a:p>
          <a:p>
            <a:endParaRPr lang="en-US" dirty="0"/>
          </a:p>
          <a:p>
            <a:pPr marL="0" indent="0">
              <a:buNone/>
            </a:pPr>
            <a:r>
              <a:rPr lang="en-US" dirty="0"/>
              <a:t>Paraphrase: </a:t>
            </a:r>
            <a:endParaRPr lang="en-US" dirty="0" smtClean="0"/>
          </a:p>
          <a:p>
            <a:r>
              <a:rPr lang="en-US" dirty="0" smtClean="0"/>
              <a:t>A </a:t>
            </a:r>
            <a:r>
              <a:rPr lang="en-US" dirty="0"/>
              <a:t>giraffe can eat up to 75 pounds of Acacia leaves and hay everyday. </a:t>
            </a:r>
          </a:p>
          <a:p>
            <a:endParaRPr lang="en-US" dirty="0"/>
          </a:p>
        </p:txBody>
      </p:sp>
    </p:spTree>
    <p:extLst>
      <p:ext uri="{BB962C8B-B14F-4D97-AF65-F5344CB8AC3E}">
        <p14:creationId xmlns:p14="http://schemas.microsoft.com/office/powerpoint/2010/main" val="8732280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Can you try this?</a:t>
            </a:r>
          </a:p>
          <a:p>
            <a:pPr marL="0" indent="0">
              <a:buNone/>
            </a:pPr>
            <a:endParaRPr lang="en-US" dirty="0"/>
          </a:p>
          <a:p>
            <a:pPr marL="0" indent="0">
              <a:buNone/>
            </a:pPr>
            <a:r>
              <a:rPr lang="en-US" dirty="0" smtClean="0"/>
              <a:t>Original</a:t>
            </a:r>
            <a:r>
              <a:rPr lang="en-US" dirty="0"/>
              <a:t>: </a:t>
            </a:r>
            <a:endParaRPr lang="en-US" dirty="0" smtClean="0"/>
          </a:p>
          <a:p>
            <a:r>
              <a:rPr lang="en-US" dirty="0" smtClean="0"/>
              <a:t>Any </a:t>
            </a:r>
            <a:r>
              <a:rPr lang="en-US" dirty="0"/>
              <a:t>trip to Italy should include a visit to Tuscany to sample their exquisite wines.</a:t>
            </a:r>
          </a:p>
          <a:p>
            <a:pPr marL="0" indent="0">
              <a:buNone/>
            </a:pPr>
            <a:endParaRPr lang="en-US" dirty="0" smtClean="0"/>
          </a:p>
          <a:p>
            <a:pPr marL="0" indent="0">
              <a:buNone/>
            </a:pPr>
            <a:r>
              <a:rPr lang="en-US" dirty="0" smtClean="0"/>
              <a:t>Paraphrase</a:t>
            </a:r>
            <a:r>
              <a:rPr lang="en-US" dirty="0"/>
              <a:t>: </a:t>
            </a:r>
            <a:r>
              <a:rPr lang="en-US" dirty="0" smtClean="0"/>
              <a:t>?</a:t>
            </a:r>
          </a:p>
          <a:p>
            <a:pPr marL="0" indent="0">
              <a:buNone/>
            </a:pPr>
            <a:endParaRPr lang="en-US" dirty="0"/>
          </a:p>
        </p:txBody>
      </p:sp>
    </p:spTree>
    <p:extLst>
      <p:ext uri="{BB962C8B-B14F-4D97-AF65-F5344CB8AC3E}">
        <p14:creationId xmlns:p14="http://schemas.microsoft.com/office/powerpoint/2010/main" val="42636236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Can you try this?</a:t>
            </a:r>
          </a:p>
          <a:p>
            <a:pPr marL="0" indent="0">
              <a:buNone/>
            </a:pPr>
            <a:endParaRPr lang="en-US" dirty="0"/>
          </a:p>
          <a:p>
            <a:pPr marL="0" indent="0">
              <a:buNone/>
            </a:pPr>
            <a:r>
              <a:rPr lang="en-US" dirty="0" smtClean="0"/>
              <a:t>Original</a:t>
            </a:r>
            <a:r>
              <a:rPr lang="en-US" dirty="0"/>
              <a:t>: </a:t>
            </a:r>
            <a:endParaRPr lang="en-US" dirty="0" smtClean="0"/>
          </a:p>
          <a:p>
            <a:r>
              <a:rPr lang="en-US" dirty="0" smtClean="0"/>
              <a:t>Any </a:t>
            </a:r>
            <a:r>
              <a:rPr lang="en-US" dirty="0"/>
              <a:t>trip to Italy should include a visit to Tuscany to sample their exquisite wines.</a:t>
            </a:r>
          </a:p>
          <a:p>
            <a:pPr marL="0" indent="0">
              <a:buNone/>
            </a:pPr>
            <a:endParaRPr lang="en-US" dirty="0" smtClean="0"/>
          </a:p>
          <a:p>
            <a:pPr marL="0" indent="0">
              <a:buNone/>
            </a:pPr>
            <a:r>
              <a:rPr lang="en-US" smtClean="0"/>
              <a:t>Paraphrase</a:t>
            </a:r>
            <a:r>
              <a:rPr lang="en-US"/>
              <a:t>: </a:t>
            </a:r>
            <a:r>
              <a:rPr lang="en-US" smtClean="0"/>
              <a:t>?</a:t>
            </a:r>
          </a:p>
          <a:p>
            <a:r>
              <a:rPr lang="en-US" dirty="0" smtClean="0"/>
              <a:t>Be </a:t>
            </a:r>
            <a:r>
              <a:rPr lang="en-US" dirty="0"/>
              <a:t>sure to include a Tuscan wine-tasting experience when visiting Italy.  </a:t>
            </a:r>
          </a:p>
          <a:p>
            <a:pPr marL="0" indent="0">
              <a:buNone/>
            </a:pPr>
            <a:endParaRPr lang="en-US" dirty="0"/>
          </a:p>
        </p:txBody>
      </p:sp>
    </p:spTree>
    <p:extLst>
      <p:ext uri="{BB962C8B-B14F-4D97-AF65-F5344CB8AC3E}">
        <p14:creationId xmlns:p14="http://schemas.microsoft.com/office/powerpoint/2010/main" val="65072241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141</TotalTime>
  <Words>702</Words>
  <Application>Microsoft Macintosh PowerPoint</Application>
  <PresentationFormat>On-screen Show (4:3)</PresentationFormat>
  <Paragraphs>66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Pushpin</vt:lpstr>
      <vt:lpstr>Paraphrasing</vt:lpstr>
      <vt:lpstr>What is Paraphrasing?</vt:lpstr>
      <vt:lpstr>Why Paraphrasing?</vt:lpstr>
      <vt:lpstr>How?</vt:lpstr>
      <vt:lpstr>Examples</vt:lpstr>
      <vt:lpstr>Example 1</vt:lpstr>
      <vt:lpstr>Example 2</vt:lpstr>
      <vt:lpstr>Example 3</vt:lpstr>
      <vt:lpstr>Example 3</vt:lpstr>
      <vt:lpstr>Try this!</vt:lpstr>
      <vt:lpstr>Examples</vt:lpstr>
      <vt:lpstr>Original Paragraph 1</vt:lpstr>
      <vt:lpstr>Paraphrased Paragraph 1</vt:lpstr>
      <vt:lpstr>Original Paragraph 2</vt:lpstr>
      <vt:lpstr>Paraphrased Paragraph 2</vt:lpstr>
      <vt:lpstr>Now, try this!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Paraphrasing</dc:title>
  <dc:creator>sandra sembel</dc:creator>
  <cp:lastModifiedBy>Sandra Sembel</cp:lastModifiedBy>
  <cp:revision>11</cp:revision>
  <dcterms:created xsi:type="dcterms:W3CDTF">2013-10-25T04:46:54Z</dcterms:created>
  <dcterms:modified xsi:type="dcterms:W3CDTF">2014-01-23T00:34:02Z</dcterms:modified>
</cp:coreProperties>
</file>