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8" r:id="rId5"/>
    <p:sldId id="257" r:id="rId6"/>
    <p:sldId id="269" r:id="rId7"/>
    <p:sldId id="262" r:id="rId8"/>
    <p:sldId id="272" r:id="rId9"/>
    <p:sldId id="279" r:id="rId10"/>
    <p:sldId id="271" r:id="rId11"/>
    <p:sldId id="273" r:id="rId12"/>
    <p:sldId id="280" r:id="rId13"/>
    <p:sldId id="281" r:id="rId14"/>
    <p:sldId id="282" r:id="rId15"/>
    <p:sldId id="283"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52" autoAdjust="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685801" y="1869601"/>
            <a:ext cx="10840914" cy="3921600"/>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smtClean="0"/>
              <a:t>1/25/2019</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p:txBody>
          <a:bodyPr/>
          <a:lstStyle/>
          <a:p>
            <a:fld id="{5D99DD2A-B520-4620-9B43-64B657BA2D42}" type="slidenum">
              <a:rPr lang="en-US" smtClean="0"/>
              <a:t>‹#›</a:t>
            </a:fld>
            <a:endParaRPr lang="en-US"/>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t>1/25/2019</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B7D2A-0DF8-424B-9572-B79AEBB2D9DC}" type="datetimeFigureOut">
              <a:rPr lang="en-US" smtClean="0"/>
              <a:t>1/25/2019</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smtClean="0"/>
              <a:t>1/25/2019</a:t>
            </a:fld>
            <a:endParaRPr lang="en-US"/>
          </a:p>
        </p:txBody>
      </p:sp>
      <p:sp>
        <p:nvSpPr>
          <p:cNvPr id="3" name="Footer Placeholder 2"/>
          <p:cNvSpPr>
            <a:spLocks noGrp="1"/>
          </p:cNvSpPr>
          <p:nvPr>
            <p:ph type="ftr" sz="quarter" idx="11"/>
          </p:nvPr>
        </p:nvSpPr>
        <p:spPr/>
        <p:txBody>
          <a:bodyPr/>
          <a:lstStyle/>
          <a:p>
            <a:r>
              <a:rPr lang="en-ZA" dirty="0"/>
              <a:t>Add a Footer</a:t>
            </a:r>
            <a:endParaRPr lang="en-US" dirty="0"/>
          </a:p>
        </p:txBody>
      </p:sp>
      <p:sp>
        <p:nvSpPr>
          <p:cNvPr id="4" name="Slide Number Placeholder 3"/>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smtClean="0"/>
              <a:t>1/25/2019</a:t>
            </a:fld>
            <a:endParaRPr lang="en-US"/>
          </a:p>
        </p:txBody>
      </p:sp>
      <p:sp>
        <p:nvSpPr>
          <p:cNvPr id="5" name="Footer Placeholder 4"/>
          <p:cNvSpPr>
            <a:spLocks noGrp="1"/>
          </p:cNvSpPr>
          <p:nvPr>
            <p:ph type="ftr" sz="quarter" idx="11"/>
          </p:nvPr>
        </p:nvSpPr>
        <p:spPr>
          <a:xfrm>
            <a:off x="3962399" y="5870575"/>
            <a:ext cx="4893958" cy="377825"/>
          </a:xfrm>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a:t>Click to edit Master title style</a:t>
            </a:r>
            <a:endParaRPr lang="en-US" dirty="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t>1/25/2019</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84B7D2A-0DF8-424B-9572-B79AEBB2D9DC}" type="datetimeFigureOut">
              <a:rPr lang="en-US" smtClean="0"/>
              <a:t>1/25/2019</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smtClean="0"/>
              <a:t>‹#›</a:t>
            </a:fld>
            <a:endParaRPr lang="en-US"/>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a:t>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a:t>Click to edit Master title style</a:t>
            </a:r>
            <a:endParaRPr lang="en-US" dirty="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t>1/25/2019</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a:t>Click to edit Master title style</a:t>
            </a:r>
            <a:endParaRPr lang="en-US" dirty="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t>1/25/2019</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9DD2A-B520-4620-9B43-64B657BA2D42}" type="slidenum">
              <a:rPr lang="en-US" smtClean="0"/>
              <a:t>‹#›</a:t>
            </a:fld>
            <a:endParaRPr lang="en-US"/>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smtClean="0"/>
              <a:t>1/25/2019</a:t>
            </a:fld>
            <a:endParaRPr lang="en-US"/>
          </a:p>
        </p:txBody>
      </p:sp>
      <p:sp>
        <p:nvSpPr>
          <p:cNvPr id="8" name="Footer Placeholder 7"/>
          <p:cNvSpPr>
            <a:spLocks noGrp="1"/>
          </p:cNvSpPr>
          <p:nvPr>
            <p:ph type="ftr" sz="quarter" idx="11"/>
          </p:nvPr>
        </p:nvSpPr>
        <p:spPr/>
        <p:txBody>
          <a:bodyPr/>
          <a:lstStyle/>
          <a:p>
            <a:r>
              <a:rPr lang="en-ZA" dirty="0"/>
              <a:t>Add a Footer</a:t>
            </a:r>
            <a:endParaRPr lang="en-US" dirty="0"/>
          </a:p>
        </p:txBody>
      </p:sp>
      <p:sp>
        <p:nvSpPr>
          <p:cNvPr id="9" name="Slide Number Placeholder 8"/>
          <p:cNvSpPr>
            <a:spLocks noGrp="1"/>
          </p:cNvSpPr>
          <p:nvPr>
            <p:ph type="sldNum" sz="quarter" idx="12"/>
          </p:nvPr>
        </p:nvSpPr>
        <p:spPr/>
        <p:txBody>
          <a:bodyPr/>
          <a:lstStyle/>
          <a:p>
            <a:fld id="{5D99DD2A-B520-4620-9B43-64B657BA2D42}" type="slidenum">
              <a:rPr lang="en-US" smtClean="0"/>
              <a:t>‹#›</a:t>
            </a:fld>
            <a:endParaRPr lang="en-US"/>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a:t>Click to edit Master title style</a:t>
            </a:r>
            <a:endParaRPr lang="en-US" dirty="0"/>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smtClean="0"/>
              <a:t>1/25/2019</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5D99DD2A-B520-4620-9B43-64B657BA2D42}" type="slidenum">
              <a:rPr lang="en-US" smtClean="0"/>
              <a:t>‹#›</a:t>
            </a:fld>
            <a:endParaRPr lang="en-US"/>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smtClean="0"/>
              <a:t>1/25/2019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ZA" dirty="0"/>
              <a:t>Add a Footer</a:t>
            </a:r>
            <a:endParaRPr lang="en-US" dirty="0"/>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smtClean="0"/>
              <a:t>‹#›</a:t>
            </a:fld>
            <a:endParaRPr lang="en-US"/>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239371" y="2716272"/>
            <a:ext cx="8683625" cy="2421464"/>
          </a:xfrm>
        </p:spPr>
        <p:txBody>
          <a:bodyPr>
            <a:noAutofit/>
          </a:bodyPr>
          <a:lstStyle/>
          <a:p>
            <a:r>
              <a:rPr lang="en-US" sz="8000" dirty="0"/>
              <a:t>Cohesive devices</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p:txBody>
          <a:bodyPr/>
          <a:lstStyle/>
          <a:p>
            <a:r>
              <a:rPr lang="en-US" dirty="0"/>
              <a:t>Meeting 4</a:t>
            </a:r>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Autofit/>
          </a:bodyPr>
          <a:lstStyle/>
          <a:p>
            <a:r>
              <a:rPr lang="en-US" sz="5000" b="1" dirty="0"/>
              <a:t>Cause and effect</a:t>
            </a:r>
            <a:endParaRPr lang="en-US" sz="5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112467" y="1320800"/>
            <a:ext cx="9339184" cy="381000"/>
          </a:xfrm>
        </p:spPr>
        <p:txBody>
          <a:bodyPr>
            <a:noAutofit/>
          </a:bodyPr>
          <a:lstStyle/>
          <a:p>
            <a:r>
              <a:rPr lang="en-US" sz="3000" b="1" dirty="0"/>
              <a:t>Because, So</a:t>
            </a:r>
            <a:endParaRPr lang="en-US" sz="30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706881" y="2198370"/>
            <a:ext cx="8637270" cy="3583306"/>
          </a:xfrm>
        </p:spPr>
        <p:txBody>
          <a:bodyPr>
            <a:normAutofit fontScale="92500" lnSpcReduction="10000"/>
          </a:bodyPr>
          <a:lstStyle/>
          <a:p>
            <a:pPr marL="285750" lvl="0" indent="-285750" algn="l">
              <a:buFont typeface="Arial" panose="020B0604020202020204" pitchFamily="34" charset="0"/>
              <a:buChar char="•"/>
            </a:pPr>
            <a:r>
              <a:rPr lang="en-US" sz="5000" b="1" dirty="0"/>
              <a:t>Because</a:t>
            </a:r>
            <a:r>
              <a:rPr lang="en-US" sz="5000" dirty="0"/>
              <a:t> Diana had a headache, she took two tablets of paracetamol.</a:t>
            </a:r>
          </a:p>
          <a:p>
            <a:pPr marL="285750" indent="-285750" algn="l">
              <a:buFont typeface="Arial" panose="020B0604020202020204" pitchFamily="34" charset="0"/>
              <a:buChar char="•"/>
            </a:pPr>
            <a:r>
              <a:rPr lang="en-US" sz="5000" dirty="0"/>
              <a:t>I got a stomachache, </a:t>
            </a:r>
            <a:r>
              <a:rPr lang="en-US" sz="5000" b="1" dirty="0"/>
              <a:t>so</a:t>
            </a:r>
            <a:r>
              <a:rPr lang="en-US" sz="5000" dirty="0"/>
              <a:t> I visited the clinic.</a:t>
            </a:r>
          </a:p>
          <a:p>
            <a:endParaRPr lang="en-US" dirty="0"/>
          </a:p>
        </p:txBody>
      </p:sp>
    </p:spTree>
    <p:extLst>
      <p:ext uri="{BB962C8B-B14F-4D97-AF65-F5344CB8AC3E}">
        <p14:creationId xmlns:p14="http://schemas.microsoft.com/office/powerpoint/2010/main" val="8842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rmAutofit/>
          </a:bodyPr>
          <a:lstStyle/>
          <a:p>
            <a:r>
              <a:rPr lang="en-US" sz="4000" b="1" dirty="0"/>
              <a:t>TIME</a:t>
            </a:r>
            <a:endParaRPr lang="en-US" sz="4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187770" y="1320800"/>
            <a:ext cx="9339184" cy="381000"/>
          </a:xfrm>
        </p:spPr>
        <p:txBody>
          <a:bodyPr>
            <a:noAutofit/>
          </a:bodyPr>
          <a:lstStyle/>
          <a:p>
            <a:r>
              <a:rPr lang="en-US" sz="3000" b="1" dirty="0"/>
              <a:t>Before, after, as soon as</a:t>
            </a:r>
            <a:endParaRPr lang="en-US" sz="30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706880" y="1832609"/>
            <a:ext cx="9550398" cy="4050029"/>
          </a:xfrm>
        </p:spPr>
        <p:txBody>
          <a:bodyPr>
            <a:normAutofit/>
          </a:bodyPr>
          <a:lstStyle/>
          <a:p>
            <a:pPr marL="457200" lvl="0" indent="-457200" algn="l">
              <a:buFont typeface="Arial" panose="020B0604020202020204" pitchFamily="34" charset="0"/>
              <a:buChar char="•"/>
            </a:pPr>
            <a:r>
              <a:rPr lang="en-US" sz="3500" b="1" dirty="0"/>
              <a:t>Before</a:t>
            </a:r>
            <a:r>
              <a:rPr lang="en-US" sz="3500" dirty="0"/>
              <a:t> the nurse dressed the wound, she disinfected it.</a:t>
            </a:r>
          </a:p>
          <a:p>
            <a:pPr marL="457200" lvl="0" indent="-457200" algn="l">
              <a:buFont typeface="Arial" panose="020B0604020202020204" pitchFamily="34" charset="0"/>
              <a:buChar char="•"/>
            </a:pPr>
            <a:r>
              <a:rPr lang="en-US" sz="3500" dirty="0"/>
              <a:t>Please drink a lot of water </a:t>
            </a:r>
            <a:r>
              <a:rPr lang="en-US" sz="3500" b="1" dirty="0"/>
              <a:t>after</a:t>
            </a:r>
            <a:r>
              <a:rPr lang="en-US" sz="3500" dirty="0"/>
              <a:t> taking the medicine.</a:t>
            </a:r>
          </a:p>
          <a:p>
            <a:pPr marL="457200" lvl="0" indent="-457200" algn="l">
              <a:buFont typeface="Arial" panose="020B0604020202020204" pitchFamily="34" charset="0"/>
              <a:buChar char="•"/>
            </a:pPr>
            <a:r>
              <a:rPr lang="en-US" sz="3500" dirty="0"/>
              <a:t>The nurse gave the information about the patient </a:t>
            </a:r>
            <a:r>
              <a:rPr lang="en-US" sz="3500" b="1" dirty="0"/>
              <a:t>as soon as</a:t>
            </a:r>
            <a:r>
              <a:rPr lang="en-US" sz="3500" dirty="0"/>
              <a:t> the doctor arrived</a:t>
            </a:r>
            <a:r>
              <a:rPr lang="en-US" dirty="0"/>
              <a:t>.</a:t>
            </a:r>
          </a:p>
          <a:p>
            <a:endParaRPr lang="en-US" dirty="0"/>
          </a:p>
        </p:txBody>
      </p:sp>
    </p:spTree>
    <p:extLst>
      <p:ext uri="{BB962C8B-B14F-4D97-AF65-F5344CB8AC3E}">
        <p14:creationId xmlns:p14="http://schemas.microsoft.com/office/powerpoint/2010/main" val="75142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Autofit/>
          </a:bodyPr>
          <a:lstStyle/>
          <a:p>
            <a:r>
              <a:rPr lang="en-US" sz="5000" b="1" dirty="0"/>
              <a:t>Choice</a:t>
            </a:r>
            <a:endParaRPr lang="en-US" sz="5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187770" y="1320800"/>
            <a:ext cx="9339184" cy="381000"/>
          </a:xfrm>
        </p:spPr>
        <p:txBody>
          <a:bodyPr>
            <a:noAutofit/>
          </a:bodyPr>
          <a:lstStyle/>
          <a:p>
            <a:r>
              <a:rPr lang="en-US" sz="3000" b="1" dirty="0"/>
              <a:t>Or, either….or</a:t>
            </a:r>
            <a:endParaRPr lang="en-US" sz="30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532015" y="1924684"/>
            <a:ext cx="8812136" cy="3856992"/>
          </a:xfrm>
        </p:spPr>
        <p:txBody>
          <a:bodyPr>
            <a:normAutofit/>
          </a:bodyPr>
          <a:lstStyle/>
          <a:p>
            <a:pPr marL="457200" lvl="0" indent="-457200" algn="l">
              <a:buFont typeface="Arial" panose="020B0604020202020204" pitchFamily="34" charset="0"/>
              <a:buChar char="•"/>
            </a:pPr>
            <a:r>
              <a:rPr lang="en-US" sz="3500" dirty="0"/>
              <a:t>You can consult Doctor Brown </a:t>
            </a:r>
            <a:r>
              <a:rPr lang="en-US" sz="3500" b="1" dirty="0"/>
              <a:t>or</a:t>
            </a:r>
            <a:r>
              <a:rPr lang="en-US" sz="3500" dirty="0"/>
              <a:t> Doctor Smith about your condition.</a:t>
            </a:r>
          </a:p>
          <a:p>
            <a:pPr marL="457200" indent="-457200" algn="l">
              <a:buFont typeface="Arial" panose="020B0604020202020204" pitchFamily="34" charset="0"/>
              <a:buChar char="•"/>
            </a:pPr>
            <a:r>
              <a:rPr lang="en-US" sz="3500" dirty="0"/>
              <a:t>You can buy the medicine </a:t>
            </a:r>
            <a:r>
              <a:rPr lang="en-US" sz="3500" b="1" dirty="0"/>
              <a:t>either</a:t>
            </a:r>
            <a:r>
              <a:rPr lang="en-US" sz="3500" dirty="0"/>
              <a:t> from the hospital pharmacy </a:t>
            </a:r>
            <a:r>
              <a:rPr lang="en-US" sz="3500" b="1" dirty="0"/>
              <a:t>or</a:t>
            </a:r>
            <a:r>
              <a:rPr lang="en-US" sz="3500" dirty="0"/>
              <a:t> the one outside the hospital.</a:t>
            </a:r>
          </a:p>
        </p:txBody>
      </p:sp>
    </p:spTree>
    <p:extLst>
      <p:ext uri="{BB962C8B-B14F-4D97-AF65-F5344CB8AC3E}">
        <p14:creationId xmlns:p14="http://schemas.microsoft.com/office/powerpoint/2010/main" val="24215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Autofit/>
          </a:bodyPr>
          <a:lstStyle/>
          <a:p>
            <a:r>
              <a:rPr lang="en-US" sz="5000" b="1" dirty="0"/>
              <a:t>Condition </a:t>
            </a:r>
            <a:endParaRPr lang="en-US" sz="5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187770" y="1320800"/>
            <a:ext cx="9339184" cy="381000"/>
          </a:xfrm>
        </p:spPr>
        <p:txBody>
          <a:bodyPr>
            <a:noAutofit/>
          </a:bodyPr>
          <a:lstStyle/>
          <a:p>
            <a:r>
              <a:rPr lang="en-US" sz="3500" b="1" dirty="0"/>
              <a:t>If, Unless</a:t>
            </a:r>
            <a:endParaRPr lang="en-US" sz="35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706881" y="2198370"/>
            <a:ext cx="8637270" cy="3583306"/>
          </a:xfrm>
        </p:spPr>
        <p:txBody>
          <a:bodyPr>
            <a:normAutofit lnSpcReduction="10000"/>
          </a:bodyPr>
          <a:lstStyle/>
          <a:p>
            <a:pPr marL="571500" lvl="0" indent="-571500" algn="l">
              <a:buFont typeface="Arial" panose="020B0604020202020204" pitchFamily="34" charset="0"/>
              <a:buChar char="•"/>
            </a:pPr>
            <a:r>
              <a:rPr lang="en-US" sz="4000" b="1" dirty="0"/>
              <a:t>If</a:t>
            </a:r>
            <a:r>
              <a:rPr lang="en-US" sz="4000" dirty="0"/>
              <a:t> the patient’s blood pressure drops suddenly, you will have to inform the doctor immediately.</a:t>
            </a:r>
          </a:p>
          <a:p>
            <a:pPr marL="571500" indent="-571500" algn="l">
              <a:buFont typeface="Arial" panose="020B0604020202020204" pitchFamily="34" charset="0"/>
              <a:buChar char="•"/>
            </a:pPr>
            <a:r>
              <a:rPr lang="en-US" sz="4000" b="1" dirty="0"/>
              <a:t>Unless</a:t>
            </a:r>
            <a:r>
              <a:rPr lang="en-US" sz="4000" dirty="0"/>
              <a:t> you strictly follow the doctor’s instructions, you will not recover soon.</a:t>
            </a:r>
          </a:p>
        </p:txBody>
      </p:sp>
    </p:spTree>
    <p:extLst>
      <p:ext uri="{BB962C8B-B14F-4D97-AF65-F5344CB8AC3E}">
        <p14:creationId xmlns:p14="http://schemas.microsoft.com/office/powerpoint/2010/main" val="3348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588982" y="114748"/>
            <a:ext cx="6683187" cy="681318"/>
          </a:xfrm>
        </p:spPr>
        <p:txBody>
          <a:bodyPr/>
          <a:lstStyle/>
          <a:p>
            <a:r>
              <a:rPr lang="en-US" dirty="0"/>
              <a:t>Compare these two paragraphs</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408790" y="1000461"/>
            <a:ext cx="11489167" cy="5742791"/>
          </a:xfrm>
          <a:prstGeom prst="rect">
            <a:avLst/>
          </a:prstGeom>
          <a:noFill/>
        </p:spPr>
        <p:txBody>
          <a:bodyPr wrap="square" rtlCol="0">
            <a:noAutofit/>
          </a:bodyPr>
          <a:lstStyle/>
          <a:p>
            <a:pPr algn="ctr"/>
            <a:endParaRPr lang="en-US" sz="6000" u="sng" dirty="0"/>
          </a:p>
        </p:txBody>
      </p:sp>
      <p:graphicFrame>
        <p:nvGraphicFramePr>
          <p:cNvPr id="2" name="Table 1">
            <a:extLst>
              <a:ext uri="{FF2B5EF4-FFF2-40B4-BE49-F238E27FC236}">
                <a16:creationId xmlns:a16="http://schemas.microsoft.com/office/drawing/2014/main" id="{A734DB13-C7AA-4242-8720-5F9C328591AD}"/>
              </a:ext>
            </a:extLst>
          </p:cNvPr>
          <p:cNvGraphicFramePr>
            <a:graphicFrameLocks noGrp="1"/>
          </p:cNvGraphicFramePr>
          <p:nvPr>
            <p:extLst>
              <p:ext uri="{D42A27DB-BD31-4B8C-83A1-F6EECF244321}">
                <p14:modId xmlns:p14="http://schemas.microsoft.com/office/powerpoint/2010/main" val="1580465695"/>
              </p:ext>
            </p:extLst>
          </p:nvPr>
        </p:nvGraphicFramePr>
        <p:xfrm>
          <a:off x="161365" y="796066"/>
          <a:ext cx="8745967" cy="5947186"/>
        </p:xfrm>
        <a:graphic>
          <a:graphicData uri="http://schemas.openxmlformats.org/drawingml/2006/table">
            <a:tbl>
              <a:tblPr firstRow="1" bandRow="1">
                <a:tableStyleId>{F5AB1C69-6EDB-4FF4-983F-18BD219EF322}</a:tableStyleId>
              </a:tblPr>
              <a:tblGrid>
                <a:gridCol w="4636915">
                  <a:extLst>
                    <a:ext uri="{9D8B030D-6E8A-4147-A177-3AD203B41FA5}">
                      <a16:colId xmlns:a16="http://schemas.microsoft.com/office/drawing/2014/main" val="4240696095"/>
                    </a:ext>
                  </a:extLst>
                </a:gridCol>
                <a:gridCol w="4109052">
                  <a:extLst>
                    <a:ext uri="{9D8B030D-6E8A-4147-A177-3AD203B41FA5}">
                      <a16:colId xmlns:a16="http://schemas.microsoft.com/office/drawing/2014/main" val="232010638"/>
                    </a:ext>
                  </a:extLst>
                </a:gridCol>
              </a:tblGrid>
              <a:tr h="600120">
                <a:tc>
                  <a:txBody>
                    <a:bodyPr/>
                    <a:lstStyle/>
                    <a:p>
                      <a:r>
                        <a:rPr lang="en-US" sz="3000" dirty="0"/>
                        <a:t>Paragraph 1</a:t>
                      </a:r>
                    </a:p>
                  </a:txBody>
                  <a:tcPr/>
                </a:tc>
                <a:tc>
                  <a:txBody>
                    <a:bodyPr/>
                    <a:lstStyle/>
                    <a:p>
                      <a:r>
                        <a:rPr lang="en-US" sz="3000" dirty="0"/>
                        <a:t>Paragraph 2</a:t>
                      </a:r>
                    </a:p>
                  </a:txBody>
                  <a:tcPr/>
                </a:tc>
                <a:extLst>
                  <a:ext uri="{0D108BD9-81ED-4DB2-BD59-A6C34878D82A}">
                    <a16:rowId xmlns:a16="http://schemas.microsoft.com/office/drawing/2014/main" val="2927562930"/>
                  </a:ext>
                </a:extLst>
              </a:tr>
              <a:tr h="5347066">
                <a:tc>
                  <a:txBody>
                    <a:bodyPr/>
                    <a:lstStyle/>
                    <a:p>
                      <a:r>
                        <a:rPr lang="id-ID" sz="3000" kern="1200" dirty="0">
                          <a:solidFill>
                            <a:schemeClr val="dk1"/>
                          </a:solidFill>
                          <a:effectLst/>
                          <a:latin typeface="+mn-lt"/>
                          <a:ea typeface="+mn-ea"/>
                          <a:cs typeface="+mn-cs"/>
                        </a:rPr>
                        <a:t>I like banana</a:t>
                      </a:r>
                      <a:r>
                        <a:rPr lang="en-US" sz="3000" kern="1200" dirty="0">
                          <a:solidFill>
                            <a:schemeClr val="dk1"/>
                          </a:solidFill>
                          <a:effectLst/>
                          <a:latin typeface="+mn-lt"/>
                          <a:ea typeface="+mn-ea"/>
                          <a:cs typeface="+mn-cs"/>
                        </a:rPr>
                        <a:t>s</a:t>
                      </a:r>
                      <a:r>
                        <a:rPr lang="id-ID" sz="3000" kern="1200" dirty="0">
                          <a:solidFill>
                            <a:schemeClr val="dk1"/>
                          </a:solidFill>
                          <a:effectLst/>
                          <a:latin typeface="+mn-lt"/>
                          <a:ea typeface="+mn-ea"/>
                          <a:cs typeface="+mn-cs"/>
                        </a:rPr>
                        <a:t>. </a:t>
                      </a:r>
                      <a:r>
                        <a:rPr lang="en-US" sz="3000" kern="1200" dirty="0">
                          <a:solidFill>
                            <a:schemeClr val="dk1"/>
                          </a:solidFill>
                          <a:effectLst/>
                          <a:latin typeface="+mn-lt"/>
                          <a:ea typeface="+mn-ea"/>
                          <a:cs typeface="+mn-cs"/>
                        </a:rPr>
                        <a:t>I like apples. </a:t>
                      </a:r>
                      <a:r>
                        <a:rPr lang="id-ID" sz="3000" kern="1200" dirty="0">
                          <a:solidFill>
                            <a:schemeClr val="dk1"/>
                          </a:solidFill>
                          <a:effectLst/>
                          <a:latin typeface="+mn-lt"/>
                          <a:ea typeface="+mn-ea"/>
                          <a:cs typeface="+mn-cs"/>
                        </a:rPr>
                        <a:t>Banana</a:t>
                      </a:r>
                      <a:r>
                        <a:rPr lang="en-US" sz="3000" kern="1200" dirty="0">
                          <a:solidFill>
                            <a:schemeClr val="dk1"/>
                          </a:solidFill>
                          <a:effectLst/>
                          <a:latin typeface="+mn-lt"/>
                          <a:ea typeface="+mn-ea"/>
                          <a:cs typeface="+mn-cs"/>
                        </a:rPr>
                        <a:t>s are</a:t>
                      </a:r>
                      <a:r>
                        <a:rPr lang="id-ID" sz="3000" kern="1200" dirty="0">
                          <a:solidFill>
                            <a:schemeClr val="dk1"/>
                          </a:solidFill>
                          <a:effectLst/>
                          <a:latin typeface="+mn-lt"/>
                          <a:ea typeface="+mn-ea"/>
                          <a:cs typeface="+mn-cs"/>
                        </a:rPr>
                        <a:t> sweet. </a:t>
                      </a:r>
                      <a:r>
                        <a:rPr lang="en-US" sz="3000" kern="1200" dirty="0">
                          <a:solidFill>
                            <a:schemeClr val="dk1"/>
                          </a:solidFill>
                          <a:effectLst/>
                          <a:latin typeface="+mn-lt"/>
                          <a:ea typeface="+mn-ea"/>
                          <a:cs typeface="+mn-cs"/>
                        </a:rPr>
                        <a:t>Apples are sweet. </a:t>
                      </a:r>
                      <a:r>
                        <a:rPr lang="id-ID" sz="3000" kern="1200" dirty="0">
                          <a:solidFill>
                            <a:schemeClr val="dk1"/>
                          </a:solidFill>
                          <a:effectLst/>
                          <a:latin typeface="+mn-lt"/>
                          <a:ea typeface="+mn-ea"/>
                          <a:cs typeface="+mn-cs"/>
                        </a:rPr>
                        <a:t>My </a:t>
                      </a:r>
                      <a:r>
                        <a:rPr lang="en-US" sz="3000" kern="1200" dirty="0">
                          <a:solidFill>
                            <a:schemeClr val="dk1"/>
                          </a:solidFill>
                          <a:effectLst/>
                          <a:latin typeface="+mn-lt"/>
                          <a:ea typeface="+mn-ea"/>
                          <a:cs typeface="+mn-cs"/>
                        </a:rPr>
                        <a:t>sister doesn’t like bananas. My sister doesn’t like apples. My sister likes strawberries. Our </a:t>
                      </a:r>
                      <a:r>
                        <a:rPr lang="id-ID" sz="3000" kern="1200" dirty="0">
                          <a:solidFill>
                            <a:schemeClr val="dk1"/>
                          </a:solidFill>
                          <a:effectLst/>
                          <a:latin typeface="+mn-lt"/>
                          <a:ea typeface="+mn-ea"/>
                          <a:cs typeface="+mn-cs"/>
                        </a:rPr>
                        <a:t>parents usually </a:t>
                      </a:r>
                      <a:r>
                        <a:rPr lang="en-US" sz="3000" kern="1200" dirty="0">
                          <a:solidFill>
                            <a:schemeClr val="dk1"/>
                          </a:solidFill>
                          <a:effectLst/>
                          <a:latin typeface="+mn-lt"/>
                          <a:ea typeface="+mn-ea"/>
                          <a:cs typeface="+mn-cs"/>
                        </a:rPr>
                        <a:t>take us to Fresh and Healthy</a:t>
                      </a:r>
                      <a:r>
                        <a:rPr lang="id-ID" sz="3000" kern="1200" dirty="0">
                          <a:solidFill>
                            <a:schemeClr val="dk1"/>
                          </a:solidFill>
                          <a:effectLst/>
                          <a:latin typeface="+mn-lt"/>
                          <a:ea typeface="+mn-ea"/>
                          <a:cs typeface="+mn-cs"/>
                        </a:rPr>
                        <a:t>. </a:t>
                      </a:r>
                      <a:r>
                        <a:rPr lang="en-US" sz="3000" kern="1200" dirty="0">
                          <a:solidFill>
                            <a:schemeClr val="dk1"/>
                          </a:solidFill>
                          <a:effectLst/>
                          <a:latin typeface="+mn-lt"/>
                          <a:ea typeface="+mn-ea"/>
                          <a:cs typeface="+mn-cs"/>
                        </a:rPr>
                        <a:t>We buy our favorite fruits in Fresh and Healthy</a:t>
                      </a:r>
                      <a:r>
                        <a:rPr lang="id-ID" sz="3000" kern="1200" dirty="0">
                          <a:solidFill>
                            <a:schemeClr val="dk1"/>
                          </a:solidFill>
                          <a:effectLst/>
                          <a:latin typeface="+mn-lt"/>
                          <a:ea typeface="+mn-ea"/>
                          <a:cs typeface="+mn-cs"/>
                        </a:rPr>
                        <a:t>. </a:t>
                      </a:r>
                      <a:endParaRPr lang="en-US" sz="3000" dirty="0"/>
                    </a:p>
                  </a:txBody>
                  <a:tcPr/>
                </a:tc>
                <a:tc>
                  <a:txBody>
                    <a:bodyPr/>
                    <a:lstStyle/>
                    <a:p>
                      <a:pPr marL="0" marR="0">
                        <a:spcBef>
                          <a:spcPts val="0"/>
                        </a:spcBef>
                        <a:spcAft>
                          <a:spcPts val="0"/>
                        </a:spcAft>
                      </a:pPr>
                      <a:r>
                        <a:rPr lang="en-US" sz="3000" dirty="0">
                          <a:effectLst/>
                          <a:latin typeface="Calibri" panose="020F0502020204030204" pitchFamily="34" charset="0"/>
                          <a:ea typeface="MS Mincho" panose="02020609040205080304" pitchFamily="49" charset="-128"/>
                          <a:cs typeface="Times New Roman" panose="02020603050405020304" pitchFamily="18" charset="0"/>
                        </a:rPr>
                        <a:t>I like bananas and apples because they are sweet. My sister doesn’t like them, but she likes strawberries. Our parents usually take us to Fresh and Healthy where we buy our favorite fruits.</a:t>
                      </a:r>
                      <a:endParaRPr lang="en-US" sz="3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3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44726924"/>
                  </a:ext>
                </a:extLst>
              </a:tr>
            </a:tbl>
          </a:graphicData>
        </a:graphic>
      </p:graphicFrame>
      <p:sp>
        <p:nvSpPr>
          <p:cNvPr id="5" name="TextBox 4">
            <a:extLst>
              <a:ext uri="{FF2B5EF4-FFF2-40B4-BE49-F238E27FC236}">
                <a16:creationId xmlns:a16="http://schemas.microsoft.com/office/drawing/2014/main" id="{8C4F0485-99DC-4D76-A1B3-A9D1D63DBB87}"/>
              </a:ext>
            </a:extLst>
          </p:cNvPr>
          <p:cNvSpPr txBox="1"/>
          <p:nvPr/>
        </p:nvSpPr>
        <p:spPr>
          <a:xfrm>
            <a:off x="9154757" y="28687"/>
            <a:ext cx="2990625" cy="6894195"/>
          </a:xfrm>
          <a:prstGeom prst="rect">
            <a:avLst/>
          </a:prstGeom>
          <a:solidFill>
            <a:schemeClr val="accent3">
              <a:lumMod val="50000"/>
            </a:schemeClr>
          </a:solidFill>
        </p:spPr>
        <p:txBody>
          <a:bodyPr wrap="square" rtlCol="0">
            <a:spAutoFit/>
          </a:bodyPr>
          <a:lstStyle/>
          <a:p>
            <a:pPr marL="457200" lvl="0" indent="-457200">
              <a:buAutoNum type="arabicPeriod"/>
            </a:pPr>
            <a:r>
              <a:rPr lang="en-US" sz="2600" dirty="0"/>
              <a:t>Which paragraph is more effective/easier to read?</a:t>
            </a:r>
          </a:p>
          <a:p>
            <a:pPr marL="457200" lvl="0" indent="-457200">
              <a:buFont typeface="+mj-lt"/>
              <a:buAutoNum type="arabicPeriod"/>
            </a:pPr>
            <a:r>
              <a:rPr lang="en-US" sz="2600" dirty="0"/>
              <a:t>What words are in this (effective) paragraph but are not in the other paragraph? List them down.</a:t>
            </a:r>
          </a:p>
          <a:p>
            <a:pPr marL="457200" lvl="0" indent="-457200">
              <a:buFont typeface="+mj-lt"/>
              <a:buAutoNum type="arabicPeriod"/>
            </a:pPr>
            <a:r>
              <a:rPr lang="en-US" sz="2600" dirty="0"/>
              <a:t>How do these words make the (effective) paragraph easy to read?</a:t>
            </a:r>
          </a:p>
          <a:p>
            <a:endParaRPr lang="en-US" sz="2600" dirty="0"/>
          </a:p>
        </p:txBody>
      </p:sp>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65527"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661307" y="2798107"/>
            <a:ext cx="3814235" cy="1260000"/>
          </a:xfrm>
        </p:spPr>
        <p:txBody>
          <a:bodyPr/>
          <a:lstStyle/>
          <a:p>
            <a:r>
              <a:rPr lang="en-US" dirty="0"/>
              <a:t>What are these words?</a:t>
            </a:r>
          </a:p>
        </p:txBody>
      </p:sp>
      <p:sp>
        <p:nvSpPr>
          <p:cNvPr id="5" name="Content Placeholder 4">
            <a:extLst>
              <a:ext uri="{FF2B5EF4-FFF2-40B4-BE49-F238E27FC236}">
                <a16:creationId xmlns:a16="http://schemas.microsoft.com/office/drawing/2014/main" id="{ABFF5249-55F6-4141-9DA0-FA62C47E9BD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9D72B61-3168-4171-8C86-2C782B574312}"/>
              </a:ext>
            </a:extLst>
          </p:cNvPr>
          <p:cNvPicPr>
            <a:picLocks noChangeAspect="1"/>
          </p:cNvPicPr>
          <p:nvPr/>
        </p:nvPicPr>
        <p:blipFill>
          <a:blip r:embed="rId3"/>
          <a:stretch>
            <a:fillRect/>
          </a:stretch>
        </p:blipFill>
        <p:spPr>
          <a:xfrm>
            <a:off x="4661119" y="0"/>
            <a:ext cx="7530881" cy="6856214"/>
          </a:xfrm>
          <a:prstGeom prst="rect">
            <a:avLst/>
          </a:prstGeom>
        </p:spPr>
      </p:pic>
    </p:spTree>
    <p:extLst>
      <p:ext uri="{BB962C8B-B14F-4D97-AF65-F5344CB8AC3E}">
        <p14:creationId xmlns:p14="http://schemas.microsoft.com/office/powerpoint/2010/main" val="23429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r>
              <a:rPr lang="en-US" sz="5000" dirty="0"/>
              <a:t>Cohesive Devices</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p:txBody>
          <a:bodyPr>
            <a:normAutofit/>
          </a:bodyPr>
          <a:lstStyle/>
          <a:p>
            <a:r>
              <a:rPr lang="en-US" sz="4000" dirty="0"/>
              <a:t>Cohesive devices are words or phrases that are used to link or clarify the relationships among ideas (in sentences, or paragraphs).</a:t>
            </a:r>
          </a:p>
          <a:p>
            <a:endParaRPr lang="en-US" sz="4000" dirty="0"/>
          </a:p>
        </p:txBody>
      </p:sp>
      <p:pic>
        <p:nvPicPr>
          <p:cNvPr id="3" name="Picture 2">
            <a:extLst>
              <a:ext uri="{FF2B5EF4-FFF2-40B4-BE49-F238E27FC236}">
                <a16:creationId xmlns:a16="http://schemas.microsoft.com/office/drawing/2014/main" id="{D6C45EB3-F1C6-40E9-B518-30C197921050}"/>
              </a:ext>
            </a:extLst>
          </p:cNvPr>
          <p:cNvPicPr>
            <a:picLocks noChangeAspect="1"/>
          </p:cNvPicPr>
          <p:nvPr/>
        </p:nvPicPr>
        <p:blipFill>
          <a:blip r:embed="rId2"/>
          <a:stretch>
            <a:fillRect/>
          </a:stretch>
        </p:blipFill>
        <p:spPr>
          <a:xfrm>
            <a:off x="7905117" y="1153303"/>
            <a:ext cx="3863647" cy="4551393"/>
          </a:xfrm>
          <a:prstGeom prst="rect">
            <a:avLst/>
          </a:prstGeom>
        </p:spPr>
      </p:pic>
    </p:spTree>
    <p:extLst>
      <p:ext uri="{BB962C8B-B14F-4D97-AF65-F5344CB8AC3E}">
        <p14:creationId xmlns:p14="http://schemas.microsoft.com/office/powerpoint/2010/main" val="17338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6657975" y="995968"/>
            <a:ext cx="4070986" cy="995392"/>
          </a:xfrm>
        </p:spPr>
        <p:txBody>
          <a:bodyPr/>
          <a:lstStyle/>
          <a:p>
            <a:r>
              <a:rPr lang="en-US" dirty="0"/>
              <a:t>For the writer</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6657975" y="1991360"/>
            <a:ext cx="5351145" cy="3495040"/>
          </a:xfrm>
        </p:spPr>
        <p:txBody>
          <a:bodyPr>
            <a:normAutofit/>
          </a:bodyPr>
          <a:lstStyle/>
          <a:p>
            <a:pPr marL="285750" lvl="0" indent="-285750">
              <a:buFont typeface="Arial" panose="020B0604020202020204" pitchFamily="34" charset="0"/>
              <a:buChar char="•"/>
            </a:pPr>
            <a:r>
              <a:rPr lang="en-US" sz="2500" dirty="0"/>
              <a:t>Without cohesive devices, a paragraph or an essay will be just a group of unrelated sentences or paragraphs that may be difficult to understand.</a:t>
            </a:r>
          </a:p>
          <a:p>
            <a:pPr marL="285750" lvl="0" indent="-285750">
              <a:buFont typeface="Arial" panose="020B0604020202020204" pitchFamily="34" charset="0"/>
              <a:buChar char="•"/>
            </a:pPr>
            <a:r>
              <a:rPr lang="en-US" sz="2500" dirty="0"/>
              <a:t>So, an essay that has cohesion appears as a single unit (not a random sequence of sentences)</a:t>
            </a:r>
          </a:p>
          <a:p>
            <a:endParaRPr lang="en-US" sz="2500" dirty="0"/>
          </a:p>
        </p:txBody>
      </p:sp>
      <p:pic>
        <p:nvPicPr>
          <p:cNvPr id="6" name="Picture 5">
            <a:extLst>
              <a:ext uri="{FF2B5EF4-FFF2-40B4-BE49-F238E27FC236}">
                <a16:creationId xmlns:a16="http://schemas.microsoft.com/office/drawing/2014/main" id="{6B096A0B-3F86-423A-81CB-29ED67BBCF1F}"/>
              </a:ext>
            </a:extLst>
          </p:cNvPr>
          <p:cNvPicPr>
            <a:picLocks noChangeAspect="1"/>
          </p:cNvPicPr>
          <p:nvPr/>
        </p:nvPicPr>
        <p:blipFill>
          <a:blip r:embed="rId2"/>
          <a:stretch>
            <a:fillRect/>
          </a:stretch>
        </p:blipFill>
        <p:spPr>
          <a:xfrm>
            <a:off x="1094739" y="995968"/>
            <a:ext cx="5497871" cy="3982432"/>
          </a:xfrm>
          <a:prstGeom prst="rect">
            <a:avLst/>
          </a:prstGeom>
        </p:spPr>
      </p:pic>
    </p:spTree>
    <p:extLst>
      <p:ext uri="{BB962C8B-B14F-4D97-AF65-F5344CB8AC3E}">
        <p14:creationId xmlns:p14="http://schemas.microsoft.com/office/powerpoint/2010/main" val="19438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782953" y="995968"/>
            <a:ext cx="4070986" cy="995392"/>
          </a:xfrm>
        </p:spPr>
        <p:txBody>
          <a:bodyPr/>
          <a:lstStyle/>
          <a:p>
            <a:r>
              <a:rPr lang="en-US" dirty="0"/>
              <a:t>For the reader</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508001" y="2011680"/>
            <a:ext cx="5344160" cy="3850352"/>
          </a:xfrm>
        </p:spPr>
        <p:txBody>
          <a:bodyPr>
            <a:normAutofit lnSpcReduction="10000"/>
          </a:bodyPr>
          <a:lstStyle/>
          <a:p>
            <a:pPr marL="285750" lvl="0" indent="-285750">
              <a:buFont typeface="Arial" panose="020B0604020202020204" pitchFamily="34" charset="0"/>
              <a:buChar char="•"/>
            </a:pPr>
            <a:r>
              <a:rPr lang="en-US" sz="3000" dirty="0"/>
              <a:t>Help a reader to understand relationships between parts of sentences, between sentences and between paragraphs in an easy.</a:t>
            </a:r>
          </a:p>
          <a:p>
            <a:pPr marL="285750" lvl="0" indent="-285750">
              <a:buFont typeface="Arial" panose="020B0604020202020204" pitchFamily="34" charset="0"/>
              <a:buChar char="•"/>
            </a:pPr>
            <a:r>
              <a:rPr lang="en-US" sz="3000" dirty="0"/>
              <a:t>Help a reader to identify a change in meaning in a sentence, or paragraph.</a:t>
            </a:r>
          </a:p>
          <a:p>
            <a:endParaRPr lang="en-US" sz="2500" dirty="0"/>
          </a:p>
        </p:txBody>
      </p:sp>
      <p:pic>
        <p:nvPicPr>
          <p:cNvPr id="3" name="Picture 2">
            <a:extLst>
              <a:ext uri="{FF2B5EF4-FFF2-40B4-BE49-F238E27FC236}">
                <a16:creationId xmlns:a16="http://schemas.microsoft.com/office/drawing/2014/main" id="{74D42CC0-E769-4760-9DDE-A02034A35375}"/>
              </a:ext>
            </a:extLst>
          </p:cNvPr>
          <p:cNvPicPr>
            <a:picLocks noChangeAspect="1"/>
          </p:cNvPicPr>
          <p:nvPr/>
        </p:nvPicPr>
        <p:blipFill>
          <a:blip r:embed="rId2"/>
          <a:stretch>
            <a:fillRect/>
          </a:stretch>
        </p:blipFill>
        <p:spPr>
          <a:xfrm>
            <a:off x="6102984" y="1178560"/>
            <a:ext cx="5824855" cy="4328160"/>
          </a:xfrm>
          <a:prstGeom prst="rect">
            <a:avLst/>
          </a:prstGeom>
        </p:spPr>
      </p:pic>
    </p:spTree>
    <p:extLst>
      <p:ext uri="{BB962C8B-B14F-4D97-AF65-F5344CB8AC3E}">
        <p14:creationId xmlns:p14="http://schemas.microsoft.com/office/powerpoint/2010/main" val="19366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97570" y="1431476"/>
            <a:ext cx="742950" cy="742950"/>
          </a:xfrm>
          <a:prstGeom prst="rect">
            <a:avLst/>
          </a:prstGeom>
        </p:spPr>
      </p:pic>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a:xfrm>
            <a:off x="1179660" y="1496975"/>
            <a:ext cx="10840914" cy="502126"/>
          </a:xfrm>
        </p:spPr>
        <p:txBody>
          <a:bodyPr/>
          <a:lstStyle/>
          <a:p>
            <a:r>
              <a:rPr lang="en-US" sz="5000" b="1" dirty="0"/>
              <a:t>Types of Cohesive Devices</a:t>
            </a:r>
            <a:endParaRPr lang="en-US" sz="5000" dirty="0"/>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a:xfrm>
            <a:off x="541329" y="3477494"/>
            <a:ext cx="1840443" cy="1077277"/>
          </a:xfrm>
        </p:spPr>
        <p:txBody>
          <a:bodyPr/>
          <a:lstStyle/>
          <a:p>
            <a:pPr>
              <a:spcAft>
                <a:spcPts val="0"/>
              </a:spcAft>
            </a:pPr>
            <a:r>
              <a:rPr lang="en-US" sz="3000" dirty="0"/>
              <a:t>Addition/</a:t>
            </a:r>
          </a:p>
          <a:p>
            <a:pPr>
              <a:spcAft>
                <a:spcPts val="0"/>
              </a:spcAft>
            </a:pPr>
            <a:r>
              <a:rPr lang="en-US" sz="3000" dirty="0"/>
              <a:t>Similar Ideas</a:t>
            </a:r>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flipH="1">
            <a:off x="1150896" y="4836021"/>
            <a:ext cx="353995" cy="301139"/>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a:latin typeface="+mj-lt"/>
            </a:endParaRP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a:xfrm>
            <a:off x="2044628" y="5137160"/>
            <a:ext cx="1572033" cy="959003"/>
          </a:xfrm>
        </p:spPr>
        <p:txBody>
          <a:bodyPr/>
          <a:lstStyle/>
          <a:p>
            <a:pPr>
              <a:spcAft>
                <a:spcPts val="0"/>
              </a:spcAft>
            </a:pPr>
            <a:r>
              <a:rPr lang="en-ZA" sz="3000" dirty="0"/>
              <a:t>Contrast</a:t>
            </a:r>
            <a:endParaRPr lang="en-US" sz="3000" dirty="0"/>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4203259" y="4816804"/>
            <a:ext cx="353995" cy="320357"/>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a:latin typeface="+mj-lt"/>
            </a:endParaRP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a:xfrm>
            <a:off x="3674235" y="3622043"/>
            <a:ext cx="1310050" cy="959003"/>
          </a:xfrm>
        </p:spPr>
        <p:txBody>
          <a:bodyPr/>
          <a:lstStyle/>
          <a:p>
            <a:pPr>
              <a:spcAft>
                <a:spcPts val="0"/>
              </a:spcAft>
            </a:pPr>
            <a:r>
              <a:rPr lang="en-ZA" sz="3000" dirty="0"/>
              <a:t>Cause and effect</a:t>
            </a:r>
            <a:endParaRPr lang="en-US" sz="3000" dirty="0"/>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5958242" y="4816804"/>
            <a:ext cx="288000" cy="303863"/>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a:latin typeface="+mj-lt"/>
            </a:endParaRPr>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a:xfrm>
            <a:off x="5566975" y="5173597"/>
            <a:ext cx="1310050" cy="959003"/>
          </a:xfrm>
        </p:spPr>
        <p:txBody>
          <a:bodyPr/>
          <a:lstStyle/>
          <a:p>
            <a:pPr>
              <a:spcAft>
                <a:spcPts val="0"/>
              </a:spcAft>
            </a:pPr>
            <a:r>
              <a:rPr lang="en-ZA" sz="3000" dirty="0"/>
              <a:t>Time</a:t>
            </a:r>
            <a:endParaRPr lang="en-US" sz="3000" dirty="0"/>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8056326" y="4836021"/>
            <a:ext cx="288000" cy="288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a:latin typeface="+mj-lt"/>
            </a:endParaRP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7301476" y="3810091"/>
            <a:ext cx="1626527" cy="959003"/>
          </a:xfrm>
        </p:spPr>
        <p:txBody>
          <a:bodyPr/>
          <a:lstStyle/>
          <a:p>
            <a:pPr>
              <a:spcAft>
                <a:spcPts val="0"/>
              </a:spcAft>
            </a:pPr>
            <a:r>
              <a:rPr lang="en-ZA" sz="3000" dirty="0"/>
              <a:t>Choice</a:t>
            </a:r>
            <a:endParaRPr lang="en-US" sz="3000" dirty="0"/>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442411" y="481680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1525358" y="4976402"/>
            <a:ext cx="9075288" cy="45719"/>
          </a:xfrm>
          <a:prstGeom prst="rect">
            <a:avLst/>
          </a:prstGeom>
          <a:solidFill>
            <a:schemeClr val="tx1">
              <a:lumMod val="50000"/>
            </a:schemeClr>
          </a:solidFill>
          <a:ln w="9525">
            <a:noFill/>
            <a:miter lim="800000"/>
            <a:headEnd/>
            <a:tailEnd/>
          </a:ln>
          <a:extLst/>
        </p:spPr>
        <p:txBody>
          <a:bodyPr/>
          <a:lstStyle/>
          <a:p>
            <a:pPr eaLnBrk="1" fontAlgn="auto" hangingPunct="1">
              <a:spcBef>
                <a:spcPts val="0"/>
              </a:spcBef>
              <a:spcAft>
                <a:spcPts val="0"/>
              </a:spcAft>
              <a:defRPr/>
            </a:pPr>
            <a:endParaRPr lang="en-US">
              <a:latin typeface="+mj-lt"/>
            </a:endParaRPr>
          </a:p>
        </p:txBody>
      </p:sp>
      <p:sp>
        <p:nvSpPr>
          <p:cNvPr id="18" name="Oval 9" descr="decorative element">
            <a:extLst>
              <a:ext uri="{FF2B5EF4-FFF2-40B4-BE49-F238E27FC236}">
                <a16:creationId xmlns:a16="http://schemas.microsoft.com/office/drawing/2014/main" id="{1EB1DA73-C39E-4703-986C-28D331BFD376}"/>
              </a:ext>
              <a:ext uri="{C183D7F6-B498-43B3-948B-1728B52AA6E4}">
                <adec:decorative xmlns:adec="http://schemas.microsoft.com/office/drawing/2017/decorative" val="1"/>
              </a:ext>
            </a:extLst>
          </p:cNvPr>
          <p:cNvSpPr>
            <a:spLocks noChangeArrowheads="1"/>
          </p:cNvSpPr>
          <p:nvPr/>
        </p:nvSpPr>
        <p:spPr bwMode="auto">
          <a:xfrm>
            <a:off x="2586525" y="4826168"/>
            <a:ext cx="353995" cy="320357"/>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a:latin typeface="+mj-lt"/>
            </a:endParaRPr>
          </a:p>
        </p:txBody>
      </p:sp>
      <p:sp>
        <p:nvSpPr>
          <p:cNvPr id="19" name="Text Placeholder 35">
            <a:extLst>
              <a:ext uri="{FF2B5EF4-FFF2-40B4-BE49-F238E27FC236}">
                <a16:creationId xmlns:a16="http://schemas.microsoft.com/office/drawing/2014/main" id="{133282B1-BFEB-44DA-B4B9-28CF545E0A43}"/>
              </a:ext>
            </a:extLst>
          </p:cNvPr>
          <p:cNvSpPr txBox="1">
            <a:spLocks/>
          </p:cNvSpPr>
          <p:nvPr/>
        </p:nvSpPr>
        <p:spPr bwMode="white">
          <a:xfrm>
            <a:off x="9724370" y="5181719"/>
            <a:ext cx="1752552"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ZA" sz="3000" dirty="0"/>
              <a:t>Condition</a:t>
            </a:r>
            <a:endParaRPr lang="en-US" sz="3000" dirty="0"/>
          </a:p>
        </p:txBody>
      </p:sp>
    </p:spTree>
    <p:extLst>
      <p:ext uri="{BB962C8B-B14F-4D97-AF65-F5344CB8AC3E}">
        <p14:creationId xmlns:p14="http://schemas.microsoft.com/office/powerpoint/2010/main" val="5370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 calcmode="lin" valueType="num">
                                      <p:cBhvr additive="base">
                                        <p:cTn id="11"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fade">
                                      <p:cBhvr>
                                        <p:cTn id="17" dur="1000"/>
                                        <p:tgtEl>
                                          <p:spTgt spid="33">
                                            <p:txEl>
                                              <p:pRg st="0" end="0"/>
                                            </p:txEl>
                                          </p:spTgt>
                                        </p:tgtEl>
                                      </p:cBhvr>
                                    </p:animEffect>
                                    <p:anim calcmode="lin" valueType="num">
                                      <p:cBhvr>
                                        <p:cTn id="1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fade">
                                      <p:cBhvr>
                                        <p:cTn id="30" dur="500"/>
                                        <p:tgtEl>
                                          <p:spTgt spid="3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rmAutofit/>
          </a:bodyPr>
          <a:lstStyle/>
          <a:p>
            <a:r>
              <a:rPr lang="en-US" sz="4000" b="1" dirty="0"/>
              <a:t>ADDITION or SIMILAR IDEAS</a:t>
            </a:r>
            <a:endParaRPr lang="en-US" sz="4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930048" y="1378585"/>
            <a:ext cx="9339184" cy="381000"/>
          </a:xfrm>
        </p:spPr>
        <p:txBody>
          <a:bodyPr>
            <a:noAutofit/>
          </a:bodyPr>
          <a:lstStyle/>
          <a:p>
            <a:r>
              <a:rPr lang="en-US" sz="3000" b="1" dirty="0"/>
              <a:t>And, both … and, not only… but also</a:t>
            </a:r>
            <a:endParaRPr lang="en-US" sz="30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706881" y="2198370"/>
            <a:ext cx="8637270" cy="3583306"/>
          </a:xfrm>
        </p:spPr>
        <p:txBody>
          <a:bodyPr/>
          <a:lstStyle/>
          <a:p>
            <a:pPr marL="285750" lvl="0" indent="-285750" algn="l">
              <a:buFont typeface="Arial" panose="020B0604020202020204" pitchFamily="34" charset="0"/>
              <a:buChar char="•"/>
            </a:pPr>
            <a:r>
              <a:rPr lang="en-US" sz="3500" dirty="0"/>
              <a:t>The nursing process is a method of organizing </a:t>
            </a:r>
            <a:r>
              <a:rPr lang="en-US" sz="3500" b="1" dirty="0"/>
              <a:t>and</a:t>
            </a:r>
            <a:r>
              <a:rPr lang="en-US" sz="3500" dirty="0"/>
              <a:t> delivering nursing care.</a:t>
            </a:r>
          </a:p>
          <a:p>
            <a:pPr marL="285750" lvl="0" indent="-285750" algn="l">
              <a:buFont typeface="Arial" panose="020B0604020202020204" pitchFamily="34" charset="0"/>
              <a:buChar char="•"/>
            </a:pPr>
            <a:r>
              <a:rPr lang="en-US" sz="3500" b="1" dirty="0"/>
              <a:t>Both</a:t>
            </a:r>
            <a:r>
              <a:rPr lang="en-US" sz="3500" dirty="0"/>
              <a:t> my uncle </a:t>
            </a:r>
            <a:r>
              <a:rPr lang="en-US" sz="3500" b="1" dirty="0"/>
              <a:t>and</a:t>
            </a:r>
            <a:r>
              <a:rPr lang="en-US" sz="3500" dirty="0"/>
              <a:t> my aunt are nurses.</a:t>
            </a:r>
          </a:p>
          <a:p>
            <a:pPr marL="285750" lvl="0" indent="-285750" algn="l">
              <a:buFont typeface="Arial" panose="020B0604020202020204" pitchFamily="34" charset="0"/>
              <a:buChar char="•"/>
            </a:pPr>
            <a:r>
              <a:rPr lang="en-US" sz="3500" dirty="0"/>
              <a:t>The nurse is </a:t>
            </a:r>
            <a:r>
              <a:rPr lang="en-US" sz="3500" b="1" dirty="0"/>
              <a:t>not only</a:t>
            </a:r>
            <a:r>
              <a:rPr lang="en-US" sz="3500" dirty="0"/>
              <a:t> friendly </a:t>
            </a:r>
            <a:r>
              <a:rPr lang="en-US" sz="3500" b="1" dirty="0"/>
              <a:t>but also</a:t>
            </a:r>
            <a:r>
              <a:rPr lang="en-US" sz="3500" dirty="0"/>
              <a:t> helpful.</a:t>
            </a:r>
          </a:p>
          <a:p>
            <a:endParaRPr lang="en-US" dirty="0"/>
          </a:p>
        </p:txBody>
      </p:sp>
    </p:spTree>
    <p:extLst>
      <p:ext uri="{BB962C8B-B14F-4D97-AF65-F5344CB8AC3E}">
        <p14:creationId xmlns:p14="http://schemas.microsoft.com/office/powerpoint/2010/main" val="19833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a:xfrm>
            <a:off x="1320801" y="609601"/>
            <a:ext cx="9550399" cy="711199"/>
          </a:xfrm>
        </p:spPr>
        <p:txBody>
          <a:bodyPr>
            <a:noAutofit/>
          </a:bodyPr>
          <a:lstStyle/>
          <a:p>
            <a:r>
              <a:rPr lang="en-US" sz="5000" b="1" dirty="0"/>
              <a:t>CONTRAST</a:t>
            </a:r>
            <a:endParaRPr lang="en-US" sz="5000"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a:xfrm>
            <a:off x="1123224" y="1378584"/>
            <a:ext cx="9339184" cy="381000"/>
          </a:xfrm>
        </p:spPr>
        <p:txBody>
          <a:bodyPr>
            <a:noAutofit/>
          </a:bodyPr>
          <a:lstStyle/>
          <a:p>
            <a:r>
              <a:rPr lang="en-US" sz="3000" b="1" dirty="0"/>
              <a:t>But, yet, although</a:t>
            </a:r>
            <a:endParaRPr lang="en-US" sz="3000"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a:xfrm>
            <a:off x="1706881" y="2198369"/>
            <a:ext cx="9164318" cy="4050029"/>
          </a:xfrm>
        </p:spPr>
        <p:txBody>
          <a:bodyPr>
            <a:normAutofit/>
          </a:bodyPr>
          <a:lstStyle/>
          <a:p>
            <a:pPr marL="457200" lvl="0" indent="-457200" algn="l">
              <a:buFont typeface="Arial" panose="020B0604020202020204" pitchFamily="34" charset="0"/>
              <a:buChar char="•"/>
            </a:pPr>
            <a:r>
              <a:rPr lang="en-US" sz="3800" dirty="0"/>
              <a:t>Billy tried hard to quit smoking, </a:t>
            </a:r>
            <a:r>
              <a:rPr lang="en-US" sz="3800" b="1" dirty="0"/>
              <a:t>but</a:t>
            </a:r>
            <a:r>
              <a:rPr lang="en-US" sz="3800" dirty="0"/>
              <a:t> he failed.</a:t>
            </a:r>
          </a:p>
          <a:p>
            <a:pPr marL="457200" lvl="0" indent="-457200" algn="l">
              <a:buFont typeface="Arial" panose="020B0604020202020204" pitchFamily="34" charset="0"/>
              <a:buChar char="•"/>
            </a:pPr>
            <a:r>
              <a:rPr lang="en-US" sz="3800" dirty="0"/>
              <a:t>She is ill, </a:t>
            </a:r>
            <a:r>
              <a:rPr lang="en-US" sz="3800" b="1" dirty="0"/>
              <a:t>yet</a:t>
            </a:r>
            <a:r>
              <a:rPr lang="en-US" sz="3800" dirty="0"/>
              <a:t> she refuses to see a doctor.</a:t>
            </a:r>
          </a:p>
          <a:p>
            <a:pPr marL="457200" indent="-457200" algn="l">
              <a:buFont typeface="Arial" panose="020B0604020202020204" pitchFamily="34" charset="0"/>
              <a:buChar char="•"/>
            </a:pPr>
            <a:r>
              <a:rPr lang="en-US" sz="3800" dirty="0"/>
              <a:t>The junior doctors are hired by the clinic </a:t>
            </a:r>
            <a:r>
              <a:rPr lang="en-US" sz="3800" b="1" dirty="0"/>
              <a:t>although</a:t>
            </a:r>
            <a:r>
              <a:rPr lang="en-US" sz="3800" dirty="0"/>
              <a:t> they are inexperienced.</a:t>
            </a:r>
          </a:p>
        </p:txBody>
      </p:sp>
    </p:spTree>
    <p:extLst>
      <p:ext uri="{BB962C8B-B14F-4D97-AF65-F5344CB8AC3E}">
        <p14:creationId xmlns:p14="http://schemas.microsoft.com/office/powerpoint/2010/main" val="150273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Famous Event in History1_SL - v5" id="{284944C2-C2AF-4667-AB2E-4D3637ED9281}" vid="{988B80DA-62E6-4C7D-AEDD-09303455421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3CD11F-9FDB-4628-B708-63BFB2D68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3E21D3-7788-4819-8437-C5C4B0C5D4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fb0879af-3eba-417a-a55a-ffe6dcd6ca77"/>
    <ds:schemaRef ds:uri="6dc4bcd6-49db-4c07-9060-8acfc67cef9f"/>
    <ds:schemaRef ds:uri="http://www.w3.org/XML/1998/namespace"/>
    <ds:schemaRef ds:uri="http://purl.org/dc/dcmitype/"/>
  </ds:schemaRefs>
</ds:datastoreItem>
</file>

<file path=customXml/itemProps3.xml><?xml version="1.0" encoding="utf-8"?>
<ds:datastoreItem xmlns:ds="http://schemas.openxmlformats.org/officeDocument/2006/customXml" ds:itemID="{3EBF972C-B81A-46A3-BFB2-A01F0B5DB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517</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Mincho</vt:lpstr>
      <vt:lpstr>Arial</vt:lpstr>
      <vt:lpstr>Calibri</vt:lpstr>
      <vt:lpstr>Cambria</vt:lpstr>
      <vt:lpstr>Corbel</vt:lpstr>
      <vt:lpstr>Times New Roman</vt:lpstr>
      <vt:lpstr>Celestial</vt:lpstr>
      <vt:lpstr>Cohesive devices</vt:lpstr>
      <vt:lpstr>Compare these two paragraphs</vt:lpstr>
      <vt:lpstr>What are these words?</vt:lpstr>
      <vt:lpstr>Cohesive Devices</vt:lpstr>
      <vt:lpstr>For the writer</vt:lpstr>
      <vt:lpstr>For the reader</vt:lpstr>
      <vt:lpstr>PowerPoint Presentation</vt:lpstr>
      <vt:lpstr>ADDITION or SIMILAR IDEAS</vt:lpstr>
      <vt:lpstr>CONTRAST</vt:lpstr>
      <vt:lpstr>Cause and effect</vt:lpstr>
      <vt:lpstr>TIME</vt:lpstr>
      <vt:lpstr>Choice</vt:lpstr>
      <vt:lpstr>Condition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2019-01-24T09:35:12Z</dcterms:created>
  <dcterms:modified xsi:type="dcterms:W3CDTF">2019-01-25T00:40:53Z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