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3" r:id="rId7"/>
    <p:sldId id="264" r:id="rId8"/>
    <p:sldId id="265" r:id="rId9"/>
    <p:sldId id="260"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D1D7A3-F750-43DF-9F5A-DCFECCFB273F}"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5D3485E6-3CB8-4FEC-8173-06F095A55858}">
      <dgm:prSet phldrT="[Text]"/>
      <dgm:spPr/>
      <dgm:t>
        <a:bodyPr/>
        <a:lstStyle/>
        <a:p>
          <a:r>
            <a:rPr lang="en-US" dirty="0" smtClean="0"/>
            <a:t>Support</a:t>
          </a:r>
          <a:endParaRPr lang="en-US" dirty="0"/>
        </a:p>
      </dgm:t>
    </dgm:pt>
    <dgm:pt modelId="{0B82B6E5-A982-4148-87FD-22CD7C71B59F}" type="parTrans" cxnId="{804AC618-5F6D-47EB-AD82-F7283D392A79}">
      <dgm:prSet/>
      <dgm:spPr/>
      <dgm:t>
        <a:bodyPr/>
        <a:lstStyle/>
        <a:p>
          <a:endParaRPr lang="en-US"/>
        </a:p>
      </dgm:t>
    </dgm:pt>
    <dgm:pt modelId="{D3A8D3CD-09D6-4DB8-843C-FB83E2E72048}" type="sibTrans" cxnId="{804AC618-5F6D-47EB-AD82-F7283D392A79}">
      <dgm:prSet/>
      <dgm:spPr/>
      <dgm:t>
        <a:bodyPr/>
        <a:lstStyle/>
        <a:p>
          <a:endParaRPr lang="en-US"/>
        </a:p>
      </dgm:t>
    </dgm:pt>
    <dgm:pt modelId="{EB7FAECA-0057-4D7E-81E1-F273B5848CE6}">
      <dgm:prSet phldrT="[Text]"/>
      <dgm:spPr/>
      <dgm:t>
        <a:bodyPr/>
        <a:lstStyle/>
        <a:p>
          <a:r>
            <a:rPr lang="en-US" dirty="0" smtClean="0"/>
            <a:t>The points in the reading and listening text support one another.</a:t>
          </a:r>
          <a:endParaRPr lang="en-US" dirty="0"/>
        </a:p>
      </dgm:t>
    </dgm:pt>
    <dgm:pt modelId="{44B2587E-8E02-4B10-88B4-847FA789ADD3}" type="parTrans" cxnId="{F1B6B479-6493-4320-A8FC-D69ADE792323}">
      <dgm:prSet/>
      <dgm:spPr/>
      <dgm:t>
        <a:bodyPr/>
        <a:lstStyle/>
        <a:p>
          <a:endParaRPr lang="en-US"/>
        </a:p>
      </dgm:t>
    </dgm:pt>
    <dgm:pt modelId="{7D6293AF-0EAA-41EB-B550-7A0804809BF7}" type="sibTrans" cxnId="{F1B6B479-6493-4320-A8FC-D69ADE792323}">
      <dgm:prSet/>
      <dgm:spPr/>
      <dgm:t>
        <a:bodyPr/>
        <a:lstStyle/>
        <a:p>
          <a:endParaRPr lang="en-US"/>
        </a:p>
      </dgm:t>
    </dgm:pt>
    <dgm:pt modelId="{D7FA82AF-4135-43E8-9341-17EC831A6125}">
      <dgm:prSet phldrT="[Text]"/>
      <dgm:spPr/>
      <dgm:t>
        <a:bodyPr/>
        <a:lstStyle/>
        <a:p>
          <a:r>
            <a:rPr lang="en-US" dirty="0" smtClean="0"/>
            <a:t>Counter point (Cast doubts)</a:t>
          </a:r>
          <a:endParaRPr lang="en-US" dirty="0"/>
        </a:p>
      </dgm:t>
    </dgm:pt>
    <dgm:pt modelId="{7CE0F5CC-91AD-4002-8100-55305111B289}" type="parTrans" cxnId="{0349D326-6FD6-48DA-9E45-55B710F8E63B}">
      <dgm:prSet/>
      <dgm:spPr/>
      <dgm:t>
        <a:bodyPr/>
        <a:lstStyle/>
        <a:p>
          <a:endParaRPr lang="en-US"/>
        </a:p>
      </dgm:t>
    </dgm:pt>
    <dgm:pt modelId="{BD619D47-6A3A-4116-B3DA-D139C2F7CA98}" type="sibTrans" cxnId="{0349D326-6FD6-48DA-9E45-55B710F8E63B}">
      <dgm:prSet/>
      <dgm:spPr/>
      <dgm:t>
        <a:bodyPr/>
        <a:lstStyle/>
        <a:p>
          <a:endParaRPr lang="en-US"/>
        </a:p>
      </dgm:t>
    </dgm:pt>
    <dgm:pt modelId="{B6729FDE-3254-4E15-B1F2-142A317FF73E}">
      <dgm:prSet phldrT="[Text]"/>
      <dgm:spPr/>
      <dgm:t>
        <a:bodyPr/>
        <a:lstStyle/>
        <a:p>
          <a:r>
            <a:rPr lang="en-US" dirty="0" smtClean="0"/>
            <a:t>The points in the listening text cast doubts on the points in the reading text or the other way around.</a:t>
          </a:r>
          <a:endParaRPr lang="en-US" dirty="0"/>
        </a:p>
      </dgm:t>
    </dgm:pt>
    <dgm:pt modelId="{F34D691A-822D-4B0C-B79C-3467C62854E5}" type="parTrans" cxnId="{4971AA73-21A7-479E-A9D0-B09013F77A03}">
      <dgm:prSet/>
      <dgm:spPr/>
      <dgm:t>
        <a:bodyPr/>
        <a:lstStyle/>
        <a:p>
          <a:endParaRPr lang="en-US"/>
        </a:p>
      </dgm:t>
    </dgm:pt>
    <dgm:pt modelId="{D06EF3E6-4CCF-4E8C-8C6F-1C60DD36532B}" type="sibTrans" cxnId="{4971AA73-21A7-479E-A9D0-B09013F77A03}">
      <dgm:prSet/>
      <dgm:spPr/>
      <dgm:t>
        <a:bodyPr/>
        <a:lstStyle/>
        <a:p>
          <a:endParaRPr lang="en-US"/>
        </a:p>
      </dgm:t>
    </dgm:pt>
    <dgm:pt modelId="{57F427DD-9FFD-4A1B-A8FB-DF7D5D91A694}" type="pres">
      <dgm:prSet presAssocID="{13D1D7A3-F750-43DF-9F5A-DCFECCFB273F}" presName="linear" presStyleCnt="0">
        <dgm:presLayoutVars>
          <dgm:animLvl val="lvl"/>
          <dgm:resizeHandles val="exact"/>
        </dgm:presLayoutVars>
      </dgm:prSet>
      <dgm:spPr/>
      <dgm:t>
        <a:bodyPr/>
        <a:lstStyle/>
        <a:p>
          <a:endParaRPr lang="en-US"/>
        </a:p>
      </dgm:t>
    </dgm:pt>
    <dgm:pt modelId="{8864AF85-C178-4045-8337-D8C604FE6F41}" type="pres">
      <dgm:prSet presAssocID="{5D3485E6-3CB8-4FEC-8173-06F095A55858}" presName="parentText" presStyleLbl="node1" presStyleIdx="0" presStyleCnt="2">
        <dgm:presLayoutVars>
          <dgm:chMax val="0"/>
          <dgm:bulletEnabled val="1"/>
        </dgm:presLayoutVars>
      </dgm:prSet>
      <dgm:spPr/>
      <dgm:t>
        <a:bodyPr/>
        <a:lstStyle/>
        <a:p>
          <a:endParaRPr lang="en-US"/>
        </a:p>
      </dgm:t>
    </dgm:pt>
    <dgm:pt modelId="{66C43F6B-E568-4C87-9251-6624DF41B34C}" type="pres">
      <dgm:prSet presAssocID="{5D3485E6-3CB8-4FEC-8173-06F095A55858}" presName="childText" presStyleLbl="revTx" presStyleIdx="0" presStyleCnt="2">
        <dgm:presLayoutVars>
          <dgm:bulletEnabled val="1"/>
        </dgm:presLayoutVars>
      </dgm:prSet>
      <dgm:spPr/>
      <dgm:t>
        <a:bodyPr/>
        <a:lstStyle/>
        <a:p>
          <a:endParaRPr lang="en-US"/>
        </a:p>
      </dgm:t>
    </dgm:pt>
    <dgm:pt modelId="{F5402736-4073-4E90-A009-A70C60C0E258}" type="pres">
      <dgm:prSet presAssocID="{D7FA82AF-4135-43E8-9341-17EC831A6125}" presName="parentText" presStyleLbl="node1" presStyleIdx="1" presStyleCnt="2">
        <dgm:presLayoutVars>
          <dgm:chMax val="0"/>
          <dgm:bulletEnabled val="1"/>
        </dgm:presLayoutVars>
      </dgm:prSet>
      <dgm:spPr/>
      <dgm:t>
        <a:bodyPr/>
        <a:lstStyle/>
        <a:p>
          <a:endParaRPr lang="en-US"/>
        </a:p>
      </dgm:t>
    </dgm:pt>
    <dgm:pt modelId="{E4784E33-1CBA-424A-A748-D2EC4C12BE94}" type="pres">
      <dgm:prSet presAssocID="{D7FA82AF-4135-43E8-9341-17EC831A6125}" presName="childText" presStyleLbl="revTx" presStyleIdx="1" presStyleCnt="2">
        <dgm:presLayoutVars>
          <dgm:bulletEnabled val="1"/>
        </dgm:presLayoutVars>
      </dgm:prSet>
      <dgm:spPr/>
      <dgm:t>
        <a:bodyPr/>
        <a:lstStyle/>
        <a:p>
          <a:endParaRPr lang="en-US"/>
        </a:p>
      </dgm:t>
    </dgm:pt>
  </dgm:ptLst>
  <dgm:cxnLst>
    <dgm:cxn modelId="{724D03DE-D9ED-4FBF-8931-B5D1614C2A1F}" type="presOf" srcId="{5D3485E6-3CB8-4FEC-8173-06F095A55858}" destId="{8864AF85-C178-4045-8337-D8C604FE6F41}" srcOrd="0" destOrd="0" presId="urn:microsoft.com/office/officeart/2005/8/layout/vList2"/>
    <dgm:cxn modelId="{A97EB354-478C-476E-8E00-E06829A28047}" type="presOf" srcId="{D7FA82AF-4135-43E8-9341-17EC831A6125}" destId="{F5402736-4073-4E90-A009-A70C60C0E258}" srcOrd="0" destOrd="0" presId="urn:microsoft.com/office/officeart/2005/8/layout/vList2"/>
    <dgm:cxn modelId="{F1B6B479-6493-4320-A8FC-D69ADE792323}" srcId="{5D3485E6-3CB8-4FEC-8173-06F095A55858}" destId="{EB7FAECA-0057-4D7E-81E1-F273B5848CE6}" srcOrd="0" destOrd="0" parTransId="{44B2587E-8E02-4B10-88B4-847FA789ADD3}" sibTransId="{7D6293AF-0EAA-41EB-B550-7A0804809BF7}"/>
    <dgm:cxn modelId="{78C8D7CF-3F66-4856-BE7F-8A51E9308103}" type="presOf" srcId="{B6729FDE-3254-4E15-B1F2-142A317FF73E}" destId="{E4784E33-1CBA-424A-A748-D2EC4C12BE94}" srcOrd="0" destOrd="0" presId="urn:microsoft.com/office/officeart/2005/8/layout/vList2"/>
    <dgm:cxn modelId="{4971AA73-21A7-479E-A9D0-B09013F77A03}" srcId="{D7FA82AF-4135-43E8-9341-17EC831A6125}" destId="{B6729FDE-3254-4E15-B1F2-142A317FF73E}" srcOrd="0" destOrd="0" parTransId="{F34D691A-822D-4B0C-B79C-3467C62854E5}" sibTransId="{D06EF3E6-4CCF-4E8C-8C6F-1C60DD36532B}"/>
    <dgm:cxn modelId="{959AE8C8-2155-4B9C-92B0-2B08B3DBE612}" type="presOf" srcId="{13D1D7A3-F750-43DF-9F5A-DCFECCFB273F}" destId="{57F427DD-9FFD-4A1B-A8FB-DF7D5D91A694}" srcOrd="0" destOrd="0" presId="urn:microsoft.com/office/officeart/2005/8/layout/vList2"/>
    <dgm:cxn modelId="{804AC618-5F6D-47EB-AD82-F7283D392A79}" srcId="{13D1D7A3-F750-43DF-9F5A-DCFECCFB273F}" destId="{5D3485E6-3CB8-4FEC-8173-06F095A55858}" srcOrd="0" destOrd="0" parTransId="{0B82B6E5-A982-4148-87FD-22CD7C71B59F}" sibTransId="{D3A8D3CD-09D6-4DB8-843C-FB83E2E72048}"/>
    <dgm:cxn modelId="{4CD64EB8-F9F2-4820-A7C2-C131469C3671}" type="presOf" srcId="{EB7FAECA-0057-4D7E-81E1-F273B5848CE6}" destId="{66C43F6B-E568-4C87-9251-6624DF41B34C}" srcOrd="0" destOrd="0" presId="urn:microsoft.com/office/officeart/2005/8/layout/vList2"/>
    <dgm:cxn modelId="{0349D326-6FD6-48DA-9E45-55B710F8E63B}" srcId="{13D1D7A3-F750-43DF-9F5A-DCFECCFB273F}" destId="{D7FA82AF-4135-43E8-9341-17EC831A6125}" srcOrd="1" destOrd="0" parTransId="{7CE0F5CC-91AD-4002-8100-55305111B289}" sibTransId="{BD619D47-6A3A-4116-B3DA-D139C2F7CA98}"/>
    <dgm:cxn modelId="{7CAF6960-4457-490D-BE33-B6E2362E464F}" type="presParOf" srcId="{57F427DD-9FFD-4A1B-A8FB-DF7D5D91A694}" destId="{8864AF85-C178-4045-8337-D8C604FE6F41}" srcOrd="0" destOrd="0" presId="urn:microsoft.com/office/officeart/2005/8/layout/vList2"/>
    <dgm:cxn modelId="{3F23B4ED-0730-4907-A238-8B01F3B81394}" type="presParOf" srcId="{57F427DD-9FFD-4A1B-A8FB-DF7D5D91A694}" destId="{66C43F6B-E568-4C87-9251-6624DF41B34C}" srcOrd="1" destOrd="0" presId="urn:microsoft.com/office/officeart/2005/8/layout/vList2"/>
    <dgm:cxn modelId="{D730D02D-116C-4312-8EDE-CDDF982E48D7}" type="presParOf" srcId="{57F427DD-9FFD-4A1B-A8FB-DF7D5D91A694}" destId="{F5402736-4073-4E90-A009-A70C60C0E258}" srcOrd="2" destOrd="0" presId="urn:microsoft.com/office/officeart/2005/8/layout/vList2"/>
    <dgm:cxn modelId="{8AC8FC67-488A-4D25-BB72-763D59E0D912}" type="presParOf" srcId="{57F427DD-9FFD-4A1B-A8FB-DF7D5D91A694}" destId="{E4784E33-1CBA-424A-A748-D2EC4C12BE9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64AF85-C178-4045-8337-D8C604FE6F41}">
      <dsp:nvSpPr>
        <dsp:cNvPr id="0" name=""/>
        <dsp:cNvSpPr/>
      </dsp:nvSpPr>
      <dsp:spPr>
        <a:xfrm>
          <a:off x="0" y="38372"/>
          <a:ext cx="8229600" cy="98338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US" sz="4100" kern="1200" dirty="0" smtClean="0"/>
            <a:t>Support</a:t>
          </a:r>
          <a:endParaRPr lang="en-US" sz="4100" kern="1200" dirty="0"/>
        </a:p>
      </dsp:txBody>
      <dsp:txXfrm>
        <a:off x="48005" y="86377"/>
        <a:ext cx="8133590" cy="887374"/>
      </dsp:txXfrm>
    </dsp:sp>
    <dsp:sp modelId="{66C43F6B-E568-4C87-9251-6624DF41B34C}">
      <dsp:nvSpPr>
        <dsp:cNvPr id="0" name=""/>
        <dsp:cNvSpPr/>
      </dsp:nvSpPr>
      <dsp:spPr>
        <a:xfrm>
          <a:off x="0" y="1021757"/>
          <a:ext cx="8229600" cy="997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2070" rIns="291592" bIns="52070" numCol="1" spcCol="1270" anchor="t" anchorCtr="0">
          <a:noAutofit/>
        </a:bodyPr>
        <a:lstStyle/>
        <a:p>
          <a:pPr marL="285750" lvl="1" indent="-285750" algn="l" defTabSz="1422400">
            <a:lnSpc>
              <a:spcPct val="90000"/>
            </a:lnSpc>
            <a:spcBef>
              <a:spcPct val="0"/>
            </a:spcBef>
            <a:spcAft>
              <a:spcPct val="20000"/>
            </a:spcAft>
            <a:buChar char="••"/>
          </a:pPr>
          <a:r>
            <a:rPr lang="en-US" sz="3200" kern="1200" dirty="0" smtClean="0"/>
            <a:t>The points in the reading and listening text support one another.</a:t>
          </a:r>
          <a:endParaRPr lang="en-US" sz="3200" kern="1200" dirty="0"/>
        </a:p>
      </dsp:txBody>
      <dsp:txXfrm>
        <a:off x="0" y="1021757"/>
        <a:ext cx="8229600" cy="997222"/>
      </dsp:txXfrm>
    </dsp:sp>
    <dsp:sp modelId="{F5402736-4073-4E90-A009-A70C60C0E258}">
      <dsp:nvSpPr>
        <dsp:cNvPr id="0" name=""/>
        <dsp:cNvSpPr/>
      </dsp:nvSpPr>
      <dsp:spPr>
        <a:xfrm>
          <a:off x="0" y="2018980"/>
          <a:ext cx="8229600" cy="98338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US" sz="4100" kern="1200" dirty="0" smtClean="0"/>
            <a:t>Counter point (Cast doubts)</a:t>
          </a:r>
          <a:endParaRPr lang="en-US" sz="4100" kern="1200" dirty="0"/>
        </a:p>
      </dsp:txBody>
      <dsp:txXfrm>
        <a:off x="48005" y="2066985"/>
        <a:ext cx="8133590" cy="887374"/>
      </dsp:txXfrm>
    </dsp:sp>
    <dsp:sp modelId="{E4784E33-1CBA-424A-A748-D2EC4C12BE94}">
      <dsp:nvSpPr>
        <dsp:cNvPr id="0" name=""/>
        <dsp:cNvSpPr/>
      </dsp:nvSpPr>
      <dsp:spPr>
        <a:xfrm>
          <a:off x="0" y="3002365"/>
          <a:ext cx="8229600" cy="1485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2070" rIns="291592" bIns="52070" numCol="1" spcCol="1270" anchor="t" anchorCtr="0">
          <a:noAutofit/>
        </a:bodyPr>
        <a:lstStyle/>
        <a:p>
          <a:pPr marL="285750" lvl="1" indent="-285750" algn="l" defTabSz="1422400">
            <a:lnSpc>
              <a:spcPct val="90000"/>
            </a:lnSpc>
            <a:spcBef>
              <a:spcPct val="0"/>
            </a:spcBef>
            <a:spcAft>
              <a:spcPct val="20000"/>
            </a:spcAft>
            <a:buChar char="••"/>
          </a:pPr>
          <a:r>
            <a:rPr lang="en-US" sz="3200" kern="1200" dirty="0" smtClean="0"/>
            <a:t>The points in the listening text cast doubts on the points in the reading text or the other way around.</a:t>
          </a:r>
          <a:endParaRPr lang="en-US" sz="3200" kern="1200" dirty="0"/>
        </a:p>
      </dsp:txBody>
      <dsp:txXfrm>
        <a:off x="0" y="3002365"/>
        <a:ext cx="8229600" cy="14852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B5880B-A073-4EAA-809E-52A7D274BD16}" type="datetimeFigureOut">
              <a:rPr lang="en-US" smtClean="0"/>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69362-CD1A-4CE3-A6F8-72EB8911B854}" type="slidenum">
              <a:rPr lang="en-US" smtClean="0"/>
              <a:t>‹#›</a:t>
            </a:fld>
            <a:endParaRPr lang="en-US"/>
          </a:p>
        </p:txBody>
      </p:sp>
    </p:spTree>
    <p:extLst>
      <p:ext uri="{BB962C8B-B14F-4D97-AF65-F5344CB8AC3E}">
        <p14:creationId xmlns:p14="http://schemas.microsoft.com/office/powerpoint/2010/main" val="377562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5880B-A073-4EAA-809E-52A7D274BD16}" type="datetimeFigureOut">
              <a:rPr lang="en-US" smtClean="0"/>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69362-CD1A-4CE3-A6F8-72EB8911B854}" type="slidenum">
              <a:rPr lang="en-US" smtClean="0"/>
              <a:t>‹#›</a:t>
            </a:fld>
            <a:endParaRPr lang="en-US"/>
          </a:p>
        </p:txBody>
      </p:sp>
    </p:spTree>
    <p:extLst>
      <p:ext uri="{BB962C8B-B14F-4D97-AF65-F5344CB8AC3E}">
        <p14:creationId xmlns:p14="http://schemas.microsoft.com/office/powerpoint/2010/main" val="4138732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5880B-A073-4EAA-809E-52A7D274BD16}" type="datetimeFigureOut">
              <a:rPr lang="en-US" smtClean="0"/>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69362-CD1A-4CE3-A6F8-72EB8911B854}" type="slidenum">
              <a:rPr lang="en-US" smtClean="0"/>
              <a:t>‹#›</a:t>
            </a:fld>
            <a:endParaRPr lang="en-US"/>
          </a:p>
        </p:txBody>
      </p:sp>
    </p:spTree>
    <p:extLst>
      <p:ext uri="{BB962C8B-B14F-4D97-AF65-F5344CB8AC3E}">
        <p14:creationId xmlns:p14="http://schemas.microsoft.com/office/powerpoint/2010/main" val="271085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5880B-A073-4EAA-809E-52A7D274BD16}" type="datetimeFigureOut">
              <a:rPr lang="en-US" smtClean="0"/>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69362-CD1A-4CE3-A6F8-72EB8911B854}" type="slidenum">
              <a:rPr lang="en-US" smtClean="0"/>
              <a:t>‹#›</a:t>
            </a:fld>
            <a:endParaRPr lang="en-US"/>
          </a:p>
        </p:txBody>
      </p:sp>
    </p:spTree>
    <p:extLst>
      <p:ext uri="{BB962C8B-B14F-4D97-AF65-F5344CB8AC3E}">
        <p14:creationId xmlns:p14="http://schemas.microsoft.com/office/powerpoint/2010/main" val="84783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B5880B-A073-4EAA-809E-52A7D274BD16}" type="datetimeFigureOut">
              <a:rPr lang="en-US" smtClean="0"/>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69362-CD1A-4CE3-A6F8-72EB8911B854}" type="slidenum">
              <a:rPr lang="en-US" smtClean="0"/>
              <a:t>‹#›</a:t>
            </a:fld>
            <a:endParaRPr lang="en-US"/>
          </a:p>
        </p:txBody>
      </p:sp>
    </p:spTree>
    <p:extLst>
      <p:ext uri="{BB962C8B-B14F-4D97-AF65-F5344CB8AC3E}">
        <p14:creationId xmlns:p14="http://schemas.microsoft.com/office/powerpoint/2010/main" val="2728504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B5880B-A073-4EAA-809E-52A7D274BD16}" type="datetimeFigureOut">
              <a:rPr lang="en-US" smtClean="0"/>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69362-CD1A-4CE3-A6F8-72EB8911B854}" type="slidenum">
              <a:rPr lang="en-US" smtClean="0"/>
              <a:t>‹#›</a:t>
            </a:fld>
            <a:endParaRPr lang="en-US"/>
          </a:p>
        </p:txBody>
      </p:sp>
    </p:spTree>
    <p:extLst>
      <p:ext uri="{BB962C8B-B14F-4D97-AF65-F5344CB8AC3E}">
        <p14:creationId xmlns:p14="http://schemas.microsoft.com/office/powerpoint/2010/main" val="300662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B5880B-A073-4EAA-809E-52A7D274BD16}" type="datetimeFigureOut">
              <a:rPr lang="en-US" smtClean="0"/>
              <a:t>7/11/2014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A69362-CD1A-4CE3-A6F8-72EB8911B854}" type="slidenum">
              <a:rPr lang="en-US" smtClean="0"/>
              <a:t>‹#›</a:t>
            </a:fld>
            <a:endParaRPr lang="en-US"/>
          </a:p>
        </p:txBody>
      </p:sp>
    </p:spTree>
    <p:extLst>
      <p:ext uri="{BB962C8B-B14F-4D97-AF65-F5344CB8AC3E}">
        <p14:creationId xmlns:p14="http://schemas.microsoft.com/office/powerpoint/2010/main" val="157284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B5880B-A073-4EAA-809E-52A7D274BD16}" type="datetimeFigureOut">
              <a:rPr lang="en-US" smtClean="0"/>
              <a:t>7/11/2014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A69362-CD1A-4CE3-A6F8-72EB8911B854}" type="slidenum">
              <a:rPr lang="en-US" smtClean="0"/>
              <a:t>‹#›</a:t>
            </a:fld>
            <a:endParaRPr lang="en-US"/>
          </a:p>
        </p:txBody>
      </p:sp>
    </p:spTree>
    <p:extLst>
      <p:ext uri="{BB962C8B-B14F-4D97-AF65-F5344CB8AC3E}">
        <p14:creationId xmlns:p14="http://schemas.microsoft.com/office/powerpoint/2010/main" val="95801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5880B-A073-4EAA-809E-52A7D274BD16}" type="datetimeFigureOut">
              <a:rPr lang="en-US" smtClean="0"/>
              <a:t>7/11/2014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A69362-CD1A-4CE3-A6F8-72EB8911B854}" type="slidenum">
              <a:rPr lang="en-US" smtClean="0"/>
              <a:t>‹#›</a:t>
            </a:fld>
            <a:endParaRPr lang="en-US"/>
          </a:p>
        </p:txBody>
      </p:sp>
    </p:spTree>
    <p:extLst>
      <p:ext uri="{BB962C8B-B14F-4D97-AF65-F5344CB8AC3E}">
        <p14:creationId xmlns:p14="http://schemas.microsoft.com/office/powerpoint/2010/main" val="100776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5880B-A073-4EAA-809E-52A7D274BD16}" type="datetimeFigureOut">
              <a:rPr lang="en-US" smtClean="0"/>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69362-CD1A-4CE3-A6F8-72EB8911B854}" type="slidenum">
              <a:rPr lang="en-US" smtClean="0"/>
              <a:t>‹#›</a:t>
            </a:fld>
            <a:endParaRPr lang="en-US"/>
          </a:p>
        </p:txBody>
      </p:sp>
    </p:spTree>
    <p:extLst>
      <p:ext uri="{BB962C8B-B14F-4D97-AF65-F5344CB8AC3E}">
        <p14:creationId xmlns:p14="http://schemas.microsoft.com/office/powerpoint/2010/main" val="375620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5880B-A073-4EAA-809E-52A7D274BD16}" type="datetimeFigureOut">
              <a:rPr lang="en-US" smtClean="0"/>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69362-CD1A-4CE3-A6F8-72EB8911B854}" type="slidenum">
              <a:rPr lang="en-US" smtClean="0"/>
              <a:t>‹#›</a:t>
            </a:fld>
            <a:endParaRPr lang="en-US"/>
          </a:p>
        </p:txBody>
      </p:sp>
    </p:spTree>
    <p:extLst>
      <p:ext uri="{BB962C8B-B14F-4D97-AF65-F5344CB8AC3E}">
        <p14:creationId xmlns:p14="http://schemas.microsoft.com/office/powerpoint/2010/main" val="375009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5880B-A073-4EAA-809E-52A7D274BD16}" type="datetimeFigureOut">
              <a:rPr lang="en-US" smtClean="0"/>
              <a:t>7/11/2014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69362-CD1A-4CE3-A6F8-72EB8911B854}" type="slidenum">
              <a:rPr lang="en-US" smtClean="0"/>
              <a:t>‹#›</a:t>
            </a:fld>
            <a:endParaRPr lang="en-US"/>
          </a:p>
        </p:txBody>
      </p:sp>
    </p:spTree>
    <p:extLst>
      <p:ext uri="{BB962C8B-B14F-4D97-AF65-F5344CB8AC3E}">
        <p14:creationId xmlns:p14="http://schemas.microsoft.com/office/powerpoint/2010/main" val="2038823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Integrated Writing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86033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pPr marL="457200" lvl="1" indent="0">
              <a:buNone/>
            </a:pPr>
            <a:r>
              <a:rPr lang="en-US" dirty="0" smtClean="0"/>
              <a:t>The reading and the listening text talk about dogs as pets. The author of the reading explains the advantages of having dogs as pets, </a:t>
            </a:r>
            <a:r>
              <a:rPr lang="en-US" b="1" dirty="0" smtClean="0">
                <a:solidFill>
                  <a:srgbClr val="FF0000"/>
                </a:solidFill>
              </a:rPr>
              <a:t>while</a:t>
            </a:r>
            <a:r>
              <a:rPr lang="en-US" dirty="0" smtClean="0">
                <a:solidFill>
                  <a:srgbClr val="FF0000"/>
                </a:solidFill>
              </a:rPr>
              <a:t> </a:t>
            </a:r>
            <a:r>
              <a:rPr lang="en-US" dirty="0" smtClean="0"/>
              <a:t>the person in the listening </a:t>
            </a:r>
            <a:r>
              <a:rPr lang="en-US" dirty="0" smtClean="0"/>
              <a:t>challenges each </a:t>
            </a:r>
            <a:r>
              <a:rPr lang="en-US" dirty="0" smtClean="0"/>
              <a:t>advantage by giving the  danger of each advantage.</a:t>
            </a:r>
          </a:p>
          <a:p>
            <a:endParaRPr lang="en-US" dirty="0"/>
          </a:p>
        </p:txBody>
      </p:sp>
    </p:spTree>
    <p:extLst>
      <p:ext uri="{BB962C8B-B14F-4D97-AF65-F5344CB8AC3E}">
        <p14:creationId xmlns:p14="http://schemas.microsoft.com/office/powerpoint/2010/main" val="1286740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First</a:t>
            </a:r>
            <a:r>
              <a:rPr lang="en-US" dirty="0"/>
              <a:t>, the reading says that dogs are loving. They love their master very much. When the master arrives home, the dog will happily welcome its master. Dogs are indeed very loyal to their master. </a:t>
            </a:r>
            <a:r>
              <a:rPr lang="en-US" b="1" dirty="0" smtClean="0">
                <a:solidFill>
                  <a:srgbClr val="FF0000"/>
                </a:solidFill>
              </a:rPr>
              <a:t>However</a:t>
            </a:r>
            <a:r>
              <a:rPr lang="en-US" b="1" dirty="0" smtClean="0"/>
              <a:t>, </a:t>
            </a:r>
            <a:r>
              <a:rPr lang="en-US" dirty="0" smtClean="0"/>
              <a:t>the person in the listening text casts doubt about the love of dogs to their owner. Dog’s love can cause danger. For example, if a person takes his or her dog in the car while driving, the dog may want to sit on the owner’s lap or may want to ask the owner to play with it. They do this because they love the owner very much. This may cause distraction and may cause an accident.</a:t>
            </a:r>
            <a:endParaRPr lang="en-US" b="1" dirty="0"/>
          </a:p>
        </p:txBody>
      </p:sp>
    </p:spTree>
    <p:extLst>
      <p:ext uri="{BB962C8B-B14F-4D97-AF65-F5344CB8AC3E}">
        <p14:creationId xmlns:p14="http://schemas.microsoft.com/office/powerpoint/2010/main" val="3952723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Next</a:t>
            </a:r>
            <a:r>
              <a:rPr lang="en-US" dirty="0" smtClean="0"/>
              <a:t>, the reading talks about the protective nature of dogs. Dogs are very protective towards their master. They will do everything to keep their master safe from danger or from strangers. </a:t>
            </a:r>
            <a:r>
              <a:rPr lang="en-US" b="1" dirty="0" smtClean="0">
                <a:solidFill>
                  <a:srgbClr val="FF0000"/>
                </a:solidFill>
              </a:rPr>
              <a:t>On the contrary</a:t>
            </a:r>
            <a:r>
              <a:rPr lang="en-US" dirty="0" smtClean="0"/>
              <a:t>, the listening text shows danger of being over protective. Because dogs are very protective, they may attack other people who want to get close to their master.</a:t>
            </a:r>
            <a:endParaRPr lang="en-US" dirty="0"/>
          </a:p>
        </p:txBody>
      </p:sp>
    </p:spTree>
    <p:extLst>
      <p:ext uri="{BB962C8B-B14F-4D97-AF65-F5344CB8AC3E}">
        <p14:creationId xmlns:p14="http://schemas.microsoft.com/office/powerpoint/2010/main" val="1809206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Finally,</a:t>
            </a:r>
            <a:r>
              <a:rPr lang="en-US" dirty="0" smtClean="0"/>
              <a:t> the reading text explains about the need for dog to be walked outside the house. When the masters walk their pet dogs, they also get healthy exercise. </a:t>
            </a:r>
            <a:r>
              <a:rPr lang="en-US" b="1" dirty="0" smtClean="0">
                <a:solidFill>
                  <a:srgbClr val="FF0000"/>
                </a:solidFill>
              </a:rPr>
              <a:t>On the </a:t>
            </a:r>
            <a:r>
              <a:rPr lang="en-US" b="1" smtClean="0">
                <a:solidFill>
                  <a:srgbClr val="FF0000"/>
                </a:solidFill>
              </a:rPr>
              <a:t>other hand</a:t>
            </a:r>
            <a:r>
              <a:rPr lang="en-US" smtClean="0"/>
              <a:t>, </a:t>
            </a:r>
            <a:r>
              <a:rPr lang="en-US" dirty="0" smtClean="0"/>
              <a:t>the listening text provides disadvantage of this point. According to the person in the listening text, the need to exercise for dogs may be time consuming and energy consuming especially when the masters are already tired after working hard all day.</a:t>
            </a:r>
            <a:endParaRPr lang="en-US" dirty="0"/>
          </a:p>
        </p:txBody>
      </p:sp>
    </p:spTree>
    <p:extLst>
      <p:ext uri="{BB962C8B-B14F-4D97-AF65-F5344CB8AC3E}">
        <p14:creationId xmlns:p14="http://schemas.microsoft.com/office/powerpoint/2010/main" val="4080015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b="1" dirty="0" smtClean="0"/>
              <a:t>In conclusion</a:t>
            </a:r>
            <a:r>
              <a:rPr lang="en-US" dirty="0" smtClean="0"/>
              <a:t>, the advantages of having dogs in the reading text </a:t>
            </a:r>
            <a:r>
              <a:rPr lang="en-US" b="1" dirty="0" smtClean="0">
                <a:solidFill>
                  <a:srgbClr val="FF0000"/>
                </a:solidFill>
              </a:rPr>
              <a:t>are</a:t>
            </a:r>
            <a:r>
              <a:rPr lang="en-US" dirty="0" smtClean="0">
                <a:solidFill>
                  <a:srgbClr val="FF0000"/>
                </a:solidFill>
              </a:rPr>
              <a:t> </a:t>
            </a:r>
            <a:r>
              <a:rPr lang="en-US" b="1" dirty="0" smtClean="0">
                <a:solidFill>
                  <a:srgbClr val="FF0000"/>
                </a:solidFill>
              </a:rPr>
              <a:t>counter argued by</a:t>
            </a:r>
            <a:r>
              <a:rPr lang="en-US" dirty="0" smtClean="0">
                <a:solidFill>
                  <a:srgbClr val="FF0000"/>
                </a:solidFill>
              </a:rPr>
              <a:t> </a:t>
            </a:r>
            <a:r>
              <a:rPr lang="en-US" dirty="0" smtClean="0"/>
              <a:t>the </a:t>
            </a:r>
            <a:r>
              <a:rPr lang="en-US" dirty="0" smtClean="0"/>
              <a:t>points presented </a:t>
            </a:r>
            <a:r>
              <a:rPr lang="en-US" smtClean="0"/>
              <a:t>by the person </a:t>
            </a:r>
            <a:r>
              <a:rPr lang="en-US" dirty="0" smtClean="0"/>
              <a:t>in the listening text.</a:t>
            </a:r>
          </a:p>
        </p:txBody>
      </p:sp>
    </p:spTree>
    <p:extLst>
      <p:ext uri="{BB962C8B-B14F-4D97-AF65-F5344CB8AC3E}">
        <p14:creationId xmlns:p14="http://schemas.microsoft.com/office/powerpoint/2010/main" val="678258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Integrated Writing Tasks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85672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2235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Support outline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7276912"/>
              </p:ext>
            </p:extLst>
          </p:nvPr>
        </p:nvGraphicFramePr>
        <p:xfrm>
          <a:off x="477982" y="3444240"/>
          <a:ext cx="8077200" cy="1889760"/>
        </p:xfrm>
        <a:graphic>
          <a:graphicData uri="http://schemas.openxmlformats.org/drawingml/2006/table">
            <a:tbl>
              <a:tblPr firstRow="1" bandRow="1">
                <a:tableStyleId>{5C22544A-7EE6-4342-B048-85BDC9FD1C3A}</a:tableStyleId>
              </a:tblPr>
              <a:tblGrid>
                <a:gridCol w="747889"/>
                <a:gridCol w="3365500"/>
                <a:gridCol w="3963811"/>
              </a:tblGrid>
              <a:tr h="370840">
                <a:tc>
                  <a:txBody>
                    <a:bodyPr/>
                    <a:lstStyle/>
                    <a:p>
                      <a:r>
                        <a:rPr lang="en-US" sz="2000" dirty="0" smtClean="0"/>
                        <a:t>No</a:t>
                      </a:r>
                      <a:endParaRPr lang="en-US" sz="2000" dirty="0"/>
                    </a:p>
                  </a:txBody>
                  <a:tcPr/>
                </a:tc>
                <a:tc>
                  <a:txBody>
                    <a:bodyPr/>
                    <a:lstStyle/>
                    <a:p>
                      <a:r>
                        <a:rPr lang="en-US" sz="2000" dirty="0" smtClean="0"/>
                        <a:t>Reading</a:t>
                      </a:r>
                    </a:p>
                    <a:p>
                      <a:r>
                        <a:rPr lang="en-US" sz="2000" dirty="0" smtClean="0"/>
                        <a:t>(Points in the reading)</a:t>
                      </a:r>
                      <a:endParaRPr lang="en-US" sz="2000" dirty="0"/>
                    </a:p>
                  </a:txBody>
                  <a:tcPr/>
                </a:tc>
                <a:tc>
                  <a:txBody>
                    <a:bodyPr/>
                    <a:lstStyle/>
                    <a:p>
                      <a:r>
                        <a:rPr lang="en-US" sz="2000" dirty="0" smtClean="0"/>
                        <a:t>Listening</a:t>
                      </a:r>
                    </a:p>
                    <a:p>
                      <a:r>
                        <a:rPr lang="en-US" sz="2000" dirty="0" smtClean="0"/>
                        <a:t>(Supporting points in the listening)</a:t>
                      </a:r>
                      <a:endParaRPr lang="en-US" sz="2000" dirty="0"/>
                    </a:p>
                  </a:txBody>
                  <a:tcPr/>
                </a:tc>
              </a:tr>
              <a:tr h="370840">
                <a:tc>
                  <a:txBody>
                    <a:bodyPr/>
                    <a:lstStyle/>
                    <a:p>
                      <a:r>
                        <a:rPr lang="en-US" sz="2000" dirty="0" smtClean="0"/>
                        <a:t>1</a:t>
                      </a:r>
                      <a:endParaRPr lang="en-US" sz="2000" dirty="0"/>
                    </a:p>
                  </a:txBody>
                  <a:tcPr/>
                </a:tc>
                <a:tc>
                  <a:txBody>
                    <a:bodyPr/>
                    <a:lstStyle/>
                    <a:p>
                      <a:r>
                        <a:rPr lang="en-US" sz="2000" dirty="0" smtClean="0"/>
                        <a:t>Loving</a:t>
                      </a:r>
                      <a:endParaRPr lang="en-US" sz="2000" dirty="0"/>
                    </a:p>
                  </a:txBody>
                  <a:tcPr/>
                </a:tc>
                <a:tc>
                  <a:txBody>
                    <a:bodyPr/>
                    <a:lstStyle/>
                    <a:p>
                      <a:r>
                        <a:rPr lang="en-US" sz="2000" dirty="0" smtClean="0"/>
                        <a:t>1. Therapeutic effect</a:t>
                      </a:r>
                      <a:endParaRPr lang="en-US" sz="2000" dirty="0"/>
                    </a:p>
                  </a:txBody>
                  <a:tcPr/>
                </a:tc>
              </a:tr>
              <a:tr h="370840">
                <a:tc>
                  <a:txBody>
                    <a:bodyPr/>
                    <a:lstStyle/>
                    <a:p>
                      <a:r>
                        <a:rPr lang="en-US" sz="2000" dirty="0" smtClean="0"/>
                        <a:t>2</a:t>
                      </a:r>
                      <a:endParaRPr lang="en-US" sz="2000" dirty="0"/>
                    </a:p>
                  </a:txBody>
                  <a:tcPr/>
                </a:tc>
                <a:tc>
                  <a:txBody>
                    <a:bodyPr/>
                    <a:lstStyle/>
                    <a:p>
                      <a:r>
                        <a:rPr lang="en-US" sz="2000" dirty="0" smtClean="0"/>
                        <a:t>Protect</a:t>
                      </a:r>
                      <a:endParaRPr lang="en-US" sz="2000" dirty="0"/>
                    </a:p>
                  </a:txBody>
                  <a:tcPr/>
                </a:tc>
                <a:tc>
                  <a:txBody>
                    <a:bodyPr/>
                    <a:lstStyle/>
                    <a:p>
                      <a:r>
                        <a:rPr lang="en-US" sz="2000" dirty="0" smtClean="0"/>
                        <a:t>2. Personal</a:t>
                      </a:r>
                      <a:r>
                        <a:rPr lang="en-US" sz="2000" baseline="0" dirty="0" smtClean="0"/>
                        <a:t> </a:t>
                      </a:r>
                      <a:r>
                        <a:rPr lang="en-US" sz="2000" dirty="0" smtClean="0"/>
                        <a:t>security</a:t>
                      </a:r>
                      <a:endParaRPr lang="en-US" sz="2000" dirty="0"/>
                    </a:p>
                  </a:txBody>
                  <a:tcPr/>
                </a:tc>
              </a:tr>
              <a:tr h="370840">
                <a:tc>
                  <a:txBody>
                    <a:bodyPr/>
                    <a:lstStyle/>
                    <a:p>
                      <a:r>
                        <a:rPr lang="en-US" sz="2000" dirty="0" smtClean="0"/>
                        <a:t>3</a:t>
                      </a:r>
                      <a:endParaRPr lang="en-US" sz="2000" dirty="0"/>
                    </a:p>
                  </a:txBody>
                  <a:tcPr/>
                </a:tc>
                <a:tc>
                  <a:txBody>
                    <a:bodyPr/>
                    <a:lstStyle/>
                    <a:p>
                      <a:r>
                        <a:rPr lang="en-US" sz="2000" dirty="0" smtClean="0"/>
                        <a:t>Exercise is healthy</a:t>
                      </a:r>
                      <a:endParaRPr lang="en-US" sz="2000" dirty="0"/>
                    </a:p>
                  </a:txBody>
                  <a:tcPr/>
                </a:tc>
                <a:tc>
                  <a:txBody>
                    <a:bodyPr/>
                    <a:lstStyle/>
                    <a:p>
                      <a:r>
                        <a:rPr lang="en-US" sz="2000" dirty="0" smtClean="0"/>
                        <a:t>3.  </a:t>
                      </a:r>
                      <a:r>
                        <a:rPr lang="en-US" sz="2000" dirty="0" smtClean="0"/>
                        <a:t>Less stressful and more relaxed</a:t>
                      </a:r>
                      <a:endParaRPr lang="en-US" sz="2000" dirty="0"/>
                    </a:p>
                  </a:txBody>
                  <a:tcPr/>
                </a:tc>
              </a:tr>
            </a:tbl>
          </a:graphicData>
        </a:graphic>
      </p:graphicFrame>
      <p:sp>
        <p:nvSpPr>
          <p:cNvPr id="5" name="TextBox 4"/>
          <p:cNvSpPr txBox="1"/>
          <p:nvPr/>
        </p:nvSpPr>
        <p:spPr>
          <a:xfrm>
            <a:off x="457200" y="1169075"/>
            <a:ext cx="8229600" cy="2031325"/>
          </a:xfrm>
          <a:prstGeom prst="rect">
            <a:avLst/>
          </a:prstGeom>
          <a:noFill/>
        </p:spPr>
        <p:txBody>
          <a:bodyPr wrap="square" rtlCol="0">
            <a:spAutoFit/>
          </a:bodyPr>
          <a:lstStyle/>
          <a:p>
            <a:r>
              <a:rPr lang="en-US" dirty="0" smtClean="0"/>
              <a:t>INTRODUCTION</a:t>
            </a:r>
          </a:p>
          <a:p>
            <a:pPr marL="342900" indent="-342900">
              <a:buAutoNum type="arabicPeriod"/>
            </a:pPr>
            <a:r>
              <a:rPr lang="en-US" dirty="0" smtClean="0"/>
              <a:t>(State the topic)</a:t>
            </a:r>
          </a:p>
          <a:p>
            <a:pPr marL="800100" lvl="1" indent="-342900">
              <a:buFont typeface="Arial" panose="020B0604020202020204" pitchFamily="34" charset="0"/>
              <a:buChar char="•"/>
            </a:pPr>
            <a:r>
              <a:rPr lang="en-US" dirty="0" smtClean="0"/>
              <a:t>The reading and the listening text talk about </a:t>
            </a:r>
            <a:r>
              <a:rPr lang="en-US" dirty="0" smtClean="0">
                <a:solidFill>
                  <a:srgbClr val="FF0000"/>
                </a:solidFill>
              </a:rPr>
              <a:t>dogs as pets</a:t>
            </a:r>
            <a:endParaRPr lang="en-US" dirty="0" smtClean="0">
              <a:solidFill>
                <a:srgbClr val="FF0000"/>
              </a:solidFill>
            </a:endParaRPr>
          </a:p>
          <a:p>
            <a:pPr marL="342900" indent="-342900">
              <a:buAutoNum type="arabicPeriod"/>
            </a:pPr>
            <a:r>
              <a:rPr lang="en-US" dirty="0" smtClean="0"/>
              <a:t>(State the </a:t>
            </a:r>
            <a:r>
              <a:rPr lang="en-US" dirty="0" smtClean="0"/>
              <a:t>link/connection)</a:t>
            </a:r>
            <a:endParaRPr lang="en-US" dirty="0" smtClean="0"/>
          </a:p>
          <a:p>
            <a:pPr marL="800100" lvl="1" indent="-342900">
              <a:buFont typeface="Arial" panose="020B0604020202020204" pitchFamily="34" charset="0"/>
              <a:buChar char="•"/>
            </a:pPr>
            <a:r>
              <a:rPr lang="en-US" dirty="0" smtClean="0"/>
              <a:t>The author of the </a:t>
            </a:r>
            <a:r>
              <a:rPr lang="en-US" b="1" dirty="0" smtClean="0"/>
              <a:t>reading</a:t>
            </a:r>
            <a:r>
              <a:rPr lang="en-US" dirty="0" smtClean="0"/>
              <a:t> explains </a:t>
            </a:r>
            <a:r>
              <a:rPr lang="en-US" dirty="0" smtClean="0">
                <a:solidFill>
                  <a:srgbClr val="FF0000"/>
                </a:solidFill>
              </a:rPr>
              <a:t>the advantages of having dogs as pets</a:t>
            </a:r>
            <a:r>
              <a:rPr lang="en-US" dirty="0" smtClean="0"/>
              <a:t>, and the person in the </a:t>
            </a:r>
            <a:r>
              <a:rPr lang="en-US" b="1" dirty="0" smtClean="0"/>
              <a:t>listening</a:t>
            </a:r>
            <a:r>
              <a:rPr lang="en-US" dirty="0" smtClean="0"/>
              <a:t>  </a:t>
            </a:r>
            <a:r>
              <a:rPr lang="en-US" dirty="0" smtClean="0">
                <a:solidFill>
                  <a:srgbClr val="FF0000"/>
                </a:solidFill>
              </a:rPr>
              <a:t>supports</a:t>
            </a:r>
            <a:r>
              <a:rPr lang="en-US" dirty="0" smtClean="0"/>
              <a:t> each </a:t>
            </a:r>
            <a:r>
              <a:rPr lang="en-US" dirty="0" smtClean="0"/>
              <a:t>point in the reading text by </a:t>
            </a:r>
            <a:r>
              <a:rPr lang="en-US" dirty="0" smtClean="0"/>
              <a:t>giving examples.</a:t>
            </a:r>
            <a:endParaRPr lang="en-US" dirty="0"/>
          </a:p>
        </p:txBody>
      </p:sp>
      <p:sp>
        <p:nvSpPr>
          <p:cNvPr id="6" name="TextBox 5"/>
          <p:cNvSpPr txBox="1"/>
          <p:nvPr/>
        </p:nvSpPr>
        <p:spPr>
          <a:xfrm>
            <a:off x="457200" y="5562600"/>
            <a:ext cx="8229600" cy="923330"/>
          </a:xfrm>
          <a:prstGeom prst="rect">
            <a:avLst/>
          </a:prstGeom>
          <a:noFill/>
        </p:spPr>
        <p:txBody>
          <a:bodyPr wrap="square" rtlCol="0">
            <a:spAutoFit/>
          </a:bodyPr>
          <a:lstStyle/>
          <a:p>
            <a:r>
              <a:rPr lang="en-US" dirty="0" smtClean="0"/>
              <a:t>CONCLUSION</a:t>
            </a:r>
          </a:p>
          <a:p>
            <a:r>
              <a:rPr lang="en-US" dirty="0" smtClean="0"/>
              <a:t>In conclusion, the professor/person/lady/man in the listening text supports the advantages explained in the reading text.</a:t>
            </a:r>
            <a:endParaRPr lang="en-US" dirty="0"/>
          </a:p>
        </p:txBody>
      </p:sp>
      <p:sp>
        <p:nvSpPr>
          <p:cNvPr id="7" name="TextBox 6"/>
          <p:cNvSpPr txBox="1"/>
          <p:nvPr/>
        </p:nvSpPr>
        <p:spPr>
          <a:xfrm>
            <a:off x="76200" y="3352800"/>
            <a:ext cx="304800" cy="2308324"/>
          </a:xfrm>
          <a:prstGeom prst="rect">
            <a:avLst/>
          </a:prstGeom>
          <a:noFill/>
        </p:spPr>
        <p:txBody>
          <a:bodyPr wrap="square" rtlCol="0">
            <a:spAutoFit/>
          </a:bodyPr>
          <a:lstStyle/>
          <a:p>
            <a:r>
              <a:rPr lang="en-US" dirty="0" smtClean="0"/>
              <a:t>B</a:t>
            </a:r>
          </a:p>
          <a:p>
            <a:r>
              <a:rPr lang="en-US" dirty="0" smtClean="0"/>
              <a:t> O</a:t>
            </a:r>
          </a:p>
          <a:p>
            <a:r>
              <a:rPr lang="en-US" dirty="0" smtClean="0"/>
              <a:t> D</a:t>
            </a:r>
          </a:p>
          <a:p>
            <a:r>
              <a:rPr lang="en-US" dirty="0" smtClean="0"/>
              <a:t> Y</a:t>
            </a:r>
          </a:p>
          <a:p>
            <a:endParaRPr lang="en-US" dirty="0"/>
          </a:p>
        </p:txBody>
      </p:sp>
    </p:spTree>
    <p:extLst>
      <p:ext uri="{BB962C8B-B14F-4D97-AF65-F5344CB8AC3E}">
        <p14:creationId xmlns:p14="http://schemas.microsoft.com/office/powerpoint/2010/main" val="1019786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Introduction</a:t>
            </a:r>
            <a:endParaRPr lang="en-US" dirty="0">
              <a:solidFill>
                <a:srgbClr val="FF0000"/>
              </a:solidFill>
            </a:endParaRPr>
          </a:p>
        </p:txBody>
      </p:sp>
      <p:sp>
        <p:nvSpPr>
          <p:cNvPr id="3" name="Content Placeholder 2"/>
          <p:cNvSpPr>
            <a:spLocks noGrp="1"/>
          </p:cNvSpPr>
          <p:nvPr>
            <p:ph idx="1"/>
          </p:nvPr>
        </p:nvSpPr>
        <p:spPr/>
        <p:txBody>
          <a:bodyPr/>
          <a:lstStyle/>
          <a:p>
            <a:pPr marL="457200" lvl="1" indent="0">
              <a:buNone/>
            </a:pPr>
            <a:endParaRPr lang="en-US" dirty="0" smtClean="0"/>
          </a:p>
          <a:p>
            <a:pPr marL="457200" lvl="1" indent="0">
              <a:buNone/>
            </a:pPr>
            <a:r>
              <a:rPr lang="en-US" dirty="0" smtClean="0"/>
              <a:t>The </a:t>
            </a:r>
            <a:r>
              <a:rPr lang="en-US" b="1" dirty="0" smtClean="0"/>
              <a:t>reading and the listening text </a:t>
            </a:r>
            <a:r>
              <a:rPr lang="en-US" dirty="0" smtClean="0"/>
              <a:t>talk about </a:t>
            </a:r>
            <a:r>
              <a:rPr lang="en-US" dirty="0" smtClean="0">
                <a:solidFill>
                  <a:srgbClr val="FF0000"/>
                </a:solidFill>
              </a:rPr>
              <a:t>dogs as pets</a:t>
            </a:r>
            <a:r>
              <a:rPr lang="en-US" dirty="0" smtClean="0"/>
              <a:t>. The author of the </a:t>
            </a:r>
            <a:r>
              <a:rPr lang="en-US" b="1" dirty="0" smtClean="0"/>
              <a:t>reading</a:t>
            </a:r>
            <a:r>
              <a:rPr lang="en-US" dirty="0" smtClean="0"/>
              <a:t> explains the advantages of having dogs as pets, </a:t>
            </a:r>
            <a:r>
              <a:rPr lang="en-US" b="1" dirty="0" smtClean="0">
                <a:solidFill>
                  <a:srgbClr val="FF0000"/>
                </a:solidFill>
              </a:rPr>
              <a:t>and </a:t>
            </a:r>
            <a:r>
              <a:rPr lang="en-US" dirty="0" smtClean="0"/>
              <a:t>the person in the listening </a:t>
            </a:r>
            <a:r>
              <a:rPr lang="en-US" b="1" dirty="0" smtClean="0"/>
              <a:t>supports</a:t>
            </a:r>
            <a:r>
              <a:rPr lang="en-US" dirty="0" smtClean="0"/>
              <a:t> each point </a:t>
            </a:r>
            <a:r>
              <a:rPr lang="en-US" b="1" dirty="0" smtClean="0"/>
              <a:t>by</a:t>
            </a:r>
            <a:r>
              <a:rPr lang="en-US" dirty="0" smtClean="0"/>
              <a:t> giving more illustration about it.</a:t>
            </a:r>
          </a:p>
          <a:p>
            <a:endParaRPr lang="en-US" dirty="0"/>
          </a:p>
        </p:txBody>
      </p:sp>
    </p:spTree>
    <p:extLst>
      <p:ext uri="{BB962C8B-B14F-4D97-AF65-F5344CB8AC3E}">
        <p14:creationId xmlns:p14="http://schemas.microsoft.com/office/powerpoint/2010/main" val="1608177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First</a:t>
            </a:r>
            <a:r>
              <a:rPr lang="en-US" dirty="0" smtClean="0"/>
              <a:t>, the reading says that dogs are loving. They love their master very much. When </a:t>
            </a:r>
            <a:r>
              <a:rPr lang="en-US" dirty="0" smtClean="0"/>
              <a:t>the master </a:t>
            </a:r>
            <a:r>
              <a:rPr lang="en-US" dirty="0" smtClean="0"/>
              <a:t>arrives home, the </a:t>
            </a:r>
            <a:r>
              <a:rPr lang="en-US" dirty="0" smtClean="0"/>
              <a:t>dog </a:t>
            </a:r>
            <a:r>
              <a:rPr lang="en-US" dirty="0" smtClean="0"/>
              <a:t>will happily welcome </a:t>
            </a:r>
            <a:r>
              <a:rPr lang="en-US" dirty="0" smtClean="0"/>
              <a:t>its </a:t>
            </a:r>
            <a:r>
              <a:rPr lang="en-US" dirty="0" smtClean="0"/>
              <a:t>master. Dogs are indeed very loyal to their master. </a:t>
            </a:r>
            <a:r>
              <a:rPr lang="en-US" b="1" dirty="0" smtClean="0"/>
              <a:t>In addition, </a:t>
            </a:r>
            <a:r>
              <a:rPr lang="en-US" dirty="0" smtClean="0"/>
              <a:t>the person in the listening text explains </a:t>
            </a:r>
            <a:r>
              <a:rPr lang="en-US" dirty="0" smtClean="0"/>
              <a:t>that dog’s </a:t>
            </a:r>
            <a:r>
              <a:rPr lang="en-US" dirty="0" smtClean="0"/>
              <a:t>love can have therapeutic effect. For example, research shows that a person with some kind of illness may recover faster when they get love, including love from their pet dog. </a:t>
            </a:r>
            <a:endParaRPr lang="en-US" b="1" dirty="0"/>
          </a:p>
        </p:txBody>
      </p:sp>
    </p:spTree>
    <p:extLst>
      <p:ext uri="{BB962C8B-B14F-4D97-AF65-F5344CB8AC3E}">
        <p14:creationId xmlns:p14="http://schemas.microsoft.com/office/powerpoint/2010/main" val="508407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Next</a:t>
            </a:r>
            <a:r>
              <a:rPr lang="en-US" dirty="0" smtClean="0"/>
              <a:t>, the reading talks about the protective nature of dogs. Dogs are very protective towards their master. They will do everything to keep their master safe from danger or from strangers. </a:t>
            </a:r>
            <a:r>
              <a:rPr lang="en-US" b="1" dirty="0" smtClean="0"/>
              <a:t>Moreover</a:t>
            </a:r>
            <a:r>
              <a:rPr lang="en-US" dirty="0" smtClean="0"/>
              <a:t>, the listening text explains that dog’s protection can save the life of the owner. For example, in a fire, a dog saved a child who was in a building under fire by dragging and carrying the child outside the building safely. </a:t>
            </a:r>
            <a:endParaRPr lang="en-US" dirty="0"/>
          </a:p>
        </p:txBody>
      </p:sp>
    </p:spTree>
    <p:extLst>
      <p:ext uri="{BB962C8B-B14F-4D97-AF65-F5344CB8AC3E}">
        <p14:creationId xmlns:p14="http://schemas.microsoft.com/office/powerpoint/2010/main" val="2136979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Finally,</a:t>
            </a:r>
            <a:r>
              <a:rPr lang="en-US" dirty="0" smtClean="0"/>
              <a:t> the reading text explains about the need for dog to be walked outside the house. When the masters walk their pet dogs, they also get healthy exercise. </a:t>
            </a:r>
            <a:r>
              <a:rPr lang="en-US" b="1" dirty="0" smtClean="0"/>
              <a:t>Furthermore</a:t>
            </a:r>
            <a:r>
              <a:rPr lang="en-US" dirty="0" smtClean="0"/>
              <a:t>, the listening text provides another benefit of this point. According to the person in the listening text, the need to exercise for dogs may be also have relaxing effect. Walking leisurely around the neighborhood with their dog, the master and the dog can become less stressful and more relaxed.</a:t>
            </a:r>
            <a:endParaRPr lang="en-US" dirty="0"/>
          </a:p>
        </p:txBody>
      </p:sp>
    </p:spTree>
    <p:extLst>
      <p:ext uri="{BB962C8B-B14F-4D97-AF65-F5344CB8AC3E}">
        <p14:creationId xmlns:p14="http://schemas.microsoft.com/office/powerpoint/2010/main" val="2338262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b="1" dirty="0" smtClean="0"/>
              <a:t>In conclusion</a:t>
            </a:r>
            <a:r>
              <a:rPr lang="en-US" dirty="0" smtClean="0"/>
              <a:t>, the advantages of having dogs in the reading text are </a:t>
            </a:r>
            <a:r>
              <a:rPr lang="en-US" dirty="0" smtClean="0">
                <a:solidFill>
                  <a:srgbClr val="FF0000"/>
                </a:solidFill>
              </a:rPr>
              <a:t>supported</a:t>
            </a:r>
            <a:r>
              <a:rPr lang="en-US" dirty="0" smtClean="0"/>
              <a:t> by the person in the listening text.</a:t>
            </a:r>
          </a:p>
        </p:txBody>
      </p:sp>
    </p:spTree>
    <p:extLst>
      <p:ext uri="{BB962C8B-B14F-4D97-AF65-F5344CB8AC3E}">
        <p14:creationId xmlns:p14="http://schemas.microsoft.com/office/powerpoint/2010/main" val="1996024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Point-Counter point outline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807588"/>
              </p:ext>
            </p:extLst>
          </p:nvPr>
        </p:nvGraphicFramePr>
        <p:xfrm>
          <a:off x="484909" y="3366286"/>
          <a:ext cx="8229600" cy="2291080"/>
        </p:xfrm>
        <a:graphic>
          <a:graphicData uri="http://schemas.openxmlformats.org/drawingml/2006/table">
            <a:tbl>
              <a:tblPr firstRow="1" bandRow="1">
                <a:tableStyleId>{5C22544A-7EE6-4342-B048-85BDC9FD1C3A}</a:tableStyleId>
              </a:tblPr>
              <a:tblGrid>
                <a:gridCol w="762000"/>
                <a:gridCol w="3429000"/>
                <a:gridCol w="4038600"/>
              </a:tblGrid>
              <a:tr h="370840">
                <a:tc>
                  <a:txBody>
                    <a:bodyPr/>
                    <a:lstStyle/>
                    <a:p>
                      <a:r>
                        <a:rPr lang="en-US" dirty="0" smtClean="0"/>
                        <a:t>No</a:t>
                      </a:r>
                      <a:endParaRPr lang="en-US" dirty="0"/>
                    </a:p>
                  </a:txBody>
                  <a:tcPr/>
                </a:tc>
                <a:tc>
                  <a:txBody>
                    <a:bodyPr/>
                    <a:lstStyle/>
                    <a:p>
                      <a:r>
                        <a:rPr lang="en-US" dirty="0" smtClean="0"/>
                        <a:t>Reading</a:t>
                      </a:r>
                    </a:p>
                    <a:p>
                      <a:r>
                        <a:rPr lang="en-US" dirty="0" smtClean="0"/>
                        <a:t>(Points in the reading)</a:t>
                      </a:r>
                      <a:endParaRPr lang="en-US" dirty="0"/>
                    </a:p>
                  </a:txBody>
                  <a:tcPr/>
                </a:tc>
                <a:tc>
                  <a:txBody>
                    <a:bodyPr/>
                    <a:lstStyle/>
                    <a:p>
                      <a:r>
                        <a:rPr lang="en-US" dirty="0" smtClean="0"/>
                        <a:t>Listening</a:t>
                      </a:r>
                    </a:p>
                    <a:p>
                      <a:r>
                        <a:rPr lang="en-US" dirty="0" smtClean="0"/>
                        <a:t>(Counter points in the listening)</a:t>
                      </a:r>
                      <a:endParaRPr lang="en-US" dirty="0"/>
                    </a:p>
                  </a:txBody>
                  <a:tcPr/>
                </a:tc>
              </a:tr>
              <a:tr h="370840">
                <a:tc>
                  <a:txBody>
                    <a:bodyPr/>
                    <a:lstStyle/>
                    <a:p>
                      <a:r>
                        <a:rPr lang="en-US" dirty="0" smtClean="0"/>
                        <a:t>1</a:t>
                      </a:r>
                      <a:endParaRPr lang="en-US" dirty="0"/>
                    </a:p>
                  </a:txBody>
                  <a:tcPr/>
                </a:tc>
                <a:tc>
                  <a:txBody>
                    <a:bodyPr/>
                    <a:lstStyle/>
                    <a:p>
                      <a:r>
                        <a:rPr lang="en-US" dirty="0" smtClean="0"/>
                        <a:t>Loving </a:t>
                      </a:r>
                      <a:endParaRPr lang="en-US" dirty="0"/>
                    </a:p>
                  </a:txBody>
                  <a:tcPr/>
                </a:tc>
                <a:tc>
                  <a:txBody>
                    <a:bodyPr/>
                    <a:lstStyle/>
                    <a:p>
                      <a:r>
                        <a:rPr lang="en-US" dirty="0" smtClean="0"/>
                        <a:t>1. Dog’s love can be dangerous</a:t>
                      </a:r>
                      <a:endParaRPr lang="en-US" dirty="0"/>
                    </a:p>
                  </a:txBody>
                  <a:tcPr/>
                </a:tc>
              </a:tr>
              <a:tr h="370840">
                <a:tc>
                  <a:txBody>
                    <a:bodyPr/>
                    <a:lstStyle/>
                    <a:p>
                      <a:r>
                        <a:rPr lang="en-US" dirty="0" smtClean="0"/>
                        <a:t>2</a:t>
                      </a:r>
                      <a:endParaRPr lang="en-US" dirty="0"/>
                    </a:p>
                  </a:txBody>
                  <a:tcPr/>
                </a:tc>
                <a:tc>
                  <a:txBody>
                    <a:bodyPr/>
                    <a:lstStyle/>
                    <a:p>
                      <a:r>
                        <a:rPr lang="en-US" dirty="0" smtClean="0"/>
                        <a:t>Protect</a:t>
                      </a:r>
                      <a:endParaRPr lang="en-US" dirty="0"/>
                    </a:p>
                  </a:txBody>
                  <a:tcPr/>
                </a:tc>
                <a:tc>
                  <a:txBody>
                    <a:bodyPr/>
                    <a:lstStyle/>
                    <a:p>
                      <a:r>
                        <a:rPr lang="en-US" dirty="0" smtClean="0"/>
                        <a:t>2. Over protective –</a:t>
                      </a:r>
                      <a:r>
                        <a:rPr lang="en-US" baseline="0" dirty="0" smtClean="0"/>
                        <a:t> cause danger to others</a:t>
                      </a:r>
                      <a:endParaRPr lang="en-US" dirty="0"/>
                    </a:p>
                  </a:txBody>
                  <a:tcPr/>
                </a:tc>
              </a:tr>
              <a:tr h="370840">
                <a:tc>
                  <a:txBody>
                    <a:bodyPr/>
                    <a:lstStyle/>
                    <a:p>
                      <a:r>
                        <a:rPr lang="en-US" dirty="0" smtClean="0"/>
                        <a:t>3</a:t>
                      </a:r>
                      <a:endParaRPr lang="en-US" dirty="0"/>
                    </a:p>
                  </a:txBody>
                  <a:tcPr/>
                </a:tc>
                <a:tc>
                  <a:txBody>
                    <a:bodyPr/>
                    <a:lstStyle/>
                    <a:p>
                      <a:r>
                        <a:rPr lang="en-US" dirty="0" smtClean="0"/>
                        <a:t>Exercise</a:t>
                      </a:r>
                      <a:endParaRPr lang="en-US" dirty="0"/>
                    </a:p>
                  </a:txBody>
                  <a:tcPr/>
                </a:tc>
                <a:tc>
                  <a:txBody>
                    <a:bodyPr/>
                    <a:lstStyle/>
                    <a:p>
                      <a:r>
                        <a:rPr lang="en-US" dirty="0" smtClean="0"/>
                        <a:t>3.  Exercise can be time and energy consuming</a:t>
                      </a:r>
                      <a:endParaRPr lang="en-US" dirty="0"/>
                    </a:p>
                  </a:txBody>
                  <a:tcPr/>
                </a:tc>
              </a:tr>
            </a:tbl>
          </a:graphicData>
        </a:graphic>
      </p:graphicFrame>
      <p:sp>
        <p:nvSpPr>
          <p:cNvPr id="3" name="TextBox 2"/>
          <p:cNvSpPr txBox="1"/>
          <p:nvPr/>
        </p:nvSpPr>
        <p:spPr>
          <a:xfrm>
            <a:off x="457200" y="1210270"/>
            <a:ext cx="8229600" cy="2031325"/>
          </a:xfrm>
          <a:prstGeom prst="rect">
            <a:avLst/>
          </a:prstGeom>
          <a:noFill/>
        </p:spPr>
        <p:txBody>
          <a:bodyPr wrap="square" rtlCol="0">
            <a:spAutoFit/>
          </a:bodyPr>
          <a:lstStyle/>
          <a:p>
            <a:r>
              <a:rPr lang="en-US" dirty="0" smtClean="0"/>
              <a:t>INTRODUCTION</a:t>
            </a:r>
          </a:p>
          <a:p>
            <a:pPr marL="342900" indent="-342900">
              <a:buAutoNum type="arabicPeriod"/>
            </a:pPr>
            <a:r>
              <a:rPr lang="en-US" dirty="0" smtClean="0"/>
              <a:t>(State the topic)</a:t>
            </a:r>
          </a:p>
          <a:p>
            <a:pPr marL="800100" lvl="1" indent="-342900">
              <a:buFont typeface="Arial" panose="020B0604020202020204" pitchFamily="34" charset="0"/>
              <a:buChar char="•"/>
            </a:pPr>
            <a:r>
              <a:rPr lang="en-US" dirty="0" smtClean="0"/>
              <a:t>The reading and the listening text talk about _________</a:t>
            </a:r>
          </a:p>
          <a:p>
            <a:pPr marL="342900" indent="-342900">
              <a:buAutoNum type="arabicPeriod"/>
            </a:pPr>
            <a:r>
              <a:rPr lang="en-US" dirty="0" smtClean="0"/>
              <a:t>(State the differences)</a:t>
            </a:r>
          </a:p>
          <a:p>
            <a:pPr marL="800100" lvl="1" indent="-342900">
              <a:buFont typeface="Arial" panose="020B0604020202020204" pitchFamily="34" charset="0"/>
              <a:buChar char="•"/>
            </a:pPr>
            <a:r>
              <a:rPr lang="en-US" dirty="0" smtClean="0"/>
              <a:t>The author of the reading explains the advantages of having dogs as pets, </a:t>
            </a:r>
            <a:r>
              <a:rPr lang="en-US" b="1" dirty="0" smtClean="0">
                <a:solidFill>
                  <a:srgbClr val="FF0000"/>
                </a:solidFill>
              </a:rPr>
              <a:t>while</a:t>
            </a:r>
            <a:r>
              <a:rPr lang="en-US" dirty="0" smtClean="0">
                <a:solidFill>
                  <a:srgbClr val="FF0000"/>
                </a:solidFill>
              </a:rPr>
              <a:t> </a:t>
            </a:r>
            <a:r>
              <a:rPr lang="en-US" dirty="0" smtClean="0"/>
              <a:t>the person in the listening contradicts each advantage by giving the  danger of each advantage.</a:t>
            </a:r>
            <a:endParaRPr lang="en-US" dirty="0"/>
          </a:p>
        </p:txBody>
      </p:sp>
      <p:sp>
        <p:nvSpPr>
          <p:cNvPr id="5" name="TextBox 4"/>
          <p:cNvSpPr txBox="1"/>
          <p:nvPr/>
        </p:nvSpPr>
        <p:spPr>
          <a:xfrm>
            <a:off x="457200" y="5782270"/>
            <a:ext cx="8229600" cy="923330"/>
          </a:xfrm>
          <a:prstGeom prst="rect">
            <a:avLst/>
          </a:prstGeom>
          <a:noFill/>
        </p:spPr>
        <p:txBody>
          <a:bodyPr wrap="square" rtlCol="0">
            <a:spAutoFit/>
          </a:bodyPr>
          <a:lstStyle/>
          <a:p>
            <a:r>
              <a:rPr lang="en-US" dirty="0" smtClean="0"/>
              <a:t>CONCLUSION</a:t>
            </a:r>
          </a:p>
          <a:p>
            <a:r>
              <a:rPr lang="en-US" dirty="0" smtClean="0"/>
              <a:t>In conclusion, the professor/person/lady/man in the listening text gives counter-points for the advantages explained in the reading text.</a:t>
            </a:r>
            <a:endParaRPr lang="en-US" dirty="0"/>
          </a:p>
        </p:txBody>
      </p:sp>
      <p:sp>
        <p:nvSpPr>
          <p:cNvPr id="7" name="TextBox 6"/>
          <p:cNvSpPr txBox="1"/>
          <p:nvPr/>
        </p:nvSpPr>
        <p:spPr>
          <a:xfrm>
            <a:off x="152400" y="3505200"/>
            <a:ext cx="304800" cy="2308324"/>
          </a:xfrm>
          <a:prstGeom prst="rect">
            <a:avLst/>
          </a:prstGeom>
          <a:noFill/>
        </p:spPr>
        <p:txBody>
          <a:bodyPr wrap="square" rtlCol="0">
            <a:spAutoFit/>
          </a:bodyPr>
          <a:lstStyle/>
          <a:p>
            <a:r>
              <a:rPr lang="en-US" dirty="0" smtClean="0"/>
              <a:t>B</a:t>
            </a:r>
          </a:p>
          <a:p>
            <a:r>
              <a:rPr lang="en-US" dirty="0" smtClean="0"/>
              <a:t> O</a:t>
            </a:r>
          </a:p>
          <a:p>
            <a:r>
              <a:rPr lang="en-US" dirty="0" smtClean="0"/>
              <a:t> D</a:t>
            </a:r>
          </a:p>
          <a:p>
            <a:r>
              <a:rPr lang="en-US" dirty="0" smtClean="0"/>
              <a:t> Y</a:t>
            </a:r>
          </a:p>
          <a:p>
            <a:endParaRPr lang="en-US" dirty="0"/>
          </a:p>
        </p:txBody>
      </p:sp>
    </p:spTree>
    <p:extLst>
      <p:ext uri="{BB962C8B-B14F-4D97-AF65-F5344CB8AC3E}">
        <p14:creationId xmlns:p14="http://schemas.microsoft.com/office/powerpoint/2010/main" val="3291888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967</Words>
  <Application>Microsoft Office PowerPoint</Application>
  <PresentationFormat>On-screen Show (4:3)</PresentationFormat>
  <Paragraphs>76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Integrated Writing</vt:lpstr>
      <vt:lpstr>Types of Integrated Writing Tasks</vt:lpstr>
      <vt:lpstr>Support outline</vt:lpstr>
      <vt:lpstr>Introduction</vt:lpstr>
      <vt:lpstr>BODY</vt:lpstr>
      <vt:lpstr>PowerPoint Presentation</vt:lpstr>
      <vt:lpstr>PowerPoint Presentation</vt:lpstr>
      <vt:lpstr>Conclusion</vt:lpstr>
      <vt:lpstr>Point-Counter point outline</vt:lpstr>
      <vt:lpstr>Introduction</vt:lpstr>
      <vt:lpstr>BODY</vt:lpstr>
      <vt:lpstr>PowerPoint Presentation</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Writing</dc:title>
  <dc:creator>FLA-Lab Bahasa</dc:creator>
  <cp:lastModifiedBy>FLA-Lab Bahasa</cp:lastModifiedBy>
  <cp:revision>9</cp:revision>
  <dcterms:created xsi:type="dcterms:W3CDTF">2014-07-10T00:33:14Z</dcterms:created>
  <dcterms:modified xsi:type="dcterms:W3CDTF">2014-07-11T01:55:39Z</dcterms:modified>
</cp:coreProperties>
</file>