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66" r:id="rId7"/>
    <p:sldId id="264" r:id="rId8"/>
    <p:sldId id="265" r:id="rId9"/>
    <p:sldId id="257" r:id="rId10"/>
    <p:sldId id="258" r:id="rId11"/>
    <p:sldId id="259" r:id="rId12"/>
    <p:sldId id="261" r:id="rId13"/>
    <p:sldId id="260" r:id="rId14"/>
    <p:sldId id="262" r:id="rId15"/>
    <p:sldId id="263" r:id="rId16"/>
    <p:sldId id="267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A752B-7A13-4668-9C76-F35FE832753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E5C36B2-2AC5-49E6-84F2-28530D31414E}">
      <dgm:prSet phldrT="[Text]"/>
      <dgm:spPr/>
      <dgm:t>
        <a:bodyPr/>
        <a:lstStyle/>
        <a:p>
          <a:r>
            <a:rPr lang="id-ID" dirty="0" smtClean="0"/>
            <a:t>Education for all</a:t>
          </a:r>
          <a:endParaRPr lang="id-ID" dirty="0"/>
        </a:p>
      </dgm:t>
    </dgm:pt>
    <dgm:pt modelId="{11153B0B-B3E7-46B4-9FCB-EBB2260AAB79}" type="parTrans" cxnId="{2ECF7B51-9099-4F70-A7D2-4B7DF9559650}">
      <dgm:prSet/>
      <dgm:spPr/>
      <dgm:t>
        <a:bodyPr/>
        <a:lstStyle/>
        <a:p>
          <a:endParaRPr lang="id-ID"/>
        </a:p>
      </dgm:t>
    </dgm:pt>
    <dgm:pt modelId="{B5937C0B-AE91-416F-925C-99B61426B17B}" type="sibTrans" cxnId="{2ECF7B51-9099-4F70-A7D2-4B7DF9559650}">
      <dgm:prSet/>
      <dgm:spPr/>
      <dgm:t>
        <a:bodyPr/>
        <a:lstStyle/>
        <a:p>
          <a:endParaRPr lang="id-ID"/>
        </a:p>
      </dgm:t>
    </dgm:pt>
    <dgm:pt modelId="{2808510B-B36B-4E82-8476-1EB4A40CD471}">
      <dgm:prSet phldrT="[Text]"/>
      <dgm:spPr/>
      <dgm:t>
        <a:bodyPr/>
        <a:lstStyle/>
        <a:p>
          <a:r>
            <a:rPr lang="id-ID" dirty="0" smtClean="0"/>
            <a:t>Health care</a:t>
          </a:r>
          <a:endParaRPr lang="id-ID" dirty="0"/>
        </a:p>
      </dgm:t>
    </dgm:pt>
    <dgm:pt modelId="{E57C5853-3F0E-4A0F-8736-84BAEF64E852}" type="parTrans" cxnId="{4913CA81-2356-4E9F-A45A-4B1363D8EFF3}">
      <dgm:prSet/>
      <dgm:spPr/>
      <dgm:t>
        <a:bodyPr/>
        <a:lstStyle/>
        <a:p>
          <a:endParaRPr lang="id-ID"/>
        </a:p>
      </dgm:t>
    </dgm:pt>
    <dgm:pt modelId="{0F08CEE0-5AE4-4E9E-A264-0757CB34F0B9}" type="sibTrans" cxnId="{4913CA81-2356-4E9F-A45A-4B1363D8EFF3}">
      <dgm:prSet/>
      <dgm:spPr/>
      <dgm:t>
        <a:bodyPr/>
        <a:lstStyle/>
        <a:p>
          <a:endParaRPr lang="id-ID"/>
        </a:p>
      </dgm:t>
    </dgm:pt>
    <dgm:pt modelId="{1466F16C-6B66-4DA1-BB69-4143762F8B4E}">
      <dgm:prSet phldrT="[Text]"/>
      <dgm:spPr/>
      <dgm:t>
        <a:bodyPr/>
        <a:lstStyle/>
        <a:p>
          <a:r>
            <a:rPr lang="id-ID" dirty="0" smtClean="0"/>
            <a:t>Medicinal herb garden</a:t>
          </a:r>
        </a:p>
      </dgm:t>
    </dgm:pt>
    <dgm:pt modelId="{9935907B-BAFD-490B-A010-7E88C58886F4}" type="parTrans" cxnId="{8AFC95AC-A18F-4942-8317-869B68A61E0E}">
      <dgm:prSet/>
      <dgm:spPr/>
      <dgm:t>
        <a:bodyPr/>
        <a:lstStyle/>
        <a:p>
          <a:endParaRPr lang="id-ID"/>
        </a:p>
      </dgm:t>
    </dgm:pt>
    <dgm:pt modelId="{38EA23D3-A331-4A91-BCC8-CF3ACC2A3CB3}" type="sibTrans" cxnId="{8AFC95AC-A18F-4942-8317-869B68A61E0E}">
      <dgm:prSet/>
      <dgm:spPr/>
      <dgm:t>
        <a:bodyPr/>
        <a:lstStyle/>
        <a:p>
          <a:endParaRPr lang="id-ID"/>
        </a:p>
      </dgm:t>
    </dgm:pt>
    <dgm:pt modelId="{8140AC54-B5B3-431F-8F8E-FAB5DF11BD80}">
      <dgm:prSet phldrT="[Text]"/>
      <dgm:spPr/>
      <dgm:t>
        <a:bodyPr/>
        <a:lstStyle/>
        <a:p>
          <a:r>
            <a:rPr lang="id-ID" dirty="0" smtClean="0"/>
            <a:t>Food hawkers</a:t>
          </a:r>
        </a:p>
      </dgm:t>
    </dgm:pt>
    <dgm:pt modelId="{43A84D06-BCCB-41B8-9FE1-405847DCA1EF}" type="parTrans" cxnId="{590AC3FF-F6D9-4304-8B35-6AEAB2D1BF9D}">
      <dgm:prSet/>
      <dgm:spPr/>
    </dgm:pt>
    <dgm:pt modelId="{655D3B1F-6830-4A8B-A4D1-73E30E77E4F0}" type="sibTrans" cxnId="{590AC3FF-F6D9-4304-8B35-6AEAB2D1BF9D}">
      <dgm:prSet/>
      <dgm:spPr/>
    </dgm:pt>
    <dgm:pt modelId="{18E8757D-3E1E-4A7A-BE79-1732FCE463E7}">
      <dgm:prSet phldrT="[Text]"/>
      <dgm:spPr/>
      <dgm:t>
        <a:bodyPr/>
        <a:lstStyle/>
        <a:p>
          <a:r>
            <a:rPr lang="id-ID" dirty="0" smtClean="0"/>
            <a:t>Food for homeless people</a:t>
          </a:r>
        </a:p>
      </dgm:t>
    </dgm:pt>
    <dgm:pt modelId="{1F8195C4-64D5-42CD-87DE-964CA4F557CF}" type="parTrans" cxnId="{E227DA84-6370-4163-A85E-C16C1CF33447}">
      <dgm:prSet/>
      <dgm:spPr/>
    </dgm:pt>
    <dgm:pt modelId="{A8A2D089-1F2A-4A29-8033-26154E633590}" type="sibTrans" cxnId="{E227DA84-6370-4163-A85E-C16C1CF33447}">
      <dgm:prSet/>
      <dgm:spPr/>
    </dgm:pt>
    <dgm:pt modelId="{F675C626-6231-48B4-8F1D-05CA8FEB940B}">
      <dgm:prSet phldrT="[Text]"/>
      <dgm:spPr/>
      <dgm:t>
        <a:bodyPr/>
        <a:lstStyle/>
        <a:p>
          <a:r>
            <a:rPr lang="id-ID" dirty="0" smtClean="0"/>
            <a:t>Plastic waste Recycling</a:t>
          </a:r>
        </a:p>
      </dgm:t>
    </dgm:pt>
    <dgm:pt modelId="{B79A611F-DEBE-4104-96DA-DBBCD65F566F}" type="parTrans" cxnId="{23445026-D9AA-49CF-A9FC-B4F3975AA997}">
      <dgm:prSet/>
      <dgm:spPr/>
    </dgm:pt>
    <dgm:pt modelId="{7F61B740-1130-45F2-9E29-E23B4A820F7A}" type="sibTrans" cxnId="{23445026-D9AA-49CF-A9FC-B4F3975AA997}">
      <dgm:prSet/>
      <dgm:spPr/>
    </dgm:pt>
    <dgm:pt modelId="{FD34A6B4-2EDC-4934-873E-257A9B8C4AAD}" type="pres">
      <dgm:prSet presAssocID="{764A752B-7A13-4668-9C76-F35FE83275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D10EC54-C056-4587-B125-DF80EBAD7688}" type="pres">
      <dgm:prSet presAssocID="{BE5C36B2-2AC5-49E6-84F2-28530D31414E}" presName="composite" presStyleCnt="0"/>
      <dgm:spPr/>
    </dgm:pt>
    <dgm:pt modelId="{11F9FDB2-A6D3-4C7C-A434-661B414F1BDD}" type="pres">
      <dgm:prSet presAssocID="{BE5C36B2-2AC5-49E6-84F2-28530D31414E}" presName="rect1" presStyleLbl="b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DB54F13-0BC1-4C4B-A662-83B25D39B60D}" type="pres">
      <dgm:prSet presAssocID="{BE5C36B2-2AC5-49E6-84F2-28530D31414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C740AE-2071-4BE3-9276-BF58BF8C36CA}" type="pres">
      <dgm:prSet presAssocID="{B5937C0B-AE91-416F-925C-99B61426B17B}" presName="sibTrans" presStyleCnt="0"/>
      <dgm:spPr/>
    </dgm:pt>
    <dgm:pt modelId="{A68792DC-9F9A-491D-AAE0-520B4114A683}" type="pres">
      <dgm:prSet presAssocID="{2808510B-B36B-4E82-8476-1EB4A40CD471}" presName="composite" presStyleCnt="0"/>
      <dgm:spPr/>
    </dgm:pt>
    <dgm:pt modelId="{23E6C3F0-E76F-4351-8D75-58C3B0CBB6E6}" type="pres">
      <dgm:prSet presAssocID="{2808510B-B36B-4E82-8476-1EB4A40CD471}" presName="rect1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74794C1-C793-415C-8C0E-7BBB30BBB462}" type="pres">
      <dgm:prSet presAssocID="{2808510B-B36B-4E82-8476-1EB4A40CD47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A853F6-94AB-40B4-BF4C-B3660599CF44}" type="pres">
      <dgm:prSet presAssocID="{0F08CEE0-5AE4-4E9E-A264-0757CB34F0B9}" presName="sibTrans" presStyleCnt="0"/>
      <dgm:spPr/>
    </dgm:pt>
    <dgm:pt modelId="{A65CAE2F-DBEC-4C0E-A1C0-4D24C9CAD034}" type="pres">
      <dgm:prSet presAssocID="{8140AC54-B5B3-431F-8F8E-FAB5DF11BD80}" presName="composite" presStyleCnt="0"/>
      <dgm:spPr/>
    </dgm:pt>
    <dgm:pt modelId="{471099D4-BC97-4939-B9E6-76768D64F10C}" type="pres">
      <dgm:prSet presAssocID="{8140AC54-B5B3-431F-8F8E-FAB5DF11BD80}" presName="rect1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F7BD9A9-9ABD-4764-9D3A-76D4AAB8284E}" type="pres">
      <dgm:prSet presAssocID="{8140AC54-B5B3-431F-8F8E-FAB5DF11BD80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27B5CE-1410-429A-9110-728BB8FA4262}" type="pres">
      <dgm:prSet presAssocID="{655D3B1F-6830-4A8B-A4D1-73E30E77E4F0}" presName="sibTrans" presStyleCnt="0"/>
      <dgm:spPr/>
    </dgm:pt>
    <dgm:pt modelId="{04139308-C83E-4613-A021-D5D0B1A68721}" type="pres">
      <dgm:prSet presAssocID="{1466F16C-6B66-4DA1-BB69-4143762F8B4E}" presName="composite" presStyleCnt="0"/>
      <dgm:spPr/>
    </dgm:pt>
    <dgm:pt modelId="{67CE5571-E6B9-40EC-9B8B-70863A46E085}" type="pres">
      <dgm:prSet presAssocID="{1466F16C-6B66-4DA1-BB69-4143762F8B4E}" presName="rect1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8EC74D3-FBAD-4C66-A561-E58D13E10A07}" type="pres">
      <dgm:prSet presAssocID="{1466F16C-6B66-4DA1-BB69-4143762F8B4E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7C699D-7FC1-4D1F-A685-99652DD90484}" type="pres">
      <dgm:prSet presAssocID="{38EA23D3-A331-4A91-BCC8-CF3ACC2A3CB3}" presName="sibTrans" presStyleCnt="0"/>
      <dgm:spPr/>
    </dgm:pt>
    <dgm:pt modelId="{C62443C2-5BE6-48E8-9412-D4BF5CE67639}" type="pres">
      <dgm:prSet presAssocID="{18E8757D-3E1E-4A7A-BE79-1732FCE463E7}" presName="composite" presStyleCnt="0"/>
      <dgm:spPr/>
    </dgm:pt>
    <dgm:pt modelId="{8D7B88FD-027C-4158-BDD0-D8CDC40F74A8}" type="pres">
      <dgm:prSet presAssocID="{18E8757D-3E1E-4A7A-BE79-1732FCE463E7}" presName="rect1" presStyleLbl="b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DA35E29-EB39-454F-9F14-A2F7F43BAC0C}" type="pres">
      <dgm:prSet presAssocID="{18E8757D-3E1E-4A7A-BE79-1732FCE463E7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D72379-58F7-4A92-997C-CA5972151061}" type="pres">
      <dgm:prSet presAssocID="{A8A2D089-1F2A-4A29-8033-26154E633590}" presName="sibTrans" presStyleCnt="0"/>
      <dgm:spPr/>
    </dgm:pt>
    <dgm:pt modelId="{EA504A33-7E75-4047-B626-94A160B89269}" type="pres">
      <dgm:prSet presAssocID="{F675C626-6231-48B4-8F1D-05CA8FEB940B}" presName="composite" presStyleCnt="0"/>
      <dgm:spPr/>
    </dgm:pt>
    <dgm:pt modelId="{436CBA3D-469D-4285-AE35-514F227716D9}" type="pres">
      <dgm:prSet presAssocID="{F675C626-6231-48B4-8F1D-05CA8FEB940B}" presName="rect1" presStyleLbl="b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6C303A87-A26C-4747-80EC-4CA47232FE08}" type="pres">
      <dgm:prSet presAssocID="{F675C626-6231-48B4-8F1D-05CA8FEB940B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90AC3FF-F6D9-4304-8B35-6AEAB2D1BF9D}" srcId="{764A752B-7A13-4668-9C76-F35FE8327530}" destId="{8140AC54-B5B3-431F-8F8E-FAB5DF11BD80}" srcOrd="2" destOrd="0" parTransId="{43A84D06-BCCB-41B8-9FE1-405847DCA1EF}" sibTransId="{655D3B1F-6830-4A8B-A4D1-73E30E77E4F0}"/>
    <dgm:cxn modelId="{2BC49F43-BE54-4B7C-A23D-732896F47925}" type="presOf" srcId="{F675C626-6231-48B4-8F1D-05CA8FEB940B}" destId="{6C303A87-A26C-4747-80EC-4CA47232FE08}" srcOrd="0" destOrd="0" presId="urn:microsoft.com/office/officeart/2008/layout/BendingPictureCaptionList"/>
    <dgm:cxn modelId="{1F5C3964-7F62-40B0-B6FB-8E30DD7FAC33}" type="presOf" srcId="{1466F16C-6B66-4DA1-BB69-4143762F8B4E}" destId="{88EC74D3-FBAD-4C66-A561-E58D13E10A07}" srcOrd="0" destOrd="0" presId="urn:microsoft.com/office/officeart/2008/layout/BendingPictureCaptionList"/>
    <dgm:cxn modelId="{E227DA84-6370-4163-A85E-C16C1CF33447}" srcId="{764A752B-7A13-4668-9C76-F35FE8327530}" destId="{18E8757D-3E1E-4A7A-BE79-1732FCE463E7}" srcOrd="4" destOrd="0" parTransId="{1F8195C4-64D5-42CD-87DE-964CA4F557CF}" sibTransId="{A8A2D089-1F2A-4A29-8033-26154E633590}"/>
    <dgm:cxn modelId="{4913CA81-2356-4E9F-A45A-4B1363D8EFF3}" srcId="{764A752B-7A13-4668-9C76-F35FE8327530}" destId="{2808510B-B36B-4E82-8476-1EB4A40CD471}" srcOrd="1" destOrd="0" parTransId="{E57C5853-3F0E-4A0F-8736-84BAEF64E852}" sibTransId="{0F08CEE0-5AE4-4E9E-A264-0757CB34F0B9}"/>
    <dgm:cxn modelId="{3BC19EDE-FDAF-4909-BFBD-176E16D2F4BA}" type="presOf" srcId="{8140AC54-B5B3-431F-8F8E-FAB5DF11BD80}" destId="{FF7BD9A9-9ABD-4764-9D3A-76D4AAB8284E}" srcOrd="0" destOrd="0" presId="urn:microsoft.com/office/officeart/2008/layout/BendingPictureCaptionList"/>
    <dgm:cxn modelId="{8AFC95AC-A18F-4942-8317-869B68A61E0E}" srcId="{764A752B-7A13-4668-9C76-F35FE8327530}" destId="{1466F16C-6B66-4DA1-BB69-4143762F8B4E}" srcOrd="3" destOrd="0" parTransId="{9935907B-BAFD-490B-A010-7E88C58886F4}" sibTransId="{38EA23D3-A331-4A91-BCC8-CF3ACC2A3CB3}"/>
    <dgm:cxn modelId="{479F456A-8884-49F6-A007-491DB486D8CE}" type="presOf" srcId="{BE5C36B2-2AC5-49E6-84F2-28530D31414E}" destId="{5DB54F13-0BC1-4C4B-A662-83B25D39B60D}" srcOrd="0" destOrd="0" presId="urn:microsoft.com/office/officeart/2008/layout/BendingPictureCaptionList"/>
    <dgm:cxn modelId="{6B078665-A4E8-41FE-8579-29A9AAD6511D}" type="presOf" srcId="{18E8757D-3E1E-4A7A-BE79-1732FCE463E7}" destId="{ADA35E29-EB39-454F-9F14-A2F7F43BAC0C}" srcOrd="0" destOrd="0" presId="urn:microsoft.com/office/officeart/2008/layout/BendingPictureCaptionList"/>
    <dgm:cxn modelId="{2ECF7B51-9099-4F70-A7D2-4B7DF9559650}" srcId="{764A752B-7A13-4668-9C76-F35FE8327530}" destId="{BE5C36B2-2AC5-49E6-84F2-28530D31414E}" srcOrd="0" destOrd="0" parTransId="{11153B0B-B3E7-46B4-9FCB-EBB2260AAB79}" sibTransId="{B5937C0B-AE91-416F-925C-99B61426B17B}"/>
    <dgm:cxn modelId="{FF600215-3EF7-4630-AA98-CC75F4F4A14F}" type="presOf" srcId="{764A752B-7A13-4668-9C76-F35FE8327530}" destId="{FD34A6B4-2EDC-4934-873E-257A9B8C4AAD}" srcOrd="0" destOrd="0" presId="urn:microsoft.com/office/officeart/2008/layout/BendingPictureCaptionList"/>
    <dgm:cxn modelId="{EE0D147D-6BB6-4731-A660-31D68B0B6431}" type="presOf" srcId="{2808510B-B36B-4E82-8476-1EB4A40CD471}" destId="{374794C1-C793-415C-8C0E-7BBB30BBB462}" srcOrd="0" destOrd="0" presId="urn:microsoft.com/office/officeart/2008/layout/BendingPictureCaptionList"/>
    <dgm:cxn modelId="{23445026-D9AA-49CF-A9FC-B4F3975AA997}" srcId="{764A752B-7A13-4668-9C76-F35FE8327530}" destId="{F675C626-6231-48B4-8F1D-05CA8FEB940B}" srcOrd="5" destOrd="0" parTransId="{B79A611F-DEBE-4104-96DA-DBBCD65F566F}" sibTransId="{7F61B740-1130-45F2-9E29-E23B4A820F7A}"/>
    <dgm:cxn modelId="{43DFC5AF-DA03-4C5C-BE4B-94415B511923}" type="presParOf" srcId="{FD34A6B4-2EDC-4934-873E-257A9B8C4AAD}" destId="{0D10EC54-C056-4587-B125-DF80EBAD7688}" srcOrd="0" destOrd="0" presId="urn:microsoft.com/office/officeart/2008/layout/BendingPictureCaptionList"/>
    <dgm:cxn modelId="{13CDF594-2A6E-4F09-9C58-9A48EDFF1885}" type="presParOf" srcId="{0D10EC54-C056-4587-B125-DF80EBAD7688}" destId="{11F9FDB2-A6D3-4C7C-A434-661B414F1BDD}" srcOrd="0" destOrd="0" presId="urn:microsoft.com/office/officeart/2008/layout/BendingPictureCaptionList"/>
    <dgm:cxn modelId="{2C7F40FA-2C98-4584-B489-94A1C0341DFC}" type="presParOf" srcId="{0D10EC54-C056-4587-B125-DF80EBAD7688}" destId="{5DB54F13-0BC1-4C4B-A662-83B25D39B60D}" srcOrd="1" destOrd="0" presId="urn:microsoft.com/office/officeart/2008/layout/BendingPictureCaptionList"/>
    <dgm:cxn modelId="{D2C35D1E-6525-498B-9B94-FF1A16BD290E}" type="presParOf" srcId="{FD34A6B4-2EDC-4934-873E-257A9B8C4AAD}" destId="{44C740AE-2071-4BE3-9276-BF58BF8C36CA}" srcOrd="1" destOrd="0" presId="urn:microsoft.com/office/officeart/2008/layout/BendingPictureCaptionList"/>
    <dgm:cxn modelId="{1D74F9E7-11E2-4CC2-922F-345AE6279FCD}" type="presParOf" srcId="{FD34A6B4-2EDC-4934-873E-257A9B8C4AAD}" destId="{A68792DC-9F9A-491D-AAE0-520B4114A683}" srcOrd="2" destOrd="0" presId="urn:microsoft.com/office/officeart/2008/layout/BendingPictureCaptionList"/>
    <dgm:cxn modelId="{90D7CFDF-ABC3-4F14-B63C-0C6CEF20B2A3}" type="presParOf" srcId="{A68792DC-9F9A-491D-AAE0-520B4114A683}" destId="{23E6C3F0-E76F-4351-8D75-58C3B0CBB6E6}" srcOrd="0" destOrd="0" presId="urn:microsoft.com/office/officeart/2008/layout/BendingPictureCaptionList"/>
    <dgm:cxn modelId="{8C9A6A15-52EF-4B53-ADC5-C0C2AE51264C}" type="presParOf" srcId="{A68792DC-9F9A-491D-AAE0-520B4114A683}" destId="{374794C1-C793-415C-8C0E-7BBB30BBB462}" srcOrd="1" destOrd="0" presId="urn:microsoft.com/office/officeart/2008/layout/BendingPictureCaptionList"/>
    <dgm:cxn modelId="{A9FF2A09-048C-4D65-928D-BDCCC4009909}" type="presParOf" srcId="{FD34A6B4-2EDC-4934-873E-257A9B8C4AAD}" destId="{A9A853F6-94AB-40B4-BF4C-B3660599CF44}" srcOrd="3" destOrd="0" presId="urn:microsoft.com/office/officeart/2008/layout/BendingPictureCaptionList"/>
    <dgm:cxn modelId="{F97617E9-A0CB-479A-83CF-A71F3A487AF4}" type="presParOf" srcId="{FD34A6B4-2EDC-4934-873E-257A9B8C4AAD}" destId="{A65CAE2F-DBEC-4C0E-A1C0-4D24C9CAD034}" srcOrd="4" destOrd="0" presId="urn:microsoft.com/office/officeart/2008/layout/BendingPictureCaptionList"/>
    <dgm:cxn modelId="{FC393DCD-47D9-4E87-9CC1-CCB7F624C70D}" type="presParOf" srcId="{A65CAE2F-DBEC-4C0E-A1C0-4D24C9CAD034}" destId="{471099D4-BC97-4939-B9E6-76768D64F10C}" srcOrd="0" destOrd="0" presId="urn:microsoft.com/office/officeart/2008/layout/BendingPictureCaptionList"/>
    <dgm:cxn modelId="{56BB6FFC-503B-4E80-8B94-65E8F0C1C726}" type="presParOf" srcId="{A65CAE2F-DBEC-4C0E-A1C0-4D24C9CAD034}" destId="{FF7BD9A9-9ABD-4764-9D3A-76D4AAB8284E}" srcOrd="1" destOrd="0" presId="urn:microsoft.com/office/officeart/2008/layout/BendingPictureCaptionList"/>
    <dgm:cxn modelId="{1AD3DB68-9EFB-401C-97FF-3063A5F56E70}" type="presParOf" srcId="{FD34A6B4-2EDC-4934-873E-257A9B8C4AAD}" destId="{6127B5CE-1410-429A-9110-728BB8FA4262}" srcOrd="5" destOrd="0" presId="urn:microsoft.com/office/officeart/2008/layout/BendingPictureCaptionList"/>
    <dgm:cxn modelId="{D76BCB1A-8427-47B7-AC53-7ED97DBF2EBD}" type="presParOf" srcId="{FD34A6B4-2EDC-4934-873E-257A9B8C4AAD}" destId="{04139308-C83E-4613-A021-D5D0B1A68721}" srcOrd="6" destOrd="0" presId="urn:microsoft.com/office/officeart/2008/layout/BendingPictureCaptionList"/>
    <dgm:cxn modelId="{380DB430-264A-4281-8797-67EA1EA6BFBD}" type="presParOf" srcId="{04139308-C83E-4613-A021-D5D0B1A68721}" destId="{67CE5571-E6B9-40EC-9B8B-70863A46E085}" srcOrd="0" destOrd="0" presId="urn:microsoft.com/office/officeart/2008/layout/BendingPictureCaptionList"/>
    <dgm:cxn modelId="{CF42BF5A-2D48-484B-A6A9-6EFE5A0DAE09}" type="presParOf" srcId="{04139308-C83E-4613-A021-D5D0B1A68721}" destId="{88EC74D3-FBAD-4C66-A561-E58D13E10A07}" srcOrd="1" destOrd="0" presId="urn:microsoft.com/office/officeart/2008/layout/BendingPictureCaptionList"/>
    <dgm:cxn modelId="{345606DD-05D1-4ECB-B592-AE34A6FA5E38}" type="presParOf" srcId="{FD34A6B4-2EDC-4934-873E-257A9B8C4AAD}" destId="{097C699D-7FC1-4D1F-A685-99652DD90484}" srcOrd="7" destOrd="0" presId="urn:microsoft.com/office/officeart/2008/layout/BendingPictureCaptionList"/>
    <dgm:cxn modelId="{76647996-31BA-46DE-9AFD-501BC0E30FE3}" type="presParOf" srcId="{FD34A6B4-2EDC-4934-873E-257A9B8C4AAD}" destId="{C62443C2-5BE6-48E8-9412-D4BF5CE67639}" srcOrd="8" destOrd="0" presId="urn:microsoft.com/office/officeart/2008/layout/BendingPictureCaptionList"/>
    <dgm:cxn modelId="{E562F43D-C5E6-4CAD-9946-FDD601AD3B7B}" type="presParOf" srcId="{C62443C2-5BE6-48E8-9412-D4BF5CE67639}" destId="{8D7B88FD-027C-4158-BDD0-D8CDC40F74A8}" srcOrd="0" destOrd="0" presId="urn:microsoft.com/office/officeart/2008/layout/BendingPictureCaptionList"/>
    <dgm:cxn modelId="{62C48DA1-9161-491E-A864-0EC905477A7E}" type="presParOf" srcId="{C62443C2-5BE6-48E8-9412-D4BF5CE67639}" destId="{ADA35E29-EB39-454F-9F14-A2F7F43BAC0C}" srcOrd="1" destOrd="0" presId="urn:microsoft.com/office/officeart/2008/layout/BendingPictureCaptionList"/>
    <dgm:cxn modelId="{E2D4D453-5560-4943-8694-A0B4679ECC02}" type="presParOf" srcId="{FD34A6B4-2EDC-4934-873E-257A9B8C4AAD}" destId="{01D72379-58F7-4A92-997C-CA5972151061}" srcOrd="9" destOrd="0" presId="urn:microsoft.com/office/officeart/2008/layout/BendingPictureCaptionList"/>
    <dgm:cxn modelId="{D1401166-F5C1-49B1-9B27-4A89D9A53920}" type="presParOf" srcId="{FD34A6B4-2EDC-4934-873E-257A9B8C4AAD}" destId="{EA504A33-7E75-4047-B626-94A160B89269}" srcOrd="10" destOrd="0" presId="urn:microsoft.com/office/officeart/2008/layout/BendingPictureCaptionList"/>
    <dgm:cxn modelId="{9F7C8F72-CEEB-4F51-B2A0-E65CB7042EEF}" type="presParOf" srcId="{EA504A33-7E75-4047-B626-94A160B89269}" destId="{436CBA3D-469D-4285-AE35-514F227716D9}" srcOrd="0" destOrd="0" presId="urn:microsoft.com/office/officeart/2008/layout/BendingPictureCaptionList"/>
    <dgm:cxn modelId="{414BE72A-C29C-4163-B158-9AADEC73F481}" type="presParOf" srcId="{EA504A33-7E75-4047-B626-94A160B89269}" destId="{6C303A87-A26C-4747-80EC-4CA47232FE0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9FDB2-A6D3-4C7C-A434-661B414F1BDD}">
      <dsp:nvSpPr>
        <dsp:cNvPr id="0" name=""/>
        <dsp:cNvSpPr/>
      </dsp:nvSpPr>
      <dsp:spPr>
        <a:xfrm>
          <a:off x="668655" y="1448"/>
          <a:ext cx="2153840" cy="17230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54F13-0BC1-4C4B-A662-83B25D39B60D}">
      <dsp:nvSpPr>
        <dsp:cNvPr id="0" name=""/>
        <dsp:cNvSpPr/>
      </dsp:nvSpPr>
      <dsp:spPr>
        <a:xfrm>
          <a:off x="862500" y="1552214"/>
          <a:ext cx="1916918" cy="6030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Education for all</a:t>
          </a:r>
          <a:endParaRPr lang="id-ID" sz="1600" kern="1200" dirty="0"/>
        </a:p>
      </dsp:txBody>
      <dsp:txXfrm>
        <a:off x="862500" y="1552214"/>
        <a:ext cx="1916918" cy="603075"/>
      </dsp:txXfrm>
    </dsp:sp>
    <dsp:sp modelId="{23E6C3F0-E76F-4351-8D75-58C3B0CBB6E6}">
      <dsp:nvSpPr>
        <dsp:cNvPr id="0" name=""/>
        <dsp:cNvSpPr/>
      </dsp:nvSpPr>
      <dsp:spPr>
        <a:xfrm>
          <a:off x="3037879" y="1448"/>
          <a:ext cx="2153840" cy="172307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794C1-C793-415C-8C0E-7BBB30BBB462}">
      <dsp:nvSpPr>
        <dsp:cNvPr id="0" name=""/>
        <dsp:cNvSpPr/>
      </dsp:nvSpPr>
      <dsp:spPr>
        <a:xfrm>
          <a:off x="3231725" y="1552214"/>
          <a:ext cx="1916918" cy="6030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Health care</a:t>
          </a:r>
          <a:endParaRPr lang="id-ID" sz="1600" kern="1200" dirty="0"/>
        </a:p>
      </dsp:txBody>
      <dsp:txXfrm>
        <a:off x="3231725" y="1552214"/>
        <a:ext cx="1916918" cy="603075"/>
      </dsp:txXfrm>
    </dsp:sp>
    <dsp:sp modelId="{471099D4-BC97-4939-B9E6-76768D64F10C}">
      <dsp:nvSpPr>
        <dsp:cNvPr id="0" name=""/>
        <dsp:cNvSpPr/>
      </dsp:nvSpPr>
      <dsp:spPr>
        <a:xfrm>
          <a:off x="5407104" y="1448"/>
          <a:ext cx="2153840" cy="172307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BD9A9-9ABD-4764-9D3A-76D4AAB8284E}">
      <dsp:nvSpPr>
        <dsp:cNvPr id="0" name=""/>
        <dsp:cNvSpPr/>
      </dsp:nvSpPr>
      <dsp:spPr>
        <a:xfrm>
          <a:off x="5600950" y="1552214"/>
          <a:ext cx="1916918" cy="6030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Food hawkers</a:t>
          </a:r>
        </a:p>
      </dsp:txBody>
      <dsp:txXfrm>
        <a:off x="5600950" y="1552214"/>
        <a:ext cx="1916918" cy="603075"/>
      </dsp:txXfrm>
    </dsp:sp>
    <dsp:sp modelId="{67CE5571-E6B9-40EC-9B8B-70863A46E085}">
      <dsp:nvSpPr>
        <dsp:cNvPr id="0" name=""/>
        <dsp:cNvSpPr/>
      </dsp:nvSpPr>
      <dsp:spPr>
        <a:xfrm>
          <a:off x="668655" y="2370673"/>
          <a:ext cx="2153840" cy="172307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C74D3-FBAD-4C66-A561-E58D13E10A07}">
      <dsp:nvSpPr>
        <dsp:cNvPr id="0" name=""/>
        <dsp:cNvSpPr/>
      </dsp:nvSpPr>
      <dsp:spPr>
        <a:xfrm>
          <a:off x="862500" y="3921438"/>
          <a:ext cx="1916918" cy="6030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Medicinal herb garden</a:t>
          </a:r>
        </a:p>
      </dsp:txBody>
      <dsp:txXfrm>
        <a:off x="862500" y="3921438"/>
        <a:ext cx="1916918" cy="603075"/>
      </dsp:txXfrm>
    </dsp:sp>
    <dsp:sp modelId="{8D7B88FD-027C-4158-BDD0-D8CDC40F74A8}">
      <dsp:nvSpPr>
        <dsp:cNvPr id="0" name=""/>
        <dsp:cNvSpPr/>
      </dsp:nvSpPr>
      <dsp:spPr>
        <a:xfrm>
          <a:off x="3037879" y="2370673"/>
          <a:ext cx="2153840" cy="172307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35E29-EB39-454F-9F14-A2F7F43BAC0C}">
      <dsp:nvSpPr>
        <dsp:cNvPr id="0" name=""/>
        <dsp:cNvSpPr/>
      </dsp:nvSpPr>
      <dsp:spPr>
        <a:xfrm>
          <a:off x="3231725" y="3921438"/>
          <a:ext cx="1916918" cy="6030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Food for homeless people</a:t>
          </a:r>
        </a:p>
      </dsp:txBody>
      <dsp:txXfrm>
        <a:off x="3231725" y="3921438"/>
        <a:ext cx="1916918" cy="603075"/>
      </dsp:txXfrm>
    </dsp:sp>
    <dsp:sp modelId="{436CBA3D-469D-4285-AE35-514F227716D9}">
      <dsp:nvSpPr>
        <dsp:cNvPr id="0" name=""/>
        <dsp:cNvSpPr/>
      </dsp:nvSpPr>
      <dsp:spPr>
        <a:xfrm>
          <a:off x="5407104" y="2370673"/>
          <a:ext cx="2153840" cy="172307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03A87-A26C-4747-80EC-4CA47232FE08}">
      <dsp:nvSpPr>
        <dsp:cNvPr id="0" name=""/>
        <dsp:cNvSpPr/>
      </dsp:nvSpPr>
      <dsp:spPr>
        <a:xfrm>
          <a:off x="5600950" y="3921438"/>
          <a:ext cx="1916918" cy="6030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Plastic waste Recycling</a:t>
          </a:r>
        </a:p>
      </dsp:txBody>
      <dsp:txXfrm>
        <a:off x="5600950" y="3921438"/>
        <a:ext cx="1916918" cy="603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081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786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321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028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7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01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68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010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688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02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87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C19F-D5B5-4FF1-BA21-921DE22366AE}" type="datetimeFigureOut">
              <a:rPr lang="id-ID" smtClean="0"/>
              <a:t>19/11/2020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4D66D-AC6D-47C8-A242-BEC69EFE242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60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5 Fundraising Ideas to Raise Money for Any Cause | Bon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8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Business (Fundraising) Plan </a:t>
            </a:r>
            <a:br>
              <a:rPr lang="id-ID" dirty="0" smtClean="0"/>
            </a:br>
            <a:r>
              <a:rPr lang="id-ID" dirty="0" smtClean="0"/>
              <a:t>for a social project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(Group Work)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14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Your target of service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450398"/>
              </p:ext>
            </p:extLst>
          </p:nvPr>
        </p:nvGraphicFramePr>
        <p:xfrm>
          <a:off x="539552" y="1916832"/>
          <a:ext cx="8208913" cy="45567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7512"/>
                <a:gridCol w="2788169"/>
                <a:gridCol w="49432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effectLst/>
                        </a:rPr>
                        <a:t>Who</a:t>
                      </a:r>
                      <a:r>
                        <a:rPr lang="id-ID" sz="2000" b="0" dirty="0">
                          <a:effectLst/>
                        </a:rPr>
                        <a:t> are you going to help?</a:t>
                      </a:r>
                      <a:endParaRPr lang="id-ID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 </a:t>
                      </a:r>
                      <a:r>
                        <a:rPr lang="id-ID" sz="2000" b="0" dirty="0" smtClean="0">
                          <a:effectLst/>
                        </a:rPr>
                        <a:t>School dropouts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Street children</a:t>
                      </a:r>
                      <a:endParaRPr lang="id-ID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effectLst/>
                        </a:rPr>
                        <a:t>Why</a:t>
                      </a:r>
                      <a:r>
                        <a:rPr lang="id-ID" sz="2000" dirty="0">
                          <a:effectLst/>
                        </a:rPr>
                        <a:t> do you choose them?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</a:t>
                      </a: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deserve education for a better future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What </a:t>
                      </a:r>
                      <a:r>
                        <a:rPr lang="id-ID" sz="2000" b="1" dirty="0">
                          <a:effectLst/>
                        </a:rPr>
                        <a:t>problems</a:t>
                      </a:r>
                      <a:r>
                        <a:rPr lang="id-ID" sz="2000" dirty="0">
                          <a:effectLst/>
                        </a:rPr>
                        <a:t> are they facing?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Education problem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Family problem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Financial problem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effectLst/>
                        </a:rPr>
                        <a:t>How</a:t>
                      </a:r>
                      <a:r>
                        <a:rPr lang="id-ID" sz="2000" dirty="0">
                          <a:effectLst/>
                        </a:rPr>
                        <a:t> are you going to help them? (Your solution)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Training of Basic life skills and green entreprenuership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Funding the startup of their green business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6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How much does it </a:t>
                      </a:r>
                      <a:r>
                        <a:rPr lang="id-ID" sz="2000" b="1" dirty="0">
                          <a:effectLst/>
                        </a:rPr>
                        <a:t>cost</a:t>
                      </a:r>
                      <a:r>
                        <a:rPr lang="id-ID" sz="2000" dirty="0">
                          <a:effectLst/>
                        </a:rPr>
                        <a:t>?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</a:rPr>
                        <a:t>2 weeks @ Rp 3 million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</a:rPr>
                        <a:t>10 participants/batch – Rp 30 million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26876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The people you are going to help.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111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Your product/service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813478"/>
              </p:ext>
            </p:extLst>
          </p:nvPr>
        </p:nvGraphicFramePr>
        <p:xfrm>
          <a:off x="683568" y="2276872"/>
          <a:ext cx="7920879" cy="38557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67944"/>
                <a:gridCol w="3229167"/>
                <a:gridCol w="422376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What product/service do you offer?</a:t>
                      </a:r>
                      <a:endParaRPr lang="id-ID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b="0" dirty="0" smtClean="0">
                          <a:effectLst/>
                        </a:rPr>
                        <a:t>T-shirt</a:t>
                      </a:r>
                      <a:r>
                        <a:rPr lang="id-ID" sz="2000" b="0" baseline="0" dirty="0" smtClean="0">
                          <a:effectLst/>
                        </a:rPr>
                        <a:t> with inspirational quotes</a:t>
                      </a:r>
                      <a:endParaRPr lang="id-ID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Who will be the target market of your product/service?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Clubs</a:t>
                      </a: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(hobby, interest)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Orgnizations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What is unique about your product/service?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Simple</a:t>
                      </a:r>
                      <a:r>
                        <a:rPr lang="id-ID" sz="2000" baseline="0" dirty="0" smtClean="0">
                          <a:effectLst/>
                        </a:rPr>
                        <a:t> design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Inspirational quotes/motto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4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What benefits do you give to your target market with this product/service?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1. Help</a:t>
                      </a:r>
                      <a:r>
                        <a:rPr lang="id-ID" sz="2000" baseline="0" dirty="0" smtClean="0">
                          <a:effectLst/>
                        </a:rPr>
                        <a:t> others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Inspire others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4127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Your  business: The product or service you will produce and market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6919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Marketing your product/service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876426"/>
              </p:ext>
            </p:extLst>
          </p:nvPr>
        </p:nvGraphicFramePr>
        <p:xfrm>
          <a:off x="467544" y="1916832"/>
          <a:ext cx="8352928" cy="460851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48072"/>
                <a:gridCol w="1656184"/>
                <a:gridCol w="6048672"/>
              </a:tblGrid>
              <a:tr h="721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Marketing </a:t>
                      </a:r>
                      <a:r>
                        <a:rPr lang="id-ID" sz="2000" dirty="0" smtClean="0">
                          <a:effectLst/>
                        </a:rPr>
                        <a:t>Mix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 strategies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1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Product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Template design</a:t>
                      </a:r>
                      <a:r>
                        <a:rPr lang="id-ID" sz="2000" baseline="0" dirty="0" smtClean="0">
                          <a:effectLst/>
                        </a:rPr>
                        <a:t> and inspriational quotes </a:t>
                      </a:r>
                      <a:br>
                        <a:rPr lang="id-ID" sz="2000" baseline="0" dirty="0" smtClean="0">
                          <a:effectLst/>
                        </a:rPr>
                      </a:br>
                      <a:r>
                        <a:rPr lang="id-ID" sz="2000" baseline="0" dirty="0" smtClean="0">
                          <a:effectLst/>
                        </a:rPr>
                        <a:t>C</a:t>
                      </a:r>
                      <a:r>
                        <a:rPr lang="id-ID" sz="2000" dirty="0" smtClean="0">
                          <a:effectLst/>
                        </a:rPr>
                        <a:t>ustomized logo</a:t>
                      </a:r>
                      <a:r>
                        <a:rPr lang="id-ID" sz="2000" baseline="0" dirty="0" smtClean="0">
                          <a:effectLst/>
                        </a:rPr>
                        <a:t> and inspirational quotes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 the future, the design will be made by the school dropouts)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2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Price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Rp. 75.000/t-shirt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3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Promotion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Advertising through social media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E-WoM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Volunteered Endorser/influencer (Public figure)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4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Place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Organization</a:t>
                      </a:r>
                      <a:r>
                        <a:rPr lang="id-ID" sz="2000" baseline="0" dirty="0" smtClean="0">
                          <a:effectLst/>
                        </a:rPr>
                        <a:t> plattform (IG, Facebook, youtube, blogs)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aseline="0" dirty="0" smtClean="0">
                          <a:effectLst/>
                        </a:rPr>
                        <a:t>Partners plattform (school, company, organizations)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34076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Your strategies to market your product/service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8112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Your team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716658"/>
              </p:ext>
            </p:extLst>
          </p:nvPr>
        </p:nvGraphicFramePr>
        <p:xfrm>
          <a:off x="827584" y="1916832"/>
          <a:ext cx="7416824" cy="303409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705290"/>
                <a:gridCol w="2058564"/>
                <a:gridCol w="2326485"/>
                <a:gridCol w="2326485"/>
              </a:tblGrid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Name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Role (Job Title)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Contribution (Job descriptions)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1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2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3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4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9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Funding to start the business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635970"/>
              </p:ext>
            </p:extLst>
          </p:nvPr>
        </p:nvGraphicFramePr>
        <p:xfrm>
          <a:off x="827584" y="1700808"/>
          <a:ext cx="7560840" cy="418003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33443"/>
                <a:gridCol w="2130853"/>
                <a:gridCol w="2512613"/>
                <a:gridCol w="2383931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Possible sources of income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Strategies to raise income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Target revenue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1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Members</a:t>
                      </a: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@Rp. 1 million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Rp. 10 million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2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Sponsors</a:t>
                      </a: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CSR 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Rp. 20 million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T-shirt design</a:t>
                      </a: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competitions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Registration fee @Rp 100,000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Target:</a:t>
                      </a:r>
                      <a:r>
                        <a:rPr lang="id-ID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500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Rp. 50.000.000 – Operational cost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Rp. 20 million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4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Pre-order</a:t>
                      </a: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sales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Promote to groups to order in advance (schools, companies)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Rp. 20 million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Rp. 60 million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7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Timeline of activities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86953"/>
              </p:ext>
            </p:extLst>
          </p:nvPr>
        </p:nvGraphicFramePr>
        <p:xfrm>
          <a:off x="611560" y="1556792"/>
          <a:ext cx="7848874" cy="504072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76064"/>
                <a:gridCol w="2388101"/>
                <a:gridCol w="575642"/>
                <a:gridCol w="615581"/>
                <a:gridCol w="615581"/>
                <a:gridCol w="615581"/>
                <a:gridCol w="615581"/>
                <a:gridCol w="615581"/>
                <a:gridCol w="615581"/>
                <a:gridCol w="615581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No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Activities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1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T-shirt</a:t>
                      </a:r>
                      <a:r>
                        <a:rPr lang="id-ID" sz="2000" baseline="0" dirty="0" smtClean="0">
                          <a:effectLst/>
                        </a:rPr>
                        <a:t> design Contest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2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Proposal</a:t>
                      </a:r>
                      <a:r>
                        <a:rPr lang="id-ID" sz="2000" baseline="0" dirty="0" smtClean="0">
                          <a:effectLst/>
                        </a:rPr>
                        <a:t> for sponsorship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3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e-flyers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4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Contacting schools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5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Jurying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6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Promoting in social media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7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Getting pre-order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8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r>
                        <a:rPr lang="id-ID" sz="2000" dirty="0" smtClean="0">
                          <a:effectLst/>
                        </a:rPr>
                        <a:t>Printing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 smtClean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Delivering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 smtClean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Work in Groups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Present your ideas next week. </a:t>
            </a:r>
            <a:endParaRPr lang="id-ID" dirty="0"/>
          </a:p>
          <a:p>
            <a:r>
              <a:rPr lang="id-ID" dirty="0" smtClean="0"/>
              <a:t>Group leader and deputy group leader will give the overview of the project</a:t>
            </a:r>
          </a:p>
          <a:p>
            <a:r>
              <a:rPr lang="id-ID" dirty="0" smtClean="0"/>
              <a:t>Every member should be given the opportunity to speak about their role and responsibilities in the project.</a:t>
            </a:r>
          </a:p>
          <a:p>
            <a:r>
              <a:rPr lang="id-ID" dirty="0" smtClean="0"/>
              <a:t>You can show your e-flyer, poster</a:t>
            </a:r>
          </a:p>
          <a:p>
            <a:r>
              <a:rPr lang="id-ID" dirty="0" smtClean="0"/>
              <a:t>You can include photos and videos too</a:t>
            </a:r>
          </a:p>
          <a:p>
            <a:r>
              <a:rPr lang="id-ID" dirty="0" smtClean="0"/>
              <a:t>Each group is allocated a 10-minute presentation + 5 minute of Q&amp;A</a:t>
            </a:r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34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a business plan?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A business plan is a written document describing a company's </a:t>
            </a:r>
            <a:r>
              <a:rPr lang="id-ID" b="1" dirty="0"/>
              <a:t>core business activities, objectives, and how they plan to achieve their goals</a:t>
            </a:r>
            <a:r>
              <a:rPr lang="id-ID" dirty="0"/>
              <a:t>.</a:t>
            </a:r>
          </a:p>
          <a:p>
            <a:r>
              <a:rPr lang="id-ID" dirty="0"/>
              <a:t>Startup companies use business plans to </a:t>
            </a:r>
            <a:r>
              <a:rPr lang="id-ID" b="1" dirty="0"/>
              <a:t>get off the ground</a:t>
            </a:r>
            <a:r>
              <a:rPr lang="id-ID" dirty="0"/>
              <a:t> and attract outside </a:t>
            </a:r>
            <a:r>
              <a:rPr lang="id-ID" b="1" dirty="0"/>
              <a:t>investors</a:t>
            </a:r>
            <a:r>
              <a:rPr lang="id-ID" dirty="0"/>
              <a:t>.</a:t>
            </a:r>
          </a:p>
          <a:p>
            <a:r>
              <a:rPr lang="id-ID" dirty="0" smtClean="0"/>
              <a:t>Good </a:t>
            </a:r>
            <a:r>
              <a:rPr lang="id-ID" dirty="0"/>
              <a:t>business plans should </a:t>
            </a:r>
            <a:r>
              <a:rPr lang="id-ID" b="1" dirty="0"/>
              <a:t>include</a:t>
            </a:r>
            <a:r>
              <a:rPr lang="id-ID" dirty="0"/>
              <a:t> an executive summary, products and services, marketing strategy and analysis, financial planning, and a budget.</a:t>
            </a:r>
          </a:p>
          <a:p>
            <a:endParaRPr lang="id-ID" dirty="0" smtClean="0"/>
          </a:p>
          <a:p>
            <a:r>
              <a:rPr lang="id-ID" dirty="0" smtClean="0"/>
              <a:t>(Source: Investopedia.com)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02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r Smart Guide to Winning Business Plans | Cloud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228998"/>
          </a:xfrm>
        </p:spPr>
        <p:txBody>
          <a:bodyPr>
            <a:noAutofit/>
          </a:bodyPr>
          <a:lstStyle/>
          <a:p>
            <a:r>
              <a:rPr lang="id-ID" sz="2800" dirty="0" smtClean="0"/>
              <a:t>What needs to be in the business plan document?</a:t>
            </a:r>
            <a:endParaRPr lang="id-ID" sz="2800" dirty="0"/>
          </a:p>
        </p:txBody>
      </p:sp>
      <p:sp>
        <p:nvSpPr>
          <p:cNvPr id="5" name="Rectangle 4"/>
          <p:cNvSpPr/>
          <p:nvPr/>
        </p:nvSpPr>
        <p:spPr>
          <a:xfrm>
            <a:off x="1259632" y="6298734"/>
            <a:ext cx="713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Source: https</a:t>
            </a:r>
            <a:r>
              <a:rPr lang="id-ID" dirty="0"/>
              <a:t>://www.getcloudapp.com/blog/business-plans-visuals</a:t>
            </a:r>
          </a:p>
        </p:txBody>
      </p:sp>
    </p:spTree>
    <p:extLst>
      <p:ext uri="{BB962C8B-B14F-4D97-AF65-F5344CB8AC3E}">
        <p14:creationId xmlns:p14="http://schemas.microsoft.com/office/powerpoint/2010/main" val="22408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Social Enterprise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Organizations that address a basic unmet need or solve a social or environmental problem through a market-driven approach. (socialenterprise.us)</a:t>
            </a:r>
          </a:p>
          <a:p>
            <a:pPr marL="0" indent="0">
              <a:buNone/>
            </a:pPr>
            <a:r>
              <a:rPr lang="id-ID" dirty="0" smtClean="0"/>
              <a:t>Source: socialenterprise.us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A </a:t>
            </a:r>
            <a:r>
              <a:rPr lang="id-ID" dirty="0"/>
              <a:t>social enterprise is a business with social objectives that serve its primary purpose</a:t>
            </a:r>
            <a:r>
              <a:rPr lang="id-ID" dirty="0" smtClean="0"/>
              <a:t>. </a:t>
            </a:r>
            <a:endParaRPr lang="id-ID" dirty="0"/>
          </a:p>
          <a:p>
            <a:r>
              <a:rPr lang="id-ID" dirty="0" smtClean="0"/>
              <a:t>Unlike </a:t>
            </a:r>
            <a:r>
              <a:rPr lang="id-ID" dirty="0"/>
              <a:t>a charity, social enterprises pursue endeavors that generate revenues, which fund their social causes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r>
              <a:rPr lang="id-ID" dirty="0" smtClean="0"/>
              <a:t>Source: Investopedia.com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03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Social enterprise ideas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ARUNA</a:t>
            </a:r>
          </a:p>
          <a:p>
            <a:r>
              <a:rPr lang="id-ID" dirty="0" smtClean="0"/>
              <a:t>Du’Anyam</a:t>
            </a:r>
          </a:p>
          <a:p>
            <a:r>
              <a:rPr lang="id-ID" dirty="0" smtClean="0"/>
              <a:t>Kerjabilitas.com</a:t>
            </a:r>
          </a:p>
          <a:p>
            <a:r>
              <a:rPr lang="id-ID" dirty="0" smtClean="0"/>
              <a:t>Tom’s Shoes</a:t>
            </a:r>
          </a:p>
          <a:p>
            <a:r>
              <a:rPr lang="id-ID" dirty="0" smtClean="0"/>
              <a:t>Walby Parker Eye glasses</a:t>
            </a:r>
          </a:p>
          <a:p>
            <a:r>
              <a:rPr lang="id-ID" dirty="0" smtClean="0"/>
              <a:t>Stateback: Buy one give one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5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Social projects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7884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Social project ideas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4680520" cy="4525963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Free meals for online transportation and taxi drivers</a:t>
            </a:r>
          </a:p>
          <a:p>
            <a:r>
              <a:rPr lang="id-ID" dirty="0" smtClean="0"/>
              <a:t>Free wheel chairs or crutches</a:t>
            </a:r>
          </a:p>
          <a:p>
            <a:r>
              <a:rPr lang="id-ID" dirty="0" smtClean="0"/>
              <a:t>Scholarships for the needy</a:t>
            </a:r>
          </a:p>
          <a:p>
            <a:r>
              <a:rPr lang="id-ID" dirty="0" smtClean="0"/>
              <a:t>Health-protection </a:t>
            </a:r>
            <a:r>
              <a:rPr lang="id-ID" dirty="0" smtClean="0"/>
              <a:t>kit for the needy</a:t>
            </a:r>
          </a:p>
          <a:p>
            <a:r>
              <a:rPr lang="id-ID" dirty="0" smtClean="0"/>
              <a:t>Entreprenuership training for school dropouts</a:t>
            </a:r>
          </a:p>
          <a:p>
            <a:r>
              <a:rPr lang="id-ID" dirty="0" smtClean="0"/>
              <a:t>Free glasses</a:t>
            </a:r>
          </a:p>
          <a:p>
            <a:r>
              <a:rPr lang="id-ID" dirty="0" smtClean="0"/>
              <a:t>Free school shoes and unifomrs</a:t>
            </a:r>
          </a:p>
          <a:p>
            <a:r>
              <a:rPr lang="id-ID" dirty="0" smtClean="0"/>
              <a:t>Supporting orphanages</a:t>
            </a:r>
          </a:p>
          <a:p>
            <a:r>
              <a:rPr lang="id-ID" dirty="0" smtClean="0"/>
              <a:t>Supporting senior homes</a:t>
            </a:r>
          </a:p>
          <a:p>
            <a:r>
              <a:rPr lang="id-ID" dirty="0" smtClean="0"/>
              <a:t>First aid box</a:t>
            </a:r>
          </a:p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445396" cy="34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Business </a:t>
            </a:r>
            <a:r>
              <a:rPr lang="id-ID" dirty="0" smtClean="0"/>
              <a:t>ideas </a:t>
            </a:r>
            <a:br>
              <a:rPr lang="id-ID" dirty="0" smtClean="0"/>
            </a:br>
            <a:r>
              <a:rPr lang="id-ID" dirty="0" smtClean="0"/>
              <a:t>to fund your social project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F</a:t>
            </a:r>
            <a:r>
              <a:rPr lang="id-ID" dirty="0" smtClean="0"/>
              <a:t>ood, cakes, drinks</a:t>
            </a:r>
          </a:p>
          <a:p>
            <a:r>
              <a:rPr lang="id-ID" dirty="0" smtClean="0"/>
              <a:t>Surgical Masks (health care kit)</a:t>
            </a:r>
          </a:p>
          <a:p>
            <a:r>
              <a:rPr lang="id-ID" dirty="0" smtClean="0"/>
              <a:t>Umbrellas</a:t>
            </a:r>
          </a:p>
          <a:p>
            <a:r>
              <a:rPr lang="id-ID" dirty="0" smtClean="0"/>
              <a:t>Calendars</a:t>
            </a:r>
          </a:p>
          <a:p>
            <a:r>
              <a:rPr lang="id-ID" dirty="0" smtClean="0"/>
              <a:t>Mugs</a:t>
            </a:r>
          </a:p>
          <a:p>
            <a:r>
              <a:rPr lang="id-ID" dirty="0"/>
              <a:t>T-shirts</a:t>
            </a:r>
          </a:p>
          <a:p>
            <a:r>
              <a:rPr lang="id-ID" dirty="0" smtClean="0"/>
              <a:t>Groceries Bags</a:t>
            </a:r>
          </a:p>
          <a:p>
            <a:r>
              <a:rPr lang="id-ID" dirty="0" smtClean="0"/>
              <a:t>Tumblers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7242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YOUR ORGANIZATION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644606"/>
              </p:ext>
            </p:extLst>
          </p:nvPr>
        </p:nvGraphicFramePr>
        <p:xfrm>
          <a:off x="817000" y="3212975"/>
          <a:ext cx="7920880" cy="298364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5205"/>
                <a:gridCol w="1252987"/>
                <a:gridCol w="619268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1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Name </a:t>
                      </a:r>
                      <a:endParaRPr lang="id-ID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0" dirty="0" smtClean="0">
                          <a:effectLst/>
                        </a:rPr>
                        <a:t>T-SHARE</a:t>
                      </a:r>
                      <a:endParaRPr lang="id-ID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3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2</a:t>
                      </a:r>
                      <a:endParaRPr lang="id-ID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</a:rPr>
                        <a:t>Vision</a:t>
                      </a:r>
                      <a:endParaRPr lang="id-ID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</a:rPr>
                        <a:t>Be an inpsiring social enterprise </a:t>
                      </a:r>
                      <a:r>
                        <a:rPr lang="id-ID" sz="2400" smtClean="0">
                          <a:effectLst/>
                        </a:rPr>
                        <a:t>that </a:t>
                      </a:r>
                      <a:r>
                        <a:rPr lang="id-ID" sz="2400" smtClean="0">
                          <a:effectLst/>
                        </a:rPr>
                        <a:t>improves</a:t>
                      </a:r>
                      <a:r>
                        <a:rPr lang="id-ID" sz="2400" baseline="0" smtClean="0">
                          <a:effectLst/>
                        </a:rPr>
                        <a:t> </a:t>
                      </a:r>
                      <a:r>
                        <a:rPr lang="id-ID" sz="2400" smtClean="0">
                          <a:effectLst/>
                        </a:rPr>
                        <a:t>livelihood</a:t>
                      </a:r>
                      <a:r>
                        <a:rPr lang="id-ID" sz="2400" baseline="0" smtClean="0">
                          <a:effectLst/>
                        </a:rPr>
                        <a:t> </a:t>
                      </a:r>
                      <a:r>
                        <a:rPr lang="id-ID" sz="2400" baseline="0" dirty="0" smtClean="0">
                          <a:effectLst/>
                        </a:rPr>
                        <a:t>for the economically disadvantaged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1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3</a:t>
                      </a:r>
                      <a:endParaRPr lang="id-ID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</a:rPr>
                        <a:t>Mission</a:t>
                      </a:r>
                      <a:endParaRPr lang="id-ID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d-ID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id-ID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</a:t>
                      </a:r>
                      <a:r>
                        <a:rPr lang="id-ID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mpower the school dropouts to be financially independent.</a:t>
                      </a:r>
                    </a:p>
                  </a:txBody>
                  <a:tcPr marL="68580" marR="68580" marT="0" marB="0"/>
                </a:tc>
              </a:tr>
              <a:tr h="713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4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</a:rPr>
                        <a:t>Motto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smtClean="0">
                          <a:effectLst/>
                        </a:rPr>
                        <a:t>Good shirt by good people for good people</a:t>
                      </a:r>
                      <a:endParaRPr lang="id-ID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09" y="404664"/>
            <a:ext cx="1495053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9304" y="1899717"/>
            <a:ext cx="8114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Vision: What you want your organization to be (Be .... )</a:t>
            </a:r>
          </a:p>
          <a:p>
            <a:r>
              <a:rPr lang="id-ID" sz="2800" dirty="0" smtClean="0"/>
              <a:t>Mission: How you are going to do it (To ....)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4479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690</Words>
  <Application>Microsoft Office PowerPoint</Application>
  <PresentationFormat>On-screen Show (4:3)</PresentationFormat>
  <Paragraphs>278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Business (Fundraising) Plan  for a social project</vt:lpstr>
      <vt:lpstr>What is a business plan?</vt:lpstr>
      <vt:lpstr>What needs to be in the business plan document?</vt:lpstr>
      <vt:lpstr>Social Enterprise</vt:lpstr>
      <vt:lpstr>Social enterprise ideas</vt:lpstr>
      <vt:lpstr>Social projects</vt:lpstr>
      <vt:lpstr>Social project ideas</vt:lpstr>
      <vt:lpstr>Business ideas  to fund your social project</vt:lpstr>
      <vt:lpstr>YOUR ORGANIZATION</vt:lpstr>
      <vt:lpstr>Your target of service</vt:lpstr>
      <vt:lpstr>Your product/service</vt:lpstr>
      <vt:lpstr>Marketing your product/service</vt:lpstr>
      <vt:lpstr>Your team</vt:lpstr>
      <vt:lpstr>Funding to start the business</vt:lpstr>
      <vt:lpstr>Timeline of activities</vt:lpstr>
      <vt:lpstr>Work in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2020-11-15T17:37:20Z</dcterms:created>
  <dcterms:modified xsi:type="dcterms:W3CDTF">2020-11-19T04:32:54Z</dcterms:modified>
</cp:coreProperties>
</file>