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5/24/2019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318977"/>
            <a:ext cx="9281160" cy="4426759"/>
          </a:xfrm>
        </p:spPr>
        <p:txBody>
          <a:bodyPr>
            <a:normAutofit/>
          </a:bodyPr>
          <a:lstStyle/>
          <a:p>
            <a:pPr algn="ctr"/>
            <a:br>
              <a:rPr lang="en-US" sz="6000" dirty="0"/>
            </a:br>
            <a:br>
              <a:rPr lang="en-US" sz="6000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529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1600" b="1" dirty="0"/>
              <a:t>Week 2</a:t>
            </a:r>
            <a:br>
              <a:rPr lang="en-US" sz="21600" b="1" dirty="0"/>
            </a:br>
            <a:r>
              <a:rPr lang="de-DE" sz="21600" b="1" dirty="0"/>
              <a:t>Skimming and Scanning</a:t>
            </a:r>
            <a:br>
              <a:rPr lang="en-US" sz="16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74" y="148856"/>
            <a:ext cx="8828291" cy="459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9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629" y="76386"/>
            <a:ext cx="5188687" cy="6781614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315741" y="0"/>
            <a:ext cx="5209952" cy="66985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b="1" dirty="0"/>
              <a:t>Warming up quiz:</a:t>
            </a:r>
          </a:p>
          <a:p>
            <a:pPr marL="0" indent="0">
              <a:buNone/>
            </a:pPr>
            <a:r>
              <a:rPr lang="en-US" sz="4200" dirty="0"/>
              <a:t>1. The text is aimed at:</a:t>
            </a:r>
          </a:p>
          <a:p>
            <a:pPr marL="457200" indent="-457200">
              <a:buAutoNum type="alphaUcParenR"/>
            </a:pPr>
            <a:r>
              <a:rPr lang="en-US" sz="4200" dirty="0"/>
              <a:t>Librarians                     b. Library users</a:t>
            </a:r>
          </a:p>
          <a:p>
            <a:pPr marL="457200" indent="-457200">
              <a:buAutoNum type="alphaUcParenR"/>
            </a:pPr>
            <a:r>
              <a:rPr lang="en-US" sz="4200" dirty="0"/>
              <a:t>Council workers          Schools students</a:t>
            </a:r>
          </a:p>
          <a:p>
            <a:pPr marL="0" indent="0">
              <a:buNone/>
            </a:pPr>
            <a:r>
              <a:rPr lang="en-US" sz="4200" dirty="0"/>
              <a:t>2. A telephone number is provided</a:t>
            </a:r>
          </a:p>
          <a:p>
            <a:pPr marL="457200" indent="-457200">
              <a:buAutoNum type="alphaUcParenR"/>
            </a:pPr>
            <a:r>
              <a:rPr lang="en-US" sz="4200" dirty="0"/>
              <a:t>True</a:t>
            </a:r>
          </a:p>
          <a:p>
            <a:pPr marL="457200" indent="-457200">
              <a:buAutoNum type="alphaUcParenR"/>
            </a:pPr>
            <a:r>
              <a:rPr lang="en-US" sz="4200" dirty="0"/>
              <a:t>False</a:t>
            </a:r>
          </a:p>
          <a:p>
            <a:pPr marL="0" indent="0">
              <a:buNone/>
            </a:pPr>
            <a:r>
              <a:rPr lang="en-US" sz="4200" dirty="0"/>
              <a:t>3. Information is given about borrowing CDs.</a:t>
            </a:r>
          </a:p>
          <a:p>
            <a:pPr marL="457200" indent="-457200">
              <a:buAutoNum type="alphaUcParenR"/>
            </a:pPr>
            <a:r>
              <a:rPr lang="en-US" sz="4200" dirty="0"/>
              <a:t>True</a:t>
            </a:r>
          </a:p>
          <a:p>
            <a:pPr marL="457200" indent="-457200">
              <a:buAutoNum type="alphaUcParenR"/>
            </a:pPr>
            <a:r>
              <a:rPr lang="en-US" sz="4200" dirty="0"/>
              <a:t>False</a:t>
            </a:r>
          </a:p>
          <a:p>
            <a:pPr marL="0" indent="0">
              <a:buNone/>
            </a:pPr>
            <a:r>
              <a:rPr lang="en-US" sz="4200" dirty="0"/>
              <a:t>4. Which category of video isn’t listed?</a:t>
            </a:r>
          </a:p>
          <a:p>
            <a:pPr marL="457200" indent="-457200">
              <a:buAutoNum type="alphaUcParenR"/>
            </a:pPr>
            <a:r>
              <a:rPr lang="en-US" sz="4200" dirty="0"/>
              <a:t>Educational</a:t>
            </a:r>
          </a:p>
          <a:p>
            <a:pPr marL="457200" indent="-457200">
              <a:buAutoNum type="alphaUcParenR"/>
            </a:pPr>
            <a:r>
              <a:rPr lang="en-US" sz="4200" dirty="0"/>
              <a:t>Exercise</a:t>
            </a:r>
          </a:p>
          <a:p>
            <a:pPr marL="457200" indent="-457200">
              <a:buAutoNum type="alphaUcParenR"/>
            </a:pPr>
            <a:r>
              <a:rPr lang="en-US" sz="4200" dirty="0"/>
              <a:t>Film</a:t>
            </a:r>
          </a:p>
          <a:p>
            <a:pPr marL="457200" indent="-457200">
              <a:buAutoNum type="alphaUcParenR"/>
            </a:pPr>
            <a:r>
              <a:rPr lang="en-US" sz="4200" dirty="0"/>
              <a:t>Travel</a:t>
            </a:r>
          </a:p>
          <a:p>
            <a:pPr marL="0" indent="0">
              <a:buNone/>
            </a:pPr>
            <a:r>
              <a:rPr lang="en-US" sz="4200" dirty="0"/>
              <a:t>5. Which month is ‘library month’?</a:t>
            </a:r>
          </a:p>
          <a:p>
            <a:pPr marL="457200" indent="-457200">
              <a:buAutoNum type="alphaUcParenR"/>
            </a:pPr>
            <a:r>
              <a:rPr lang="en-US" sz="4200" dirty="0"/>
              <a:t>November</a:t>
            </a:r>
          </a:p>
          <a:p>
            <a:pPr marL="457200" indent="-457200">
              <a:buAutoNum type="alphaUcParenR"/>
            </a:pPr>
            <a:r>
              <a:rPr lang="en-US" sz="4200" dirty="0"/>
              <a:t>August</a:t>
            </a:r>
          </a:p>
          <a:p>
            <a:pPr marL="457200" indent="-457200">
              <a:buAutoNum type="alphaUcParenR"/>
            </a:pPr>
            <a:r>
              <a:rPr lang="en-US" sz="4200" dirty="0"/>
              <a:t>September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74047"/>
          </a:xfrm>
        </p:spPr>
        <p:txBody>
          <a:bodyPr/>
          <a:lstStyle/>
          <a:p>
            <a:pPr algn="ctr"/>
            <a:r>
              <a:rPr lang="en-US" dirty="0"/>
              <a:t>Skimming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1871330"/>
            <a:ext cx="4754880" cy="430087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b="1" dirty="0"/>
              <a:t>Skimming helps you to: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000" b="1" dirty="0"/>
              <a:t>Read more quickly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000" b="1" dirty="0"/>
              <a:t>Decide if the text is interesting/important and whether you should read it in more detail.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000" b="1" dirty="0"/>
              <a:t>To obtain a gist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7000" b="1" dirty="0"/>
              <a:t>To obtain quick information in a text, poster, graph, chart, captions.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7954" y="1871330"/>
            <a:ext cx="5186458" cy="4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9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271239"/>
          </a:xfrm>
        </p:spPr>
        <p:txBody>
          <a:bodyPr/>
          <a:lstStyle/>
          <a:p>
            <a:pPr algn="ctr"/>
            <a:r>
              <a:rPr lang="en-US" dirty="0"/>
              <a:t>How do we skim 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71239"/>
            <a:ext cx="10058400" cy="5107259"/>
          </a:xfrm>
        </p:spPr>
        <p:txBody>
          <a:bodyPr>
            <a:noAutofit/>
          </a:bodyPr>
          <a:lstStyle/>
          <a:p>
            <a:r>
              <a:rPr lang="en-US" sz="3200" dirty="0"/>
              <a:t>Read the subtitle and subheadings to find out what the text is about</a:t>
            </a:r>
          </a:p>
          <a:p>
            <a:r>
              <a:rPr lang="en-US" sz="3200" dirty="0"/>
              <a:t>Look at the illustrations to give you more information about the topic</a:t>
            </a:r>
          </a:p>
          <a:p>
            <a:r>
              <a:rPr lang="en-US" sz="3200" dirty="0"/>
              <a:t>Read the first and the last sentence of each paragraph</a:t>
            </a:r>
          </a:p>
          <a:p>
            <a:r>
              <a:rPr lang="en-US" sz="3200" dirty="0"/>
              <a:t>Read the first and the last paragraph of the text</a:t>
            </a:r>
          </a:p>
          <a:p>
            <a:r>
              <a:rPr lang="en-US" sz="3200" dirty="0"/>
              <a:t>Don’t read every word of every sentence. Let your eyes skim over the text and look out for key words</a:t>
            </a:r>
          </a:p>
          <a:p>
            <a:r>
              <a:rPr lang="en-US" sz="3200" dirty="0"/>
              <a:t>Continue to think about the meaning of the text</a:t>
            </a:r>
          </a:p>
        </p:txBody>
      </p:sp>
    </p:spTree>
    <p:extLst>
      <p:ext uri="{BB962C8B-B14F-4D97-AF65-F5344CB8AC3E}">
        <p14:creationId xmlns:p14="http://schemas.microsoft.com/office/powerpoint/2010/main" val="376083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76" y="0"/>
            <a:ext cx="5219821" cy="6551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102" y="58846"/>
            <a:ext cx="50403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What?</a:t>
            </a:r>
          </a:p>
          <a:p>
            <a:r>
              <a:rPr lang="en-US" sz="4800" dirty="0"/>
              <a:t>When</a:t>
            </a:r>
          </a:p>
          <a:p>
            <a:r>
              <a:rPr lang="en-US" sz="4800" dirty="0"/>
              <a:t>Paid? Free?</a:t>
            </a:r>
          </a:p>
          <a:p>
            <a:r>
              <a:rPr lang="en-US" sz="4800" dirty="0"/>
              <a:t>What activities are offered?</a:t>
            </a:r>
          </a:p>
          <a:p>
            <a:endParaRPr lang="en-US" sz="4800" dirty="0"/>
          </a:p>
          <a:p>
            <a:r>
              <a:rPr lang="en-US" sz="4800" dirty="0"/>
              <a:t>Interested?</a:t>
            </a:r>
          </a:p>
        </p:txBody>
      </p:sp>
    </p:spTree>
    <p:extLst>
      <p:ext uri="{BB962C8B-B14F-4D97-AF65-F5344CB8AC3E}">
        <p14:creationId xmlns:p14="http://schemas.microsoft.com/office/powerpoint/2010/main" val="20844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0"/>
            <a:ext cx="10058400" cy="10319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Scanning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0872" y="1031934"/>
            <a:ext cx="6375255" cy="5140266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646127" y="1293542"/>
            <a:ext cx="5253563" cy="5564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Scanning helps finding a piece of specific information in the given text. The information can be a name, address, place or date.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Scanning means you don’t need to read or understand every word. </a:t>
            </a:r>
          </a:p>
        </p:txBody>
      </p:sp>
    </p:spTree>
    <p:extLst>
      <p:ext uri="{BB962C8B-B14F-4D97-AF65-F5344CB8AC3E}">
        <p14:creationId xmlns:p14="http://schemas.microsoft.com/office/powerpoint/2010/main" val="162801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scan read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512763" y="1725613"/>
            <a:ext cx="10615612" cy="4452937"/>
          </a:xfrm>
        </p:spPr>
        <p:txBody>
          <a:bodyPr>
            <a:noAutofit/>
          </a:bodyPr>
          <a:lstStyle/>
          <a:p>
            <a:r>
              <a:rPr lang="en-US" sz="3000" dirty="0"/>
              <a:t>Know what you're looking for. </a:t>
            </a:r>
          </a:p>
          <a:p>
            <a:r>
              <a:rPr lang="en-US" sz="3000" dirty="0"/>
              <a:t>Read each question completely before starting to scan. Choose your keywords from the question itself.</a:t>
            </a:r>
          </a:p>
          <a:p>
            <a:r>
              <a:rPr lang="en-US" sz="3000" dirty="0"/>
              <a:t>Look for only one keyword at a time. If you use multiple keywords, do multiple scans.</a:t>
            </a:r>
          </a:p>
          <a:p>
            <a:r>
              <a:rPr lang="en-US" sz="3000" dirty="0"/>
              <a:t>Let your eyes float rapidly down the page until you find the word or phrase you want.</a:t>
            </a:r>
          </a:p>
          <a:p>
            <a:r>
              <a:rPr lang="en-US" sz="3000" dirty="0"/>
              <a:t>When your eye catches one of your keywords, read the surrounding material carefully.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03978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0654" y="423747"/>
            <a:ext cx="4951431" cy="574845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64224" y="646771"/>
            <a:ext cx="5827776" cy="55254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Century Schoolbook" panose="02040604050505020304" pitchFamily="18" charset="0"/>
              </a:rPr>
              <a:t>Are the sentences true or false?</a:t>
            </a:r>
          </a:p>
          <a:p>
            <a:pPr marL="457200" indent="-457200">
              <a:buAutoNum type="arabicPeriod"/>
            </a:pPr>
            <a:r>
              <a:rPr lang="en-US" sz="3000" dirty="0">
                <a:latin typeface="Century Schoolbook" panose="02040604050505020304" pitchFamily="18" charset="0"/>
              </a:rPr>
              <a:t>Lunch is served for two hours only</a:t>
            </a:r>
          </a:p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2. Dinner starts at 2:30 </a:t>
            </a:r>
            <a:r>
              <a:rPr lang="en-US" sz="3000" dirty="0" err="1">
                <a:latin typeface="Century Schoolbook" panose="02040604050505020304" pitchFamily="18" charset="0"/>
              </a:rPr>
              <a:t>p.m</a:t>
            </a:r>
            <a:endParaRPr lang="en-US" sz="30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3. Bread and butter comes free with the starters.</a:t>
            </a:r>
          </a:p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4. The snacks are available for lunch and dinner.</a:t>
            </a:r>
          </a:p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5. If you order a snack, the salad and chips cost extra.</a:t>
            </a:r>
          </a:p>
          <a:p>
            <a:pPr marL="0" indent="0">
              <a:buNone/>
            </a:pPr>
            <a:r>
              <a:rPr lang="en-US" sz="3000" dirty="0">
                <a:latin typeface="Century Schoolbook" panose="02040604050505020304" pitchFamily="18" charset="0"/>
              </a:rPr>
              <a:t>6. There are three flavors of ice cream.</a:t>
            </a: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3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Individual practice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quizziz.com, Game PIN: </a:t>
            </a:r>
            <a:r>
              <a:rPr lang="en-US" b="1" dirty="0"/>
              <a:t>238824</a:t>
            </a:r>
          </a:p>
          <a:p>
            <a:r>
              <a:rPr lang="en-US" b="1" dirty="0"/>
              <a:t>Deadline:</a:t>
            </a:r>
            <a:r>
              <a:rPr lang="en-US" dirty="0"/>
              <a:t>11:45am, May 26</a:t>
            </a:r>
            <a:r>
              <a:rPr lang="en-US" u="sng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14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841</TotalTime>
  <Words>417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Century Schoolbook</vt:lpstr>
      <vt:lpstr>Rockwell</vt:lpstr>
      <vt:lpstr>Rockwell Condensed</vt:lpstr>
      <vt:lpstr>Wingdings</vt:lpstr>
      <vt:lpstr>Wood Type</vt:lpstr>
      <vt:lpstr>  </vt:lpstr>
      <vt:lpstr>PowerPoint Presentation</vt:lpstr>
      <vt:lpstr>Skimming</vt:lpstr>
      <vt:lpstr>How do we skim read?</vt:lpstr>
      <vt:lpstr>PowerPoint Presentation</vt:lpstr>
      <vt:lpstr>Scanning</vt:lpstr>
      <vt:lpstr>How do we scan read</vt:lpstr>
      <vt:lpstr>PowerPoint Presentation</vt:lpstr>
      <vt:lpstr>Individual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Skimming and scanning</dc:title>
  <dc:creator>Komilie Situmorang</dc:creator>
  <cp:lastModifiedBy>Sandra Sembel</cp:lastModifiedBy>
  <cp:revision>29</cp:revision>
  <dcterms:created xsi:type="dcterms:W3CDTF">2019-01-08T04:29:25Z</dcterms:created>
  <dcterms:modified xsi:type="dcterms:W3CDTF">2019-05-24T04:07:20Z</dcterms:modified>
</cp:coreProperties>
</file>