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8" r:id="rId4"/>
    <p:sldId id="257" r:id="rId5"/>
    <p:sldId id="269" r:id="rId6"/>
    <p:sldId id="270" r:id="rId7"/>
    <p:sldId id="261" r:id="rId8"/>
    <p:sldId id="259" r:id="rId9"/>
    <p:sldId id="271" r:id="rId10"/>
    <p:sldId id="263" r:id="rId11"/>
    <p:sldId id="262" r:id="rId12"/>
    <p:sldId id="272" r:id="rId13"/>
    <p:sldId id="265" r:id="rId14"/>
    <p:sldId id="264" r:id="rId15"/>
    <p:sldId id="273" r:id="rId16"/>
    <p:sldId id="266" r:id="rId17"/>
    <p:sldId id="268"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2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93FE2-30C2-A147-8554-818A89F2572F}"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174391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93FE2-30C2-A147-8554-818A89F2572F}"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319238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93FE2-30C2-A147-8554-818A89F2572F}"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27707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93FE2-30C2-A147-8554-818A89F2572F}"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7602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93FE2-30C2-A147-8554-818A89F2572F}"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266082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93FE2-30C2-A147-8554-818A89F2572F}" type="datetimeFigureOut">
              <a:rPr lang="en-US" smtClean="0"/>
              <a:t>11/18/14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306323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93FE2-30C2-A147-8554-818A89F2572F}" type="datetimeFigureOut">
              <a:rPr lang="en-US" smtClean="0"/>
              <a:t>11/18/14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54419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93FE2-30C2-A147-8554-818A89F2572F}" type="datetimeFigureOut">
              <a:rPr lang="en-US" smtClean="0"/>
              <a:t>11/18/14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141133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93FE2-30C2-A147-8554-818A89F2572F}" type="datetimeFigureOut">
              <a:rPr lang="en-US" smtClean="0"/>
              <a:t>11/18/14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13759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3FE2-30C2-A147-8554-818A89F2572F}" type="datetimeFigureOut">
              <a:rPr lang="en-US" smtClean="0"/>
              <a:t>11/18/14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353451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93FE2-30C2-A147-8554-818A89F2572F}" type="datetimeFigureOut">
              <a:rPr lang="en-US" smtClean="0"/>
              <a:t>11/18/14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E9B90-89EE-A34A-8CCE-E87BE62468D6}" type="slidenum">
              <a:rPr lang="en-US" smtClean="0"/>
              <a:t>‹#›</a:t>
            </a:fld>
            <a:endParaRPr lang="en-US"/>
          </a:p>
        </p:txBody>
      </p:sp>
    </p:spTree>
    <p:extLst>
      <p:ext uri="{BB962C8B-B14F-4D97-AF65-F5344CB8AC3E}">
        <p14:creationId xmlns:p14="http://schemas.microsoft.com/office/powerpoint/2010/main" val="6291596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93FE2-30C2-A147-8554-818A89F2572F}" type="datetimeFigureOut">
              <a:rPr lang="en-US" smtClean="0"/>
              <a:t>11/18/14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E9B90-89EE-A34A-8CCE-E87BE62468D6}" type="slidenum">
              <a:rPr lang="en-US" smtClean="0"/>
              <a:t>‹#›</a:t>
            </a:fld>
            <a:endParaRPr lang="en-US"/>
          </a:p>
        </p:txBody>
      </p:sp>
    </p:spTree>
    <p:extLst>
      <p:ext uri="{BB962C8B-B14F-4D97-AF65-F5344CB8AC3E}">
        <p14:creationId xmlns:p14="http://schemas.microsoft.com/office/powerpoint/2010/main" val="181173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appler.com/move-ph/ispeak/35606-birth-order-personality"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mext.maine.edu/onlinepubs/htmpubs/4359.htm" TargetMode="External"/><Relationship Id="rId3" Type="http://schemas.openxmlformats.org/officeDocument/2006/relationships/hyperlink" Target="http://edition.cnn.com/2008/LIVING/worklife/10/22/cb.birth.order.career/index.html?iref=24hou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8150"/>
            <a:ext cx="7772400" cy="1470025"/>
          </a:xfrm>
        </p:spPr>
        <p:txBody>
          <a:bodyPr/>
          <a:lstStyle/>
          <a:p>
            <a:r>
              <a:rPr lang="en-US" dirty="0" smtClean="0"/>
              <a:t>Birth Order and Personality Type</a:t>
            </a:r>
            <a:endParaRPr lang="en-US" dirty="0"/>
          </a:p>
        </p:txBody>
      </p:sp>
      <p:sp>
        <p:nvSpPr>
          <p:cNvPr id="3" name="Subtitle 2"/>
          <p:cNvSpPr>
            <a:spLocks noGrp="1"/>
          </p:cNvSpPr>
          <p:nvPr>
            <p:ph type="subTitle" idx="1"/>
          </p:nvPr>
        </p:nvSpPr>
        <p:spPr>
          <a:xfrm>
            <a:off x="1371599" y="5618602"/>
            <a:ext cx="6613363" cy="872555"/>
          </a:xfrm>
        </p:spPr>
        <p:txBody>
          <a:bodyPr>
            <a:normAutofit fontScale="47500" lnSpcReduction="20000"/>
          </a:bodyPr>
          <a:lstStyle/>
          <a:p>
            <a:r>
              <a:rPr lang="en-US" dirty="0" smtClean="0">
                <a:solidFill>
                  <a:schemeClr val="tx1"/>
                </a:solidFill>
              </a:rPr>
              <a:t>Mainly taken from an article by </a:t>
            </a:r>
          </a:p>
          <a:p>
            <a:r>
              <a:rPr lang="en-US" dirty="0" smtClean="0">
                <a:solidFill>
                  <a:schemeClr val="tx1"/>
                </a:solidFill>
              </a:rPr>
              <a:t>By Diaz H, </a:t>
            </a:r>
            <a:r>
              <a:rPr lang="en-US" dirty="0" err="1" smtClean="0">
                <a:solidFill>
                  <a:schemeClr val="tx1"/>
                </a:solidFill>
              </a:rPr>
              <a:t>Chinie</a:t>
            </a:r>
            <a:r>
              <a:rPr lang="en-US" dirty="0" smtClean="0">
                <a:solidFill>
                  <a:schemeClr val="tx1"/>
                </a:solidFill>
              </a:rPr>
              <a:t>, Birth Order and Personality: Are you a true type?, </a:t>
            </a:r>
            <a:r>
              <a:rPr lang="en-US" dirty="0" smtClean="0">
                <a:hlinkClick r:id="rId2"/>
              </a:rPr>
              <a:t>http://www.rappler.com/move-ph/ispeak/35606-birth-order-personality</a:t>
            </a:r>
            <a:r>
              <a:rPr lang="en-US" dirty="0" smtClean="0"/>
              <a:t>, accessed November 17, 2014, 10:30</a:t>
            </a:r>
            <a:endParaRPr lang="en-US" dirty="0"/>
          </a:p>
        </p:txBody>
      </p:sp>
      <p:pic>
        <p:nvPicPr>
          <p:cNvPr id="4" name="Picture 3"/>
          <p:cNvPicPr>
            <a:picLocks noChangeAspect="1"/>
          </p:cNvPicPr>
          <p:nvPr/>
        </p:nvPicPr>
        <p:blipFill>
          <a:blip r:embed="rId3"/>
          <a:stretch>
            <a:fillRect/>
          </a:stretch>
        </p:blipFill>
        <p:spPr>
          <a:xfrm>
            <a:off x="508000" y="221062"/>
            <a:ext cx="8128000" cy="4572000"/>
          </a:xfrm>
          <a:prstGeom prst="rect">
            <a:avLst/>
          </a:prstGeom>
        </p:spPr>
      </p:pic>
    </p:spTree>
    <p:extLst>
      <p:ext uri="{BB962C8B-B14F-4D97-AF65-F5344CB8AC3E}">
        <p14:creationId xmlns:p14="http://schemas.microsoft.com/office/powerpoint/2010/main" val="1955353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Born</a:t>
            </a:r>
            <a:endParaRPr lang="en-US" dirty="0"/>
          </a:p>
        </p:txBody>
      </p:sp>
      <p:sp>
        <p:nvSpPr>
          <p:cNvPr id="3" name="Content Placeholder 2"/>
          <p:cNvSpPr>
            <a:spLocks noGrp="1"/>
          </p:cNvSpPr>
          <p:nvPr>
            <p:ph idx="1"/>
          </p:nvPr>
        </p:nvSpPr>
        <p:spPr>
          <a:xfrm>
            <a:off x="457200" y="1600200"/>
            <a:ext cx="8229600" cy="5009920"/>
          </a:xfrm>
        </p:spPr>
        <p:txBody>
          <a:bodyPr>
            <a:normAutofit fontScale="77500" lnSpcReduction="20000"/>
          </a:bodyPr>
          <a:lstStyle/>
          <a:p>
            <a:r>
              <a:rPr lang="en-US" dirty="0" smtClean="0"/>
              <a:t>Middle-born kids are the </a:t>
            </a:r>
            <a:r>
              <a:rPr lang="en-US" dirty="0" smtClean="0">
                <a:solidFill>
                  <a:srgbClr val="FF0000"/>
                </a:solidFill>
              </a:rPr>
              <a:t>most difficult to pin down</a:t>
            </a:r>
            <a:r>
              <a:rPr lang="en-US" dirty="0" smtClean="0"/>
              <a:t>, because while they are guaranteed to be </a:t>
            </a:r>
            <a:r>
              <a:rPr lang="en-US" dirty="0" smtClean="0">
                <a:solidFill>
                  <a:srgbClr val="FF0000"/>
                </a:solidFill>
              </a:rPr>
              <a:t>opposite of their older sibling</a:t>
            </a:r>
            <a:r>
              <a:rPr lang="en-US" dirty="0" smtClean="0"/>
              <a:t>, that difference can manifest in many ways. Middle kids will usually develop skills and interests different from those shared by the family, and </a:t>
            </a:r>
            <a:r>
              <a:rPr lang="en-US" dirty="0" smtClean="0">
                <a:solidFill>
                  <a:srgbClr val="FF0000"/>
                </a:solidFill>
              </a:rPr>
              <a:t>prioritize friends and peer groups</a:t>
            </a:r>
            <a:r>
              <a:rPr lang="en-US" dirty="0" smtClean="0"/>
              <a:t> since they often feel they do not have a special place within the family.</a:t>
            </a:r>
          </a:p>
          <a:p>
            <a:endParaRPr lang="en-US" dirty="0" smtClean="0"/>
          </a:p>
          <a:p>
            <a:r>
              <a:rPr lang="en-US" dirty="0" smtClean="0"/>
              <a:t>Middle children often feel that they receive the least attention, which can make them </a:t>
            </a:r>
            <a:r>
              <a:rPr lang="en-US" dirty="0" smtClean="0">
                <a:solidFill>
                  <a:srgbClr val="FF0000"/>
                </a:solidFill>
              </a:rPr>
              <a:t>insecure and secretive</a:t>
            </a:r>
            <a:r>
              <a:rPr lang="en-US" dirty="0" smtClean="0"/>
              <a:t>; however, it also makes them </a:t>
            </a:r>
            <a:r>
              <a:rPr lang="en-US" dirty="0" smtClean="0">
                <a:solidFill>
                  <a:srgbClr val="FF0000"/>
                </a:solidFill>
              </a:rPr>
              <a:t>more independent, inventive and resourceful</a:t>
            </a:r>
            <a:r>
              <a:rPr lang="en-US" dirty="0" smtClean="0"/>
              <a:t>. They can usually </a:t>
            </a:r>
            <a:r>
              <a:rPr lang="en-US" dirty="0" smtClean="0">
                <a:solidFill>
                  <a:srgbClr val="FF0000"/>
                </a:solidFill>
              </a:rPr>
              <a:t>read people well</a:t>
            </a:r>
            <a:r>
              <a:rPr lang="en-US" dirty="0" smtClean="0"/>
              <a:t>, and often act as </a:t>
            </a:r>
            <a:r>
              <a:rPr lang="en-US" dirty="0" smtClean="0">
                <a:solidFill>
                  <a:srgbClr val="FF0000"/>
                </a:solidFill>
              </a:rPr>
              <a:t>mediators</a:t>
            </a:r>
            <a:r>
              <a:rPr lang="en-US" dirty="0" smtClean="0"/>
              <a:t> or </a:t>
            </a:r>
            <a:r>
              <a:rPr lang="en-US" dirty="0" smtClean="0">
                <a:solidFill>
                  <a:srgbClr val="FF0000"/>
                </a:solidFill>
              </a:rPr>
              <a:t>peacemakers</a:t>
            </a:r>
            <a:r>
              <a:rPr lang="en-US" dirty="0" smtClean="0"/>
              <a:t> since their “middle” role allows them to see all sides of a situation.</a:t>
            </a:r>
            <a:endParaRPr lang="en-US" dirty="0"/>
          </a:p>
        </p:txBody>
      </p:sp>
    </p:spTree>
    <p:extLst>
      <p:ext uri="{BB962C8B-B14F-4D97-AF65-F5344CB8AC3E}">
        <p14:creationId xmlns:p14="http://schemas.microsoft.com/office/powerpoint/2010/main" val="305147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Middle-born</a:t>
            </a:r>
            <a:endParaRPr lang="en-US" dirty="0"/>
          </a:p>
        </p:txBody>
      </p:sp>
      <p:pic>
        <p:nvPicPr>
          <p:cNvPr id="4" name="Content Placeholder 3"/>
          <p:cNvPicPr>
            <a:picLocks noGrp="1" noChangeAspect="1"/>
          </p:cNvPicPr>
          <p:nvPr>
            <p:ph idx="1"/>
          </p:nvPr>
        </p:nvPicPr>
        <p:blipFill>
          <a:blip r:embed="rId2"/>
          <a:srcRect t="1115" b="1115"/>
          <a:stretch>
            <a:fillRect/>
          </a:stretch>
        </p:blipFill>
        <p:spPr/>
      </p:pic>
    </p:spTree>
    <p:extLst>
      <p:ext uri="{BB962C8B-B14F-4D97-AF65-F5344CB8AC3E}">
        <p14:creationId xmlns:p14="http://schemas.microsoft.com/office/powerpoint/2010/main" val="412339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63"/>
            <a:ext cx="8229600" cy="1143000"/>
          </a:xfrm>
        </p:spPr>
        <p:txBody>
          <a:bodyPr>
            <a:normAutofit fontScale="90000"/>
          </a:bodyPr>
          <a:lstStyle/>
          <a:p>
            <a:r>
              <a:rPr lang="en-US" dirty="0" smtClean="0"/>
              <a:t>Compensation, profession, job level, famous people</a:t>
            </a:r>
            <a:endParaRPr lang="en-US" dirty="0"/>
          </a:p>
        </p:txBody>
      </p:sp>
      <p:sp>
        <p:nvSpPr>
          <p:cNvPr id="3" name="Content Placeholder 2"/>
          <p:cNvSpPr>
            <a:spLocks noGrp="1"/>
          </p:cNvSpPr>
          <p:nvPr>
            <p:ph idx="1"/>
          </p:nvPr>
        </p:nvSpPr>
        <p:spPr>
          <a:xfrm>
            <a:off x="457200" y="1461185"/>
            <a:ext cx="8380188" cy="5396815"/>
          </a:xfrm>
        </p:spPr>
        <p:txBody>
          <a:bodyPr>
            <a:noAutofit/>
          </a:bodyPr>
          <a:lstStyle/>
          <a:p>
            <a:r>
              <a:rPr lang="en-US" sz="2400" dirty="0" smtClean="0"/>
              <a:t>Compensation: More middle children identified themselves as earning $35,000 or less per year than firstborn or youngest children, according to the </a:t>
            </a:r>
            <a:r>
              <a:rPr lang="en-US" sz="2400" dirty="0" err="1" smtClean="0"/>
              <a:t>CareerBuilder.com</a:t>
            </a:r>
            <a:r>
              <a:rPr lang="en-US" sz="2400" dirty="0" smtClean="0"/>
              <a:t> survey.</a:t>
            </a:r>
          </a:p>
          <a:p>
            <a:r>
              <a:rPr lang="en-US" sz="2400" dirty="0" smtClean="0"/>
              <a:t>Professions: Middles tend to have excellent negotiating and people skills -- anything that employs these skills is a great fit. Middle children from the </a:t>
            </a:r>
            <a:r>
              <a:rPr lang="en-US" sz="2400" dirty="0" err="1" smtClean="0"/>
              <a:t>CareerBuilder.com</a:t>
            </a:r>
            <a:r>
              <a:rPr lang="en-US" sz="2400" dirty="0" smtClean="0"/>
              <a:t> survey said they work in nursing, law enforcement, firefighting and machine operation.</a:t>
            </a:r>
          </a:p>
          <a:p>
            <a:r>
              <a:rPr lang="en-US" sz="2400" dirty="0" smtClean="0"/>
              <a:t>Job level: Middle children were more likely to identify with professional and technical staff level positions in the </a:t>
            </a:r>
            <a:r>
              <a:rPr lang="en-US" sz="2400" dirty="0" err="1" smtClean="0"/>
              <a:t>CareerBuilder.com</a:t>
            </a:r>
            <a:r>
              <a:rPr lang="en-US" sz="2400" dirty="0" smtClean="0"/>
              <a:t> survey. They also reported being the most satisfied with their current positions.</a:t>
            </a:r>
          </a:p>
          <a:p>
            <a:r>
              <a:rPr lang="en-US" sz="2400" dirty="0" smtClean="0"/>
              <a:t>Famous middles: David Letterman, Richard Nixon, Madonna and Princess Diana.</a:t>
            </a:r>
            <a:endParaRPr lang="en-US" sz="2400" dirty="0"/>
          </a:p>
        </p:txBody>
      </p:sp>
    </p:spTree>
    <p:extLst>
      <p:ext uri="{BB962C8B-B14F-4D97-AF65-F5344CB8AC3E}">
        <p14:creationId xmlns:p14="http://schemas.microsoft.com/office/powerpoint/2010/main" val="531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Born</a:t>
            </a:r>
            <a:endParaRPr lang="en-US" dirty="0"/>
          </a:p>
        </p:txBody>
      </p:sp>
      <p:sp>
        <p:nvSpPr>
          <p:cNvPr id="3" name="Content Placeholder 2"/>
          <p:cNvSpPr>
            <a:spLocks noGrp="1"/>
          </p:cNvSpPr>
          <p:nvPr>
            <p:ph idx="1"/>
          </p:nvPr>
        </p:nvSpPr>
        <p:spPr>
          <a:xfrm>
            <a:off x="457200" y="1417638"/>
            <a:ext cx="8229600" cy="5227273"/>
          </a:xfrm>
        </p:spPr>
        <p:txBody>
          <a:bodyPr>
            <a:noAutofit/>
          </a:bodyPr>
          <a:lstStyle/>
          <a:p>
            <a:r>
              <a:rPr lang="en-US" sz="2400" dirty="0" smtClean="0"/>
              <a:t>The lastborn or “</a:t>
            </a:r>
            <a:r>
              <a:rPr lang="en-US" sz="2400" dirty="0" smtClean="0">
                <a:solidFill>
                  <a:srgbClr val="FF0000"/>
                </a:solidFill>
              </a:rPr>
              <a:t>baby</a:t>
            </a:r>
            <a:r>
              <a:rPr lang="en-US" sz="2400" dirty="0" smtClean="0"/>
              <a:t>” of the family usually benefits most from the fact that by the time they come around, parents are more comfortable and experienced when it comes to the art of parenting.</a:t>
            </a:r>
          </a:p>
          <a:p>
            <a:r>
              <a:rPr lang="en-US" sz="2400" dirty="0" err="1" smtClean="0"/>
              <a:t>Lastborns</a:t>
            </a:r>
            <a:r>
              <a:rPr lang="en-US" sz="2400" dirty="0" smtClean="0"/>
              <a:t> "</a:t>
            </a:r>
            <a:r>
              <a:rPr lang="en-US" sz="2400" dirty="0" smtClean="0">
                <a:solidFill>
                  <a:srgbClr val="FF0000"/>
                </a:solidFill>
              </a:rPr>
              <a:t>shoulder less responsibility</a:t>
            </a:r>
            <a:r>
              <a:rPr lang="en-US" sz="2400" dirty="0" smtClean="0"/>
              <a:t>, so they tend to be </a:t>
            </a:r>
            <a:r>
              <a:rPr lang="en-US" sz="2400" dirty="0" smtClean="0">
                <a:solidFill>
                  <a:srgbClr val="FF0000"/>
                </a:solidFill>
              </a:rPr>
              <a:t>more carefree, easygoing, fun-loving, affectionate and sociable</a:t>
            </a:r>
            <a:r>
              <a:rPr lang="en-US" sz="2400" dirty="0" smtClean="0"/>
              <a:t>, and </a:t>
            </a:r>
            <a:r>
              <a:rPr lang="en-US" sz="2400" dirty="0" smtClean="0">
                <a:solidFill>
                  <a:srgbClr val="FF0000"/>
                </a:solidFill>
              </a:rPr>
              <a:t>they like to make people laugh</a:t>
            </a:r>
            <a:r>
              <a:rPr lang="en-US" sz="2400" dirty="0" smtClean="0"/>
              <a:t>," says Leman.</a:t>
            </a:r>
          </a:p>
          <a:p>
            <a:r>
              <a:rPr lang="en-US" sz="2400" dirty="0" smtClean="0"/>
              <a:t>He adds, however, that while </a:t>
            </a:r>
            <a:r>
              <a:rPr lang="en-US" sz="2400" dirty="0" err="1" smtClean="0"/>
              <a:t>lastborns</a:t>
            </a:r>
            <a:r>
              <a:rPr lang="en-US" sz="2400" dirty="0" smtClean="0"/>
              <a:t> may be </a:t>
            </a:r>
            <a:r>
              <a:rPr lang="en-US" sz="2400" dirty="0" smtClean="0">
                <a:solidFill>
                  <a:srgbClr val="FF0000"/>
                </a:solidFill>
              </a:rPr>
              <a:t>charming</a:t>
            </a:r>
            <a:r>
              <a:rPr lang="en-US" sz="2400" dirty="0" smtClean="0"/>
              <a:t>, they have the potential to be </a:t>
            </a:r>
            <a:r>
              <a:rPr lang="en-US" sz="2400" dirty="0" smtClean="0">
                <a:solidFill>
                  <a:srgbClr val="FF0000"/>
                </a:solidFill>
              </a:rPr>
              <a:t>manipulative</a:t>
            </a:r>
            <a:r>
              <a:rPr lang="en-US" sz="2400" dirty="0" smtClean="0"/>
              <a:t>, spoiled or babied to the point of helplessness. They are also the most </a:t>
            </a:r>
            <a:r>
              <a:rPr lang="en-US" sz="2400" dirty="0" smtClean="0">
                <a:solidFill>
                  <a:srgbClr val="FF0000"/>
                </a:solidFill>
              </a:rPr>
              <a:t>financially irresponsible and can turn rebelliou</a:t>
            </a:r>
            <a:r>
              <a:rPr lang="en-US" sz="2400" dirty="0" smtClean="0"/>
              <a:t>s, with an “I’ll show them!” attitude, as they tend to view their elder siblings as faster, stronger, bigger and smarter.</a:t>
            </a:r>
            <a:endParaRPr lang="en-US" sz="2400" dirty="0"/>
          </a:p>
        </p:txBody>
      </p:sp>
    </p:spTree>
    <p:extLst>
      <p:ext uri="{BB962C8B-B14F-4D97-AF65-F5344CB8AC3E}">
        <p14:creationId xmlns:p14="http://schemas.microsoft.com/office/powerpoint/2010/main" val="248366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Last-Born</a:t>
            </a:r>
            <a:endParaRPr lang="en-US" dirty="0"/>
          </a:p>
        </p:txBody>
      </p:sp>
      <p:pic>
        <p:nvPicPr>
          <p:cNvPr id="4" name="Content Placeholder 3"/>
          <p:cNvPicPr>
            <a:picLocks noGrp="1" noChangeAspect="1"/>
          </p:cNvPicPr>
          <p:nvPr>
            <p:ph idx="1"/>
          </p:nvPr>
        </p:nvPicPr>
        <p:blipFill>
          <a:blip r:embed="rId2"/>
          <a:srcRect t="1115" b="1115"/>
          <a:stretch>
            <a:fillRect/>
          </a:stretch>
        </p:blipFill>
        <p:spPr/>
      </p:pic>
    </p:spTree>
    <p:extLst>
      <p:ext uri="{BB962C8B-B14F-4D97-AF65-F5344CB8AC3E}">
        <p14:creationId xmlns:p14="http://schemas.microsoft.com/office/powerpoint/2010/main" val="384894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1250"/>
          </a:xfrm>
        </p:spPr>
        <p:txBody>
          <a:bodyPr>
            <a:normAutofit fontScale="90000"/>
          </a:bodyPr>
          <a:lstStyle/>
          <a:p>
            <a:r>
              <a:rPr lang="en-US" dirty="0" smtClean="0"/>
              <a:t>Compensation, Professions, Job Level, </a:t>
            </a:r>
            <a:r>
              <a:rPr lang="en-US" smtClean="0"/>
              <a:t>Famous People</a:t>
            </a:r>
            <a:endParaRPr lang="en-US" dirty="0"/>
          </a:p>
        </p:txBody>
      </p:sp>
      <p:sp>
        <p:nvSpPr>
          <p:cNvPr id="3" name="Content Placeholder 2"/>
          <p:cNvSpPr>
            <a:spLocks noGrp="1"/>
          </p:cNvSpPr>
          <p:nvPr>
            <p:ph idx="1"/>
          </p:nvPr>
        </p:nvSpPr>
        <p:spPr>
          <a:xfrm>
            <a:off x="457200" y="1408854"/>
            <a:ext cx="8229600" cy="4525963"/>
          </a:xfrm>
        </p:spPr>
        <p:txBody>
          <a:bodyPr>
            <a:noAutofit/>
          </a:bodyPr>
          <a:lstStyle/>
          <a:p>
            <a:r>
              <a:rPr lang="en-US" sz="2400" dirty="0" smtClean="0"/>
              <a:t>Compensation: Last </a:t>
            </a:r>
            <a:r>
              <a:rPr lang="en-US" sz="2400" dirty="0" err="1" smtClean="0"/>
              <a:t>borns</a:t>
            </a:r>
            <a:r>
              <a:rPr lang="en-US" sz="2400" dirty="0" smtClean="0"/>
              <a:t> were the least likely to report earning six figures, according to the </a:t>
            </a:r>
            <a:r>
              <a:rPr lang="en-US" sz="2400" dirty="0" err="1" smtClean="0"/>
              <a:t>CareerBuilder.com</a:t>
            </a:r>
            <a:r>
              <a:rPr lang="en-US" sz="2400" dirty="0" smtClean="0"/>
              <a:t> survey.</a:t>
            </a:r>
          </a:p>
          <a:p>
            <a:r>
              <a:rPr lang="en-US" sz="2400" dirty="0" smtClean="0"/>
              <a:t>Professions: Youngest children often gravitate toward artistic and outdoor jobs, according to the OSU survey. They're also successful in journalism, advertising, sales and athletics. Those who responded to the </a:t>
            </a:r>
            <a:r>
              <a:rPr lang="en-US" sz="2400" dirty="0" err="1" smtClean="0"/>
              <a:t>CareerBuilder.com</a:t>
            </a:r>
            <a:r>
              <a:rPr lang="en-US" sz="2400" dirty="0" smtClean="0"/>
              <a:t> survey reported working in art, design, sales and information technology.</a:t>
            </a:r>
          </a:p>
          <a:p>
            <a:r>
              <a:rPr lang="en-US" sz="2400" dirty="0" smtClean="0"/>
              <a:t>Job level: The majority of last </a:t>
            </a:r>
            <a:r>
              <a:rPr lang="en-US" sz="2400" dirty="0" err="1" smtClean="0"/>
              <a:t>borns</a:t>
            </a:r>
            <a:r>
              <a:rPr lang="en-US" sz="2400" dirty="0" smtClean="0"/>
              <a:t> in the </a:t>
            </a:r>
            <a:r>
              <a:rPr lang="en-US" sz="2400" dirty="0" err="1" smtClean="0"/>
              <a:t>CareerBuilder.com</a:t>
            </a:r>
            <a:r>
              <a:rPr lang="en-US" sz="2400" dirty="0" smtClean="0"/>
              <a:t> survey held administrative and clerical level positions. They also reported being the least satisfied in their current jobs.</a:t>
            </a:r>
          </a:p>
          <a:p>
            <a:r>
              <a:rPr lang="en-US" sz="2400" dirty="0" smtClean="0"/>
              <a:t>Famous younglings: Jim Carrey, Billy Crystal, Steve Martin, Cameron Diaz and Rosie O'Donnell.</a:t>
            </a:r>
            <a:endParaRPr lang="en-US" sz="2400" dirty="0"/>
          </a:p>
        </p:txBody>
      </p:sp>
    </p:spTree>
    <p:extLst>
      <p:ext uri="{BB962C8B-B14F-4D97-AF65-F5344CB8AC3E}">
        <p14:creationId xmlns:p14="http://schemas.microsoft.com/office/powerpoint/2010/main" val="3171482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fast…</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University of Georgia psychologist Alan E. Stewart also recently distinguished between “actual” birth order, or ABO (the numerical rank order into which you are born in your family of origin) and “psychological” birth order, or PBO (self-perceived position in the family).</a:t>
            </a:r>
            <a:endParaRPr lang="en-US" dirty="0"/>
          </a:p>
        </p:txBody>
      </p:sp>
    </p:spTree>
    <p:extLst>
      <p:ext uri="{BB962C8B-B14F-4D97-AF65-F5344CB8AC3E}">
        <p14:creationId xmlns:p14="http://schemas.microsoft.com/office/powerpoint/2010/main" val="7351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Predicting personality based on birth order is not as simple as one may think. There are many exceptions that can have an effect on how much birth order plays a role in determining personality. Some of these factors are listed below:</a:t>
            </a:r>
          </a:p>
          <a:p>
            <a:endParaRPr lang="en-US" dirty="0" smtClean="0"/>
          </a:p>
          <a:p>
            <a:r>
              <a:rPr lang="en-US" dirty="0" smtClean="0"/>
              <a:t>Gender</a:t>
            </a:r>
          </a:p>
          <a:p>
            <a:r>
              <a:rPr lang="en-US" dirty="0" smtClean="0"/>
              <a:t>Blended families</a:t>
            </a:r>
          </a:p>
          <a:p>
            <a:r>
              <a:rPr lang="en-US" dirty="0" smtClean="0"/>
              <a:t>Adoption</a:t>
            </a:r>
          </a:p>
          <a:p>
            <a:r>
              <a:rPr lang="en-US" dirty="0" smtClean="0"/>
              <a:t>Multiples (for example, twins or triplets)</a:t>
            </a:r>
          </a:p>
          <a:p>
            <a:r>
              <a:rPr lang="en-US" dirty="0" smtClean="0"/>
              <a:t>How many children are in the family</a:t>
            </a:r>
          </a:p>
          <a:p>
            <a:r>
              <a:rPr lang="en-US" dirty="0" smtClean="0"/>
              <a:t>Spacing of children (for example, whether 1 year or 9 years separate siblings)</a:t>
            </a:r>
            <a:endParaRPr lang="en-US" dirty="0"/>
          </a:p>
        </p:txBody>
      </p:sp>
    </p:spTree>
    <p:extLst>
      <p:ext uri="{BB962C8B-B14F-4D97-AF65-F5344CB8AC3E}">
        <p14:creationId xmlns:p14="http://schemas.microsoft.com/office/powerpoint/2010/main" val="251812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University of Maine Cooperative Extension. (2005). Birth Order Helps Make Us Unique. Retrieved February 22, 2006 from </a:t>
            </a:r>
            <a:r>
              <a:rPr lang="en-US" dirty="0" smtClean="0">
                <a:hlinkClick r:id="rId2"/>
              </a:rPr>
              <a:t>http://www.umext.maine.edu/onlinepubs/htmpubs/4359.htm</a:t>
            </a:r>
            <a:endParaRPr lang="en-US" dirty="0" smtClean="0"/>
          </a:p>
          <a:p>
            <a:r>
              <a:rPr lang="en-US" dirty="0" err="1" smtClean="0"/>
              <a:t>Zupek</a:t>
            </a:r>
            <a:r>
              <a:rPr lang="en-US" dirty="0" smtClean="0"/>
              <a:t>, Rachel, Can Birth order determine your career?, </a:t>
            </a:r>
            <a:r>
              <a:rPr lang="en-US" dirty="0" err="1" smtClean="0"/>
              <a:t>cnn.com</a:t>
            </a:r>
            <a:r>
              <a:rPr lang="en-US" dirty="0" smtClean="0"/>
              <a:t>, </a:t>
            </a:r>
            <a:r>
              <a:rPr lang="en-US" dirty="0" smtClean="0">
                <a:hlinkClick r:id="rId3"/>
              </a:rPr>
              <a:t>http://edition.cnn.com/2008/LIVING/worklife/10/22/cb.birth.order.career/index.html?iref=24hours</a:t>
            </a:r>
            <a:r>
              <a:rPr lang="en-US" dirty="0" smtClean="0"/>
              <a:t>, accessed November 18, 2014, 10:51</a:t>
            </a:r>
          </a:p>
          <a:p>
            <a:endParaRPr lang="en-US" dirty="0" smtClean="0"/>
          </a:p>
          <a:p>
            <a:endParaRPr lang="en-US" dirty="0"/>
          </a:p>
        </p:txBody>
      </p:sp>
    </p:spTree>
    <p:extLst>
      <p:ext uri="{BB962C8B-B14F-4D97-AF65-F5344CB8AC3E}">
        <p14:creationId xmlns:p14="http://schemas.microsoft.com/office/powerpoint/2010/main" val="158126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Order and Personality Type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theory that birth order affects personality has been around for centuries. It was first proposed by psychiatrist Alfred Adler (1870-1937), and while it has been contested by other experts over the years, I still tend to think that there’s some truth to it.</a:t>
            </a:r>
          </a:p>
          <a:p>
            <a:endParaRPr lang="en-US" dirty="0" smtClean="0"/>
          </a:p>
          <a:p>
            <a:r>
              <a:rPr lang="en-US" dirty="0" smtClean="0"/>
              <a:t>Here are the basic birth order personality types, according to Kevin Leman, PhD, author of The Birth Order Book: Why You Are the Way You Are. Are they true for you?</a:t>
            </a:r>
            <a:endParaRPr lang="en-US" dirty="0"/>
          </a:p>
        </p:txBody>
      </p:sp>
    </p:spTree>
    <p:extLst>
      <p:ext uri="{BB962C8B-B14F-4D97-AF65-F5344CB8AC3E}">
        <p14:creationId xmlns:p14="http://schemas.microsoft.com/office/powerpoint/2010/main" val="250527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Firstborns</a:t>
            </a:r>
            <a:endParaRPr lang="en-US" dirty="0"/>
          </a:p>
        </p:txBody>
      </p:sp>
      <p:sp>
        <p:nvSpPr>
          <p:cNvPr id="3" name="Content Placeholder 2"/>
          <p:cNvSpPr>
            <a:spLocks noGrp="1"/>
          </p:cNvSpPr>
          <p:nvPr>
            <p:ph idx="1"/>
          </p:nvPr>
        </p:nvSpPr>
        <p:spPr>
          <a:xfrm>
            <a:off x="457200" y="1600200"/>
            <a:ext cx="8229600" cy="4870760"/>
          </a:xfrm>
        </p:spPr>
        <p:txBody>
          <a:bodyPr>
            <a:normAutofit fontScale="92500" lnSpcReduction="10000"/>
          </a:bodyPr>
          <a:lstStyle/>
          <a:p>
            <a:r>
              <a:rPr lang="en-US" dirty="0" smtClean="0"/>
              <a:t>Firstborns are </a:t>
            </a:r>
            <a:r>
              <a:rPr lang="en-US" dirty="0" smtClean="0">
                <a:solidFill>
                  <a:srgbClr val="FF0000"/>
                </a:solidFill>
              </a:rPr>
              <a:t>natural leaders</a:t>
            </a:r>
            <a:r>
              <a:rPr lang="en-US" dirty="0" smtClean="0"/>
              <a:t>. Taking the lead from their parents, they like </a:t>
            </a:r>
            <a:r>
              <a:rPr lang="en-US" dirty="0" smtClean="0">
                <a:solidFill>
                  <a:srgbClr val="FF0000"/>
                </a:solidFill>
              </a:rPr>
              <a:t>taking charge </a:t>
            </a:r>
            <a:r>
              <a:rPr lang="en-US" dirty="0" smtClean="0"/>
              <a:t>and want everything to be just right. This may also mean they </a:t>
            </a:r>
            <a:r>
              <a:rPr lang="en-US" dirty="0" smtClean="0">
                <a:solidFill>
                  <a:srgbClr val="FF0000"/>
                </a:solidFill>
              </a:rPr>
              <a:t>struggle to admit when they are wrong</a:t>
            </a:r>
            <a:r>
              <a:rPr lang="en-US" dirty="0" smtClean="0"/>
              <a:t>.</a:t>
            </a:r>
          </a:p>
          <a:p>
            <a:endParaRPr lang="en-US" dirty="0" smtClean="0"/>
          </a:p>
          <a:p>
            <a:r>
              <a:rPr lang="en-US" dirty="0" smtClean="0"/>
              <a:t>Typically </a:t>
            </a:r>
            <a:r>
              <a:rPr lang="en-US" dirty="0" smtClean="0">
                <a:solidFill>
                  <a:srgbClr val="FF0000"/>
                </a:solidFill>
              </a:rPr>
              <a:t>reliable</a:t>
            </a:r>
            <a:r>
              <a:rPr lang="en-US" dirty="0" smtClean="0"/>
              <a:t> and </a:t>
            </a:r>
            <a:r>
              <a:rPr lang="en-US" dirty="0" smtClean="0">
                <a:solidFill>
                  <a:srgbClr val="FF0000"/>
                </a:solidFill>
              </a:rPr>
              <a:t>conscientious</a:t>
            </a:r>
            <a:r>
              <a:rPr lang="en-US" dirty="0" smtClean="0"/>
              <a:t>, firstborns are often </a:t>
            </a:r>
            <a:r>
              <a:rPr lang="en-US" dirty="0" smtClean="0">
                <a:solidFill>
                  <a:srgbClr val="FF0000"/>
                </a:solidFill>
              </a:rPr>
              <a:t>perfectionists</a:t>
            </a:r>
            <a:r>
              <a:rPr lang="en-US" dirty="0" smtClean="0"/>
              <a:t> who don't like surprises. Although firstborns are usually </a:t>
            </a:r>
            <a:r>
              <a:rPr lang="en-US" dirty="0" smtClean="0">
                <a:solidFill>
                  <a:srgbClr val="FF0000"/>
                </a:solidFill>
              </a:rPr>
              <a:t>aggressive</a:t>
            </a:r>
            <a:r>
              <a:rPr lang="en-US" dirty="0" smtClean="0"/>
              <a:t> and </a:t>
            </a:r>
            <a:r>
              <a:rPr lang="en-US" dirty="0" smtClean="0">
                <a:solidFill>
                  <a:srgbClr val="FF0000"/>
                </a:solidFill>
              </a:rPr>
              <a:t>confident</a:t>
            </a:r>
            <a:r>
              <a:rPr lang="en-US" dirty="0" smtClean="0"/>
              <a:t>, many are also </a:t>
            </a:r>
            <a:r>
              <a:rPr lang="en-US" dirty="0" smtClean="0">
                <a:solidFill>
                  <a:srgbClr val="FF0000"/>
                </a:solidFill>
              </a:rPr>
              <a:t>people pleasers </a:t>
            </a:r>
            <a:r>
              <a:rPr lang="en-US" dirty="0" smtClean="0"/>
              <a:t>with a strong need for </a:t>
            </a:r>
            <a:r>
              <a:rPr lang="en-US" dirty="0" smtClean="0">
                <a:solidFill>
                  <a:srgbClr val="FF0000"/>
                </a:solidFill>
              </a:rPr>
              <a:t>approval</a:t>
            </a:r>
            <a:r>
              <a:rPr lang="en-US" dirty="0" smtClean="0"/>
              <a:t> from anyone in charge.</a:t>
            </a:r>
            <a:endParaRPr lang="en-US" dirty="0"/>
          </a:p>
        </p:txBody>
      </p:sp>
    </p:spTree>
    <p:extLst>
      <p:ext uri="{BB962C8B-B14F-4D97-AF65-F5344CB8AC3E}">
        <p14:creationId xmlns:p14="http://schemas.microsoft.com/office/powerpoint/2010/main" val="41855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Firstborns</a:t>
            </a:r>
            <a:endParaRPr lang="en-US" dirty="0"/>
          </a:p>
        </p:txBody>
      </p:sp>
      <p:pic>
        <p:nvPicPr>
          <p:cNvPr id="4" name="Content Placeholder 3"/>
          <p:cNvPicPr>
            <a:picLocks noGrp="1" noChangeAspect="1"/>
          </p:cNvPicPr>
          <p:nvPr>
            <p:ph idx="1"/>
          </p:nvPr>
        </p:nvPicPr>
        <p:blipFill>
          <a:blip r:embed="rId2"/>
          <a:srcRect t="1115" b="1115"/>
          <a:stretch>
            <a:fillRect/>
          </a:stretch>
        </p:blipFill>
        <p:spPr/>
      </p:pic>
    </p:spTree>
    <p:extLst>
      <p:ext uri="{BB962C8B-B14F-4D97-AF65-F5344CB8AC3E}">
        <p14:creationId xmlns:p14="http://schemas.microsoft.com/office/powerpoint/2010/main" val="416448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and Professions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Compensation: </a:t>
            </a:r>
            <a:r>
              <a:rPr lang="en-US" dirty="0" smtClean="0"/>
              <a:t>A recent survey by </a:t>
            </a:r>
            <a:r>
              <a:rPr lang="en-US" dirty="0" err="1" smtClean="0"/>
              <a:t>CareerBuilder.com</a:t>
            </a:r>
            <a:r>
              <a:rPr lang="en-US" dirty="0" smtClean="0"/>
              <a:t> found that workers who were the firstborn child in their families were more likely to earn $100,000 or more annually compared to their siblings.</a:t>
            </a:r>
          </a:p>
          <a:p>
            <a:endParaRPr lang="en-US" dirty="0" smtClean="0"/>
          </a:p>
          <a:p>
            <a:r>
              <a:rPr lang="en-US" b="1" dirty="0" smtClean="0"/>
              <a:t>Professions: </a:t>
            </a:r>
            <a:r>
              <a:rPr lang="en-US" dirty="0" smtClean="0"/>
              <a:t>The oldest tend to pursue vocations that require higher education, like medicine, engineering or law. Firstborns from the </a:t>
            </a:r>
            <a:r>
              <a:rPr lang="en-US" dirty="0" err="1" smtClean="0"/>
              <a:t>CareerBuilder.com</a:t>
            </a:r>
            <a:r>
              <a:rPr lang="en-US" dirty="0" smtClean="0"/>
              <a:t> survey reported working in jobs in government, engineering, pharmacy and science. Ohio State University researchers found firstborn children were more likely to pursue "intellectual" jobs.</a:t>
            </a:r>
            <a:endParaRPr lang="en-US" dirty="0"/>
          </a:p>
        </p:txBody>
      </p:sp>
    </p:spTree>
    <p:extLst>
      <p:ext uri="{BB962C8B-B14F-4D97-AF65-F5344CB8AC3E}">
        <p14:creationId xmlns:p14="http://schemas.microsoft.com/office/powerpoint/2010/main" val="19270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Level and Famous People</a:t>
            </a:r>
            <a:endParaRPr lang="en-US" dirty="0"/>
          </a:p>
        </p:txBody>
      </p:sp>
      <p:sp>
        <p:nvSpPr>
          <p:cNvPr id="3" name="Content Placeholder 2"/>
          <p:cNvSpPr>
            <a:spLocks noGrp="1"/>
          </p:cNvSpPr>
          <p:nvPr>
            <p:ph idx="1"/>
          </p:nvPr>
        </p:nvSpPr>
        <p:spPr/>
        <p:txBody>
          <a:bodyPr/>
          <a:lstStyle/>
          <a:p>
            <a:r>
              <a:rPr lang="en-US" dirty="0" smtClean="0"/>
              <a:t>Job level: Workers who are firstborn are more likely to report holding a vice president or senior management position, according to the survey.</a:t>
            </a:r>
          </a:p>
          <a:p>
            <a:endParaRPr lang="en-US" dirty="0" smtClean="0"/>
          </a:p>
          <a:p>
            <a:r>
              <a:rPr lang="en-US" dirty="0" smtClean="0"/>
              <a:t>Famous firstborns: Oprah, Hillary Clinton, Winston Churchill, Sylvester Stallone and Bill Clinton.</a:t>
            </a:r>
            <a:endParaRPr lang="en-US" dirty="0"/>
          </a:p>
        </p:txBody>
      </p:sp>
    </p:spTree>
    <p:extLst>
      <p:ext uri="{BB962C8B-B14F-4D97-AF65-F5344CB8AC3E}">
        <p14:creationId xmlns:p14="http://schemas.microsoft.com/office/powerpoint/2010/main" val="386874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Children</a:t>
            </a:r>
            <a:endParaRPr lang="en-US" dirty="0"/>
          </a:p>
        </p:txBody>
      </p:sp>
      <p:sp>
        <p:nvSpPr>
          <p:cNvPr id="3" name="Content Placeholder 2"/>
          <p:cNvSpPr>
            <a:spLocks noGrp="1"/>
          </p:cNvSpPr>
          <p:nvPr>
            <p:ph idx="1"/>
          </p:nvPr>
        </p:nvSpPr>
        <p:spPr>
          <a:xfrm>
            <a:off x="457200" y="1600200"/>
            <a:ext cx="8229600" cy="4748995"/>
          </a:xfrm>
        </p:spPr>
        <p:txBody>
          <a:bodyPr>
            <a:normAutofit fontScale="85000" lnSpcReduction="20000"/>
          </a:bodyPr>
          <a:lstStyle/>
          <a:p>
            <a:r>
              <a:rPr lang="en-US" dirty="0" smtClean="0"/>
              <a:t>According to Leman, only children are "</a:t>
            </a:r>
            <a:r>
              <a:rPr lang="en-US" dirty="0" smtClean="0">
                <a:solidFill>
                  <a:srgbClr val="FF0000"/>
                </a:solidFill>
              </a:rPr>
              <a:t>Super Firstborns</a:t>
            </a:r>
            <a:r>
              <a:rPr lang="en-US" dirty="0" smtClean="0"/>
              <a:t>" or “</a:t>
            </a:r>
            <a:r>
              <a:rPr lang="en-US" dirty="0" smtClean="0">
                <a:solidFill>
                  <a:srgbClr val="FF0000"/>
                </a:solidFill>
              </a:rPr>
              <a:t>firstborns in triplicate</a:t>
            </a:r>
            <a:r>
              <a:rPr lang="en-US" dirty="0" smtClean="0"/>
              <a:t>.” They share many of the same traits as firstborns and frequently shoulder parents' high expectations. Thus, they tend to be </a:t>
            </a:r>
            <a:r>
              <a:rPr lang="en-US" dirty="0" smtClean="0">
                <a:solidFill>
                  <a:srgbClr val="FF0000"/>
                </a:solidFill>
              </a:rPr>
              <a:t>even more responsible </a:t>
            </a:r>
            <a:r>
              <a:rPr lang="en-US" dirty="0" smtClean="0"/>
              <a:t>and </a:t>
            </a:r>
            <a:r>
              <a:rPr lang="en-US" dirty="0" smtClean="0">
                <a:solidFill>
                  <a:srgbClr val="FF0000"/>
                </a:solidFill>
              </a:rPr>
              <a:t>even bigger perfectionists</a:t>
            </a:r>
            <a:r>
              <a:rPr lang="en-US" dirty="0" smtClean="0"/>
              <a:t>. They also tend </a:t>
            </a:r>
            <a:r>
              <a:rPr lang="en-US" dirty="0" smtClean="0">
                <a:solidFill>
                  <a:srgbClr val="FF0000"/>
                </a:solidFill>
              </a:rPr>
              <a:t>to struggle more with criticism.</a:t>
            </a:r>
          </a:p>
          <a:p>
            <a:endParaRPr lang="en-US" dirty="0" smtClean="0"/>
          </a:p>
          <a:p>
            <a:r>
              <a:rPr lang="en-US" dirty="0" smtClean="0"/>
              <a:t>Only children are often </a:t>
            </a:r>
            <a:r>
              <a:rPr lang="en-US" dirty="0" smtClean="0">
                <a:solidFill>
                  <a:srgbClr val="FF0000"/>
                </a:solidFill>
              </a:rPr>
              <a:t>confident</a:t>
            </a:r>
            <a:r>
              <a:rPr lang="en-US" dirty="0" smtClean="0"/>
              <a:t>, </a:t>
            </a:r>
            <a:r>
              <a:rPr lang="en-US" dirty="0" smtClean="0">
                <a:solidFill>
                  <a:srgbClr val="FF0000"/>
                </a:solidFill>
              </a:rPr>
              <a:t>well spoken </a:t>
            </a:r>
            <a:r>
              <a:rPr lang="en-US" dirty="0" smtClean="0"/>
              <a:t>and </a:t>
            </a:r>
            <a:r>
              <a:rPr lang="en-US" dirty="0" smtClean="0">
                <a:solidFill>
                  <a:srgbClr val="FF0000"/>
                </a:solidFill>
              </a:rPr>
              <a:t>tend to do well </a:t>
            </a:r>
            <a:r>
              <a:rPr lang="en-US" dirty="0" smtClean="0"/>
              <a:t>at school. They are also likely to use their </a:t>
            </a:r>
            <a:r>
              <a:rPr lang="en-US" dirty="0" smtClean="0">
                <a:solidFill>
                  <a:srgbClr val="FF0000"/>
                </a:solidFill>
              </a:rPr>
              <a:t>imagination</a:t>
            </a:r>
            <a:r>
              <a:rPr lang="en-US" dirty="0" smtClean="0"/>
              <a:t> more than other children, and usually </a:t>
            </a:r>
            <a:r>
              <a:rPr lang="en-US" dirty="0" smtClean="0">
                <a:solidFill>
                  <a:srgbClr val="FF0000"/>
                </a:solidFill>
              </a:rPr>
              <a:t>get along better with people older than themselves.</a:t>
            </a:r>
            <a:endParaRPr lang="en-US" dirty="0">
              <a:solidFill>
                <a:srgbClr val="FF0000"/>
              </a:solidFill>
            </a:endParaRPr>
          </a:p>
        </p:txBody>
      </p:sp>
    </p:spTree>
    <p:extLst>
      <p:ext uri="{BB962C8B-B14F-4D97-AF65-F5344CB8AC3E}">
        <p14:creationId xmlns:p14="http://schemas.microsoft.com/office/powerpoint/2010/main" val="59438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Only Child</a:t>
            </a:r>
            <a:endParaRPr lang="en-US" dirty="0"/>
          </a:p>
        </p:txBody>
      </p:sp>
      <p:pic>
        <p:nvPicPr>
          <p:cNvPr id="4" name="Content Placeholder 3"/>
          <p:cNvPicPr>
            <a:picLocks noGrp="1" noChangeAspect="1"/>
          </p:cNvPicPr>
          <p:nvPr>
            <p:ph idx="1"/>
          </p:nvPr>
        </p:nvPicPr>
        <p:blipFill>
          <a:blip r:embed="rId2"/>
          <a:srcRect t="1250" b="1250"/>
          <a:stretch>
            <a:fillRect/>
          </a:stretch>
        </p:blipFill>
        <p:spPr/>
      </p:pic>
    </p:spTree>
    <p:extLst>
      <p:ext uri="{BB962C8B-B14F-4D97-AF65-F5344CB8AC3E}">
        <p14:creationId xmlns:p14="http://schemas.microsoft.com/office/powerpoint/2010/main" val="62020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Compensation, professions, famous people</a:t>
            </a:r>
            <a:endParaRPr lang="en-US" dirty="0"/>
          </a:p>
        </p:txBody>
      </p:sp>
      <p:sp>
        <p:nvSpPr>
          <p:cNvPr id="3" name="Content Placeholder 2"/>
          <p:cNvSpPr>
            <a:spLocks noGrp="1"/>
          </p:cNvSpPr>
          <p:nvPr>
            <p:ph idx="1"/>
          </p:nvPr>
        </p:nvSpPr>
        <p:spPr/>
        <p:txBody>
          <a:bodyPr/>
          <a:lstStyle/>
          <a:p>
            <a:r>
              <a:rPr lang="en-US" dirty="0" smtClean="0"/>
              <a:t>Only Children are similar in compensation and professions to Firstborns.</a:t>
            </a:r>
          </a:p>
          <a:p>
            <a:r>
              <a:rPr lang="en-US" dirty="0" smtClean="0"/>
              <a:t>Famous only children: Jack Welch, Tiger Woods, Alan Greenspan and Maria </a:t>
            </a:r>
            <a:r>
              <a:rPr lang="en-US" dirty="0" err="1" smtClean="0"/>
              <a:t>Sharapova</a:t>
            </a:r>
            <a:r>
              <a:rPr lang="en-US" dirty="0" smtClean="0"/>
              <a:t>.</a:t>
            </a:r>
            <a:endParaRPr lang="en-US" dirty="0"/>
          </a:p>
        </p:txBody>
      </p:sp>
    </p:spTree>
    <p:extLst>
      <p:ext uri="{BB962C8B-B14F-4D97-AF65-F5344CB8AC3E}">
        <p14:creationId xmlns:p14="http://schemas.microsoft.com/office/powerpoint/2010/main" val="39194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1269</Words>
  <Application>Microsoft Macintosh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Birth Order and Personality Type</vt:lpstr>
      <vt:lpstr>Birth Order and Personality Type</vt:lpstr>
      <vt:lpstr>Firstborns</vt:lpstr>
      <vt:lpstr>Firstborns</vt:lpstr>
      <vt:lpstr>Compensation and Professions</vt:lpstr>
      <vt:lpstr>Job Level and Famous People</vt:lpstr>
      <vt:lpstr>Only Children</vt:lpstr>
      <vt:lpstr>The Only Child</vt:lpstr>
      <vt:lpstr>Compensation, professions, famous people</vt:lpstr>
      <vt:lpstr>Middle Born</vt:lpstr>
      <vt:lpstr>Middle-born</vt:lpstr>
      <vt:lpstr>Compensation, profession, job level, famous people</vt:lpstr>
      <vt:lpstr>Last Born</vt:lpstr>
      <vt:lpstr>Last-Born</vt:lpstr>
      <vt:lpstr>Compensation, Professions, Job Level, Famous People</vt:lpstr>
      <vt:lpstr>Not so fast…</vt:lpstr>
      <vt:lpstr>So, …</vt:lpstr>
      <vt:lpstr>Other 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Order and Personality Type</dc:title>
  <dc:creator>Sandra Sembel</dc:creator>
  <cp:lastModifiedBy>Sandra Sembel</cp:lastModifiedBy>
  <cp:revision>5</cp:revision>
  <dcterms:created xsi:type="dcterms:W3CDTF">2014-11-18T03:28:25Z</dcterms:created>
  <dcterms:modified xsi:type="dcterms:W3CDTF">2014-11-18T03:57:37Z</dcterms:modified>
</cp:coreProperties>
</file>