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0" r:id="rId3"/>
    <p:sldId id="280" r:id="rId4"/>
    <p:sldId id="281" r:id="rId5"/>
    <p:sldId id="265" r:id="rId6"/>
    <p:sldId id="273" r:id="rId7"/>
    <p:sldId id="282" r:id="rId8"/>
    <p:sldId id="284" r:id="rId9"/>
    <p:sldId id="285" r:id="rId10"/>
    <p:sldId id="286" r:id="rId11"/>
    <p:sldId id="28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7E9"/>
    <a:srgbClr val="03A1A4"/>
    <a:srgbClr val="EF3078"/>
    <a:srgbClr val="D9D9D9"/>
    <a:srgbClr val="3B5998"/>
    <a:srgbClr val="EE9524"/>
    <a:srgbClr val="26A6D1"/>
    <a:srgbClr val="D42428"/>
    <a:srgbClr val="E6E6E6"/>
    <a:srgbClr val="3857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09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8B03F-EB71-410D-A9C3-2D2AC60C84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77EC6C-FF8E-4AAE-B6E8-226BD551F7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A6717-B0C0-44C1-A7AA-8C117B3E9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E5E5D-80C9-46B8-B697-9A54A575C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041BB-7A72-43E2-9893-1FF9F3694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386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6CB62-DE42-49E8-BA74-67778CC92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6D53F0-4002-468C-A76A-D5B2444BF6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49F17-23EF-4437-9DAC-2E8D15EF1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3A19B-6D9A-433C-B5EF-B8E2C7921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71ADC-190F-451D-9E92-EC6F2D559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21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051EC9-B24C-4BC9-82E4-0B3B7C3CE5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B198D9-BA81-4EAE-AFB9-D4959FA4F4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E91E6-EDA5-4866-AE21-838EE23C0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1A2FF-A882-4128-94DB-655A820AE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BF748-DD2E-44B3-8F36-441D6726E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32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B5551-51AF-4DDB-B83F-67EF20484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FF0E7-6F29-41A1-9A79-467FE0B86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19DA6-7E4C-4D81-87A3-3E9AB00D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352FA-B019-45A0-B5B3-429DA0C7A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ABD4C-CCFF-4EA8-B0D9-78E1EE447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58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86797-CD77-463D-B20B-E31409F43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73734E-B29A-41DF-966C-F6F9807EC3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7AC8D4-16DF-418A-B561-315CFB7D1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ED482F-CD8A-417A-9180-C3CB13EB5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8BC6B-2238-4F42-8A20-2BBF6D86A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712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2E1D6-8F5E-4D5E-8590-DDF4F314B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BD5BF-F646-45A0-9D45-839B57ECDE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1CB740-2940-49DF-A4ED-1A3FCD5512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05D94-BE73-455C-9FC9-0E9D94662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A971C2-0268-4127-8441-E825F0BC0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F998E0-5F09-4DB4-8AF6-93C733433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676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542A6-5CDE-4103-878C-3FD05FDC8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FB54EB-FD62-4AD1-A7BA-94BF3A00A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17967F-F563-4822-B8C7-F9531DF5B0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A9A81E-D741-4C20-AF41-834F0764ED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AE94A0-45ED-473B-A985-354EA7DDFE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646A99-4B06-40C6-BC1F-6DCF5051C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149601-28C7-46D3-98E9-C01731F34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211C91-D0F4-43AB-A65B-B3A4A6CC3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543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DC96D-9259-4193-AA29-9C555513A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399C55-D785-4815-844F-10552A8B0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A0546-62B4-4A71-945D-0CDDF00BE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D1FA51-7F1E-4675-A594-ED6AE654C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258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64601B-CDAA-417C-896A-3EBBF8359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91B993-D7C5-4B2F-978A-53C1EAAC5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AB1606-B9AC-4E4C-BDB5-EFB17BF6D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12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716A5-B55C-4E0A-8E80-86F8981F7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B415D-BD3B-4BF1-8702-ACB73F739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A1B6E5-8961-47C3-82F6-84F8209864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E15EFA-9CDB-407E-A02C-559361022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583BD7-A3AB-4146-B913-49E0021E1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EE8AB-4161-4B83-B736-16A17329C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524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F0B64-16D0-4DD1-B453-AF6665549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C15406-DEC9-4387-8D9E-76AD25AAB0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3FE20B-13AB-4D94-A3C2-7925ACFD08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CD83F7-4D58-48EE-854B-BBCAA0675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89F3C9-528D-4723-9868-C8EC2755C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91BBCA-FD3A-4E60-8E98-F1C2B6193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91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7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0809AC-7EC4-49E0-990C-A6C64F487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4B1242-C231-4EEF-BCE9-DA025AF02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5FF5F-AE2C-4B42-B0CC-0596B671F5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0115F-65E7-4948-BBBD-A84F05213A84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D5724-EF5C-4A01-9DE7-01578DB37C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A064B1-DC35-4C35-A879-FEE290790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1DDA6-1DBC-4F4A-8EE5-258398DC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15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E8AA9BD-5B28-4BB1-803B-54BB6E1B0DE1}"/>
              </a:ext>
            </a:extLst>
          </p:cNvPr>
          <p:cNvSpPr txBox="1"/>
          <p:nvPr/>
        </p:nvSpPr>
        <p:spPr>
          <a:xfrm>
            <a:off x="2412317" y="1357341"/>
            <a:ext cx="7278915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4100" dirty="0">
              <a:solidFill>
                <a:srgbClr val="EF3078"/>
              </a:solidFill>
              <a:latin typeface="Tw Cen MT" panose="020B0602020104020603" pitchFamily="34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9A81CDB-32D0-44DE-8C97-ED9715A26794}"/>
              </a:ext>
            </a:extLst>
          </p:cNvPr>
          <p:cNvGrpSpPr/>
          <p:nvPr/>
        </p:nvGrpSpPr>
        <p:grpSpPr>
          <a:xfrm>
            <a:off x="4394853" y="5048835"/>
            <a:ext cx="3402294" cy="451824"/>
            <a:chOff x="4679586" y="878988"/>
            <a:chExt cx="1434489" cy="1905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D31D10B2-1E82-41AB-86A1-B072302828F6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DB7722A-3558-43A6-B164-DF6A02A376BF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BFE304DF-F7E1-42ED-9E9B-4CE7C44D9B16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F54F95C-E83F-4F9D-8AD7-617D43243D98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1C7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60EAC4EE-D672-4D5A-8655-7DB7D57CBE0E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B8583709-595F-4CE2-B8B0-C47733F186E5}"/>
              </a:ext>
            </a:extLst>
          </p:cNvPr>
          <p:cNvSpPr txBox="1"/>
          <p:nvPr/>
        </p:nvSpPr>
        <p:spPr>
          <a:xfrm>
            <a:off x="2456403" y="3257861"/>
            <a:ext cx="7278915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100" dirty="0">
                <a:solidFill>
                  <a:srgbClr val="03A1A4"/>
                </a:solidFill>
                <a:latin typeface="Tw Cen MT" panose="020B0602020104020603" pitchFamily="34" charset="0"/>
              </a:rPr>
              <a:t>Using Context Clues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F3F83E4-1978-462D-82E9-2028E8170B29}"/>
              </a:ext>
            </a:extLst>
          </p:cNvPr>
          <p:cNvSpPr txBox="1"/>
          <p:nvPr/>
        </p:nvSpPr>
        <p:spPr>
          <a:xfrm>
            <a:off x="2456403" y="4010579"/>
            <a:ext cx="7278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Meeting 3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6798" y="546556"/>
            <a:ext cx="3078123" cy="2829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64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8" grpId="0"/>
      <p:bldP spid="2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40"/>
            <a:ext cx="6856141" cy="1325563"/>
          </a:xfrm>
        </p:spPr>
        <p:txBody>
          <a:bodyPr/>
          <a:lstStyle/>
          <a:p>
            <a:r>
              <a:rPr lang="en-US" b="1" dirty="0"/>
              <a:t>Context Clues: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626" y="1547104"/>
            <a:ext cx="5181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500" dirty="0"/>
              <a:t>The meaning  of an unfamiliar word can be inferred from the description of a situation or experience . </a:t>
            </a:r>
          </a:p>
          <a:p>
            <a:pPr marL="0" indent="0" algn="ctr">
              <a:buNone/>
            </a:pPr>
            <a:endParaRPr lang="en-US" sz="3500" dirty="0"/>
          </a:p>
          <a:p>
            <a:pPr marL="0" indent="0" algn="ctr">
              <a:buNone/>
            </a:pPr>
            <a:r>
              <a:rPr lang="en-US" sz="3600" dirty="0"/>
              <a:t>Inference clues will give a meaning that is implied but not stated.</a:t>
            </a:r>
            <a:endParaRPr lang="en-US" sz="35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927AFD6-98CE-4082-BB2D-8865C4A3E62F}"/>
              </a:ext>
            </a:extLst>
          </p:cNvPr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E6E7E9"/>
                </a:solidFill>
                <a:latin typeface="Tw Cen MT" panose="020B0602020104020603" pitchFamily="34" charset="0"/>
              </a:rPr>
              <a:t>Give Some Brief Point To Explain This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E692376-2A24-4484-A15F-BFD943EDB35A}"/>
              </a:ext>
            </a:extLst>
          </p:cNvPr>
          <p:cNvGrpSpPr/>
          <p:nvPr/>
        </p:nvGrpSpPr>
        <p:grpSpPr>
          <a:xfrm>
            <a:off x="5454292" y="45740"/>
            <a:ext cx="6737708" cy="6600387"/>
            <a:chOff x="5746584" y="3207677"/>
            <a:chExt cx="2848086" cy="2848086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D736ACF-902B-4C0F-87BB-67D7C0414D4D}"/>
                </a:ext>
              </a:extLst>
            </p:cNvPr>
            <p:cNvSpPr/>
            <p:nvPr/>
          </p:nvSpPr>
          <p:spPr>
            <a:xfrm>
              <a:off x="5746584" y="3207677"/>
              <a:ext cx="2848086" cy="2848086"/>
            </a:xfrm>
            <a:prstGeom prst="ellipse">
              <a:avLst/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7793E54-EDCB-403F-AB85-619D15D93E6B}"/>
                </a:ext>
              </a:extLst>
            </p:cNvPr>
            <p:cNvSpPr txBox="1"/>
            <p:nvPr/>
          </p:nvSpPr>
          <p:spPr>
            <a:xfrm>
              <a:off x="5979666" y="4222519"/>
              <a:ext cx="2460308" cy="6095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54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A96A06E7-11A6-4ED2-93AE-FFE71C8466FB}"/>
              </a:ext>
            </a:extLst>
          </p:cNvPr>
          <p:cNvSpPr txBox="1"/>
          <p:nvPr/>
        </p:nvSpPr>
        <p:spPr>
          <a:xfrm>
            <a:off x="5692246" y="8240921"/>
            <a:ext cx="4303394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E6E7E9"/>
                </a:solidFill>
                <a:latin typeface="Tw Cen MT" panose="020B0602020104020603" pitchFamily="34" charset="0"/>
              </a:rPr>
              <a:t>Fluoroscopy,</a:t>
            </a:r>
          </a:p>
          <a:p>
            <a:pPr algn="ctr"/>
            <a:r>
              <a:rPr lang="en-US" sz="4000" b="1" dirty="0">
                <a:solidFill>
                  <a:srgbClr val="E6E7E9"/>
                </a:solidFill>
                <a:latin typeface="Tw Cen MT" panose="020B0602020104020603" pitchFamily="34" charset="0"/>
              </a:rPr>
              <a:t> examination with </a:t>
            </a:r>
          </a:p>
          <a:p>
            <a:pPr algn="ctr"/>
            <a:r>
              <a:rPr lang="en-US" sz="4000" b="1" dirty="0">
                <a:solidFill>
                  <a:srgbClr val="E6E7E9"/>
                </a:solidFill>
                <a:latin typeface="Tw Cen MT" panose="020B0602020104020603" pitchFamily="34" charset="0"/>
              </a:rPr>
              <a:t>a fluoroscope has </a:t>
            </a:r>
          </a:p>
          <a:p>
            <a:pPr algn="ctr"/>
            <a:r>
              <a:rPr lang="en-US" sz="4000" b="1" dirty="0">
                <a:solidFill>
                  <a:srgbClr val="E6E7E9"/>
                </a:solidFill>
                <a:latin typeface="Tw Cen MT" panose="020B0602020104020603" pitchFamily="34" charset="0"/>
              </a:rPr>
              <a:t>become common </a:t>
            </a:r>
          </a:p>
          <a:p>
            <a:pPr algn="ctr"/>
            <a:r>
              <a:rPr lang="en-US" sz="4000" b="1" dirty="0">
                <a:solidFill>
                  <a:srgbClr val="E6E7E9"/>
                </a:solidFill>
                <a:latin typeface="Tw Cen MT" panose="020B0602020104020603" pitchFamily="34" charset="0"/>
              </a:rPr>
              <a:t>practice</a:t>
            </a:r>
          </a:p>
          <a:p>
            <a:pPr algn="ctr"/>
            <a:endParaRPr lang="en-US" sz="3000" b="1" dirty="0">
              <a:solidFill>
                <a:srgbClr val="E6E7E9"/>
              </a:solidFill>
              <a:latin typeface="Tw Cen MT" panose="020B0602020104020603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961737" y="943239"/>
            <a:ext cx="5864299" cy="49552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i="1" dirty="0"/>
              <a:t>After pouring too much</a:t>
            </a:r>
          </a:p>
          <a:p>
            <a:pPr algn="ctr"/>
            <a:r>
              <a:rPr lang="en-US" sz="4000" i="1" dirty="0"/>
              <a:t>liquid on to the surface, the</a:t>
            </a:r>
          </a:p>
          <a:p>
            <a:pPr algn="ctr"/>
            <a:r>
              <a:rPr lang="en-US" sz="4000" i="1" dirty="0"/>
              <a:t>materials became</a:t>
            </a:r>
          </a:p>
          <a:p>
            <a:pPr algn="ctr"/>
            <a:r>
              <a:rPr lang="en-US" sz="4000" b="1" i="1" dirty="0"/>
              <a:t>saturated.</a:t>
            </a:r>
          </a:p>
          <a:p>
            <a:pPr algn="ctr"/>
            <a:endParaRPr lang="en-US" sz="4000" i="1" dirty="0"/>
          </a:p>
          <a:p>
            <a:pPr algn="ctr"/>
            <a:r>
              <a:rPr lang="en-US" sz="4000" i="1" dirty="0"/>
              <a:t>Too much liquid = </a:t>
            </a:r>
          </a:p>
          <a:p>
            <a:pPr algn="ctr"/>
            <a:r>
              <a:rPr lang="en-US" sz="4000" i="1" dirty="0"/>
              <a:t>become very wet</a:t>
            </a:r>
          </a:p>
          <a:p>
            <a:pPr algn="ctr"/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416407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try!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36FF624-D8DE-48C3-A710-84C17E808B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66999" y="959005"/>
            <a:ext cx="5763323" cy="5553307"/>
          </a:xfrm>
          <a:prstGeom prst="ellipse">
            <a:avLst/>
          </a:prstGeom>
          <a:solidFill>
            <a:srgbClr val="385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We </a:t>
            </a:r>
            <a:r>
              <a:rPr lang="en-US" sz="4000" b="1" dirty="0"/>
              <a:t>intuitively </a:t>
            </a:r>
            <a:r>
              <a:rPr lang="en-US" sz="4000" dirty="0"/>
              <a:t>know what stress is without having it defined for us.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Intuitively?</a:t>
            </a:r>
          </a:p>
        </p:txBody>
      </p:sp>
    </p:spTree>
    <p:extLst>
      <p:ext uri="{BB962C8B-B14F-4D97-AF65-F5344CB8AC3E}">
        <p14:creationId xmlns:p14="http://schemas.microsoft.com/office/powerpoint/2010/main" val="758849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D884BCA-1978-49CC-8588-5399D7CABDE7}"/>
              </a:ext>
            </a:extLst>
          </p:cNvPr>
          <p:cNvGrpSpPr/>
          <p:nvPr/>
        </p:nvGrpSpPr>
        <p:grpSpPr>
          <a:xfrm>
            <a:off x="281799" y="6129537"/>
            <a:ext cx="1434489" cy="190500"/>
            <a:chOff x="4679586" y="878988"/>
            <a:chExt cx="1434489" cy="1905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701A590-ABA9-4BD2-BD64-376A4C227798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E53B434-A2A6-4C16-99DD-292CE4FD62C4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F3E5BC96-17A2-4BD5-BA51-10270687E851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1A06ACCC-548D-4873-BD3B-AD3CA2C095B0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1C7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CBDE4C1-DAF9-476F-B807-27BE954F6C82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5BF5B7B4-845C-44D3-BFB2-349033654D72}"/>
              </a:ext>
            </a:extLst>
          </p:cNvPr>
          <p:cNvGrpSpPr/>
          <p:nvPr/>
        </p:nvGrpSpPr>
        <p:grpSpPr>
          <a:xfrm>
            <a:off x="3112536" y="1145588"/>
            <a:ext cx="5719562" cy="5450696"/>
            <a:chOff x="4253833" y="2037467"/>
            <a:chExt cx="3578202" cy="3687642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FD16315-FEAF-46FC-9675-CB642BB1A557}"/>
                </a:ext>
              </a:extLst>
            </p:cNvPr>
            <p:cNvSpPr/>
            <p:nvPr/>
          </p:nvSpPr>
          <p:spPr>
            <a:xfrm>
              <a:off x="4253833" y="2037467"/>
              <a:ext cx="3578202" cy="3578202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32E8BCD-C04C-4D02-BF30-D147FB439819}"/>
                </a:ext>
              </a:extLst>
            </p:cNvPr>
            <p:cNvSpPr txBox="1"/>
            <p:nvPr/>
          </p:nvSpPr>
          <p:spPr>
            <a:xfrm>
              <a:off x="4498048" y="2226933"/>
              <a:ext cx="3004642" cy="3498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000" dirty="0"/>
            </a:p>
            <a:p>
              <a:pPr algn="ctr"/>
              <a:r>
                <a:rPr lang="en-US" sz="3500" dirty="0"/>
                <a:t>When Harry's boss went on a maternity leave, Harry became the </a:t>
              </a:r>
              <a:r>
                <a:rPr lang="en-US" sz="3500" u="sng" dirty="0"/>
                <a:t>interim</a:t>
              </a:r>
              <a:r>
                <a:rPr lang="en-US" sz="3500" dirty="0"/>
                <a:t> department head. He handled employee payroll for the three months she was away.</a:t>
              </a:r>
            </a:p>
            <a:p>
              <a:pPr algn="ctr"/>
              <a:endParaRPr lang="en-US" sz="20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ECC510C9-281D-45CD-8907-71C6C646CF97}"/>
              </a:ext>
            </a:extLst>
          </p:cNvPr>
          <p:cNvGrpSpPr/>
          <p:nvPr/>
        </p:nvGrpSpPr>
        <p:grpSpPr>
          <a:xfrm>
            <a:off x="8187733" y="225308"/>
            <a:ext cx="3475102" cy="3330135"/>
            <a:chOff x="1733971" y="1629656"/>
            <a:chExt cx="2133820" cy="2133820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3CE9B52-F8C0-4C0F-A36C-A519F49591BD}"/>
                </a:ext>
              </a:extLst>
            </p:cNvPr>
            <p:cNvSpPr/>
            <p:nvPr/>
          </p:nvSpPr>
          <p:spPr>
            <a:xfrm>
              <a:off x="1733971" y="1629656"/>
              <a:ext cx="2133820" cy="213382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24A6141-42CC-4107-99BF-4373E4A590AF}"/>
                </a:ext>
              </a:extLst>
            </p:cNvPr>
            <p:cNvSpPr txBox="1"/>
            <p:nvPr/>
          </p:nvSpPr>
          <p:spPr>
            <a:xfrm>
              <a:off x="1829182" y="2323071"/>
              <a:ext cx="1943398" cy="723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>
                  <a:solidFill>
                    <a:srgbClr val="E6E7E9"/>
                  </a:solidFill>
                  <a:latin typeface="Tw Cen MT" panose="020B0602020104020603" pitchFamily="34" charset="0"/>
                </a:rPr>
                <a:t>New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56E2F234-7399-4F08-997B-76646A4772C2}"/>
              </a:ext>
            </a:extLst>
          </p:cNvPr>
          <p:cNvGrpSpPr/>
          <p:nvPr/>
        </p:nvGrpSpPr>
        <p:grpSpPr>
          <a:xfrm>
            <a:off x="8242467" y="3518988"/>
            <a:ext cx="3667035" cy="3507819"/>
            <a:chOff x="1733971" y="4238282"/>
            <a:chExt cx="2133820" cy="2133820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810E513B-A9B7-4228-9391-28CE821FB658}"/>
                </a:ext>
              </a:extLst>
            </p:cNvPr>
            <p:cNvSpPr/>
            <p:nvPr/>
          </p:nvSpPr>
          <p:spPr>
            <a:xfrm>
              <a:off x="1733971" y="4238282"/>
              <a:ext cx="2133820" cy="2133820"/>
            </a:xfrm>
            <a:prstGeom prst="ellipse">
              <a:avLst/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79A66B0-42FC-4535-9518-E6319730B5CC}"/>
                </a:ext>
              </a:extLst>
            </p:cNvPr>
            <p:cNvSpPr txBox="1"/>
            <p:nvPr/>
          </p:nvSpPr>
          <p:spPr>
            <a:xfrm>
              <a:off x="1847567" y="4935723"/>
              <a:ext cx="1943398" cy="10064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>
                  <a:solidFill>
                    <a:srgbClr val="E6E7E9"/>
                  </a:solidFill>
                  <a:latin typeface="Tw Cen MT" panose="020B0602020104020603" pitchFamily="34" charset="0"/>
                </a:rPr>
                <a:t>Professional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D88FA7E-2272-481F-A031-9A85AD5D1682}"/>
              </a:ext>
            </a:extLst>
          </p:cNvPr>
          <p:cNvGrpSpPr/>
          <p:nvPr/>
        </p:nvGrpSpPr>
        <p:grpSpPr>
          <a:xfrm>
            <a:off x="-200722" y="579863"/>
            <a:ext cx="3612995" cy="3675564"/>
            <a:chOff x="370329" y="3320011"/>
            <a:chExt cx="1363642" cy="1361736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FB6491C5-3F58-4875-9A18-45DAF1B057B3}"/>
                </a:ext>
              </a:extLst>
            </p:cNvPr>
            <p:cNvSpPr/>
            <p:nvPr/>
          </p:nvSpPr>
          <p:spPr>
            <a:xfrm>
              <a:off x="372235" y="3320011"/>
              <a:ext cx="1361736" cy="1361736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2F97D46-4CA3-4B09-9BF6-6CEEE7C7B2A2}"/>
                </a:ext>
              </a:extLst>
            </p:cNvPr>
            <p:cNvSpPr txBox="1"/>
            <p:nvPr/>
          </p:nvSpPr>
          <p:spPr>
            <a:xfrm>
              <a:off x="370329" y="3776263"/>
              <a:ext cx="1363642" cy="3486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000" b="1" dirty="0">
                  <a:solidFill>
                    <a:srgbClr val="E6E7E9"/>
                  </a:solidFill>
                  <a:latin typeface="Tw Cen MT" panose="020B0602020104020603" pitchFamily="34" charset="0"/>
                </a:rPr>
                <a:t>Temporary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292757" y="-144270"/>
            <a:ext cx="77798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Use the context to figure out the meaning! </a:t>
            </a:r>
          </a:p>
        </p:txBody>
      </p:sp>
    </p:spTree>
    <p:extLst>
      <p:ext uri="{BB962C8B-B14F-4D97-AF65-F5344CB8AC3E}">
        <p14:creationId xmlns:p14="http://schemas.microsoft.com/office/powerpoint/2010/main" val="34480805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7">
            <a:extLst>
              <a:ext uri="{FF2B5EF4-FFF2-40B4-BE49-F238E27FC236}">
                <a16:creationId xmlns:a16="http://schemas.microsoft.com/office/drawing/2014/main" id="{5BF5B7B4-845C-44D3-BFB2-349033654D72}"/>
              </a:ext>
            </a:extLst>
          </p:cNvPr>
          <p:cNvGrpSpPr/>
          <p:nvPr/>
        </p:nvGrpSpPr>
        <p:grpSpPr>
          <a:xfrm>
            <a:off x="3112536" y="1145588"/>
            <a:ext cx="5719562" cy="5288933"/>
            <a:chOff x="4253833" y="2037467"/>
            <a:chExt cx="3578202" cy="3578202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FD16315-FEAF-46FC-9675-CB642BB1A557}"/>
                </a:ext>
              </a:extLst>
            </p:cNvPr>
            <p:cNvSpPr/>
            <p:nvPr/>
          </p:nvSpPr>
          <p:spPr>
            <a:xfrm>
              <a:off x="4253833" y="2037467"/>
              <a:ext cx="3578202" cy="3578202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32E8BCD-C04C-4D02-BF30-D147FB439819}"/>
                </a:ext>
              </a:extLst>
            </p:cNvPr>
            <p:cNvSpPr txBox="1"/>
            <p:nvPr/>
          </p:nvSpPr>
          <p:spPr>
            <a:xfrm>
              <a:off x="4498048" y="2226933"/>
              <a:ext cx="3004642" cy="5830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000" dirty="0"/>
            </a:p>
            <a:p>
              <a:pPr algn="ctr"/>
              <a:endParaRPr lang="en-US" sz="20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ECC510C9-281D-45CD-8907-71C6C646CF97}"/>
              </a:ext>
            </a:extLst>
          </p:cNvPr>
          <p:cNvGrpSpPr/>
          <p:nvPr/>
        </p:nvGrpSpPr>
        <p:grpSpPr>
          <a:xfrm>
            <a:off x="8187733" y="225308"/>
            <a:ext cx="3475102" cy="3330135"/>
            <a:chOff x="1733971" y="1629656"/>
            <a:chExt cx="2133820" cy="2133820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3CE9B52-F8C0-4C0F-A36C-A519F49591BD}"/>
                </a:ext>
              </a:extLst>
            </p:cNvPr>
            <p:cNvSpPr/>
            <p:nvPr/>
          </p:nvSpPr>
          <p:spPr>
            <a:xfrm>
              <a:off x="1733971" y="1629656"/>
              <a:ext cx="2133820" cy="213382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24A6141-42CC-4107-99BF-4373E4A590AF}"/>
                </a:ext>
              </a:extLst>
            </p:cNvPr>
            <p:cNvSpPr txBox="1"/>
            <p:nvPr/>
          </p:nvSpPr>
          <p:spPr>
            <a:xfrm>
              <a:off x="1829182" y="2323071"/>
              <a:ext cx="1943398" cy="5916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>
                  <a:solidFill>
                    <a:srgbClr val="E6E7E9"/>
                  </a:solidFill>
                  <a:latin typeface="Tw Cen MT" panose="020B0602020104020603" pitchFamily="34" charset="0"/>
                </a:rPr>
                <a:t>Listened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56E2F234-7399-4F08-997B-76646A4772C2}"/>
              </a:ext>
            </a:extLst>
          </p:cNvPr>
          <p:cNvGrpSpPr/>
          <p:nvPr/>
        </p:nvGrpSpPr>
        <p:grpSpPr>
          <a:xfrm>
            <a:off x="8242467" y="3518988"/>
            <a:ext cx="3667035" cy="3507819"/>
            <a:chOff x="1733971" y="4238282"/>
            <a:chExt cx="2133820" cy="2133820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810E513B-A9B7-4228-9391-28CE821FB658}"/>
                </a:ext>
              </a:extLst>
            </p:cNvPr>
            <p:cNvSpPr/>
            <p:nvPr/>
          </p:nvSpPr>
          <p:spPr>
            <a:xfrm>
              <a:off x="1733971" y="4238282"/>
              <a:ext cx="2133820" cy="2133820"/>
            </a:xfrm>
            <a:prstGeom prst="ellipse">
              <a:avLst/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79A66B0-42FC-4535-9518-E6319730B5CC}"/>
                </a:ext>
              </a:extLst>
            </p:cNvPr>
            <p:cNvSpPr txBox="1"/>
            <p:nvPr/>
          </p:nvSpPr>
          <p:spPr>
            <a:xfrm>
              <a:off x="1847567" y="4935723"/>
              <a:ext cx="1943398" cy="95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>
                  <a:solidFill>
                    <a:srgbClr val="E6E7E9"/>
                  </a:solidFill>
                  <a:latin typeface="Tw Cen MT" panose="020B0602020104020603" pitchFamily="34" charset="0"/>
                </a:rPr>
                <a:t>Gathered together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D88FA7E-2272-481F-A031-9A85AD5D1682}"/>
              </a:ext>
            </a:extLst>
          </p:cNvPr>
          <p:cNvGrpSpPr/>
          <p:nvPr/>
        </p:nvGrpSpPr>
        <p:grpSpPr>
          <a:xfrm>
            <a:off x="-200722" y="579863"/>
            <a:ext cx="3612995" cy="3675564"/>
            <a:chOff x="370329" y="3320011"/>
            <a:chExt cx="1363642" cy="1361736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FB6491C5-3F58-4875-9A18-45DAF1B057B3}"/>
                </a:ext>
              </a:extLst>
            </p:cNvPr>
            <p:cNvSpPr/>
            <p:nvPr/>
          </p:nvSpPr>
          <p:spPr>
            <a:xfrm>
              <a:off x="372235" y="3320011"/>
              <a:ext cx="1361736" cy="1361736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2F97D46-4CA3-4B09-9BF6-6CEEE7C7B2A2}"/>
                </a:ext>
              </a:extLst>
            </p:cNvPr>
            <p:cNvSpPr txBox="1"/>
            <p:nvPr/>
          </p:nvSpPr>
          <p:spPr>
            <a:xfrm>
              <a:off x="370329" y="3776263"/>
              <a:ext cx="1363642" cy="319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000" b="1" dirty="0">
                  <a:solidFill>
                    <a:srgbClr val="E6E7E9"/>
                  </a:solidFill>
                  <a:latin typeface="Tw Cen MT" panose="020B0602020104020603" pitchFamily="34" charset="0"/>
                </a:rPr>
                <a:t>Sat 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292757" y="-144270"/>
            <a:ext cx="77798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Use the context to figure out the meaning! 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7942" y="1438764"/>
            <a:ext cx="6096000" cy="45571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000" dirty="0">
                <a:solidFill>
                  <a:srgbClr val="30303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Employees from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000" dirty="0">
                <a:solidFill>
                  <a:srgbClr val="30303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all five divisions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000" u="sng" dirty="0">
                <a:ea typeface="Calibri" panose="020F0502020204030204" pitchFamily="34" charset="0"/>
                <a:cs typeface="Times New Roman" panose="02020603050405020304" pitchFamily="18" charset="0"/>
              </a:rPr>
              <a:t>convened</a:t>
            </a:r>
            <a:r>
              <a:rPr lang="en-US" sz="4000" dirty="0">
                <a:ea typeface="Calibri" panose="020F0502020204030204" pitchFamily="34" charset="0"/>
                <a:cs typeface="Times New Roman" panose="02020603050405020304" pitchFamily="18" charset="0"/>
              </a:rPr>
              <a:t> in the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000" dirty="0">
                <a:ea typeface="Calibri" panose="020F0502020204030204" pitchFamily="34" charset="0"/>
                <a:cs typeface="Times New Roman" panose="02020603050405020304" pitchFamily="18" charset="0"/>
              </a:rPr>
              <a:t>auditorium to hear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000" dirty="0">
                <a:ea typeface="Calibri" panose="020F0502020204030204" pitchFamily="34" charset="0"/>
                <a:cs typeface="Times New Roman" panose="02020603050405020304" pitchFamily="18" charset="0"/>
              </a:rPr>
              <a:t>the company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000" dirty="0">
                <a:ea typeface="Calibri" panose="020F0502020204030204" pitchFamily="34" charset="0"/>
                <a:cs typeface="Times New Roman" panose="02020603050405020304" pitchFamily="18" charset="0"/>
              </a:rPr>
              <a:t>president speak.</a:t>
            </a:r>
            <a:endParaRPr lang="en-US" sz="4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D884BCA-1978-49CC-8588-5399D7CABDE7}"/>
              </a:ext>
            </a:extLst>
          </p:cNvPr>
          <p:cNvGrpSpPr/>
          <p:nvPr/>
        </p:nvGrpSpPr>
        <p:grpSpPr>
          <a:xfrm>
            <a:off x="281799" y="6129537"/>
            <a:ext cx="1434489" cy="190500"/>
            <a:chOff x="4679586" y="878988"/>
            <a:chExt cx="1434489" cy="190500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3701A590-ABA9-4BD2-BD64-376A4C227798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3E53B434-A2A6-4C16-99DD-292CE4FD62C4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F3E5BC96-17A2-4BD5-BA51-10270687E851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1A06ACCC-548D-4873-BD3B-AD3CA2C095B0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1C7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7CBDE4C1-DAF9-476F-B807-27BE954F6C82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003159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Clues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92151" y="1825625"/>
            <a:ext cx="5181600" cy="4351338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3961" y="1471961"/>
            <a:ext cx="5575609" cy="470500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/>
              <a:t>Using context clues means using surrounding information in a written or spoken text to determine the meaning of unknown words of phrases. (Beaumont, 2006)</a:t>
            </a:r>
          </a:p>
        </p:txBody>
      </p:sp>
    </p:spTree>
    <p:extLst>
      <p:ext uri="{BB962C8B-B14F-4D97-AF65-F5344CB8AC3E}">
        <p14:creationId xmlns:p14="http://schemas.microsoft.com/office/powerpoint/2010/main" val="518879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E0A7819E-8CA9-4CED-8726-3FD8CD8AF062}"/>
              </a:ext>
            </a:extLst>
          </p:cNvPr>
          <p:cNvCxnSpPr>
            <a:cxnSpLocks/>
            <a:stCxn id="14" idx="1"/>
          </p:cNvCxnSpPr>
          <p:nvPr/>
        </p:nvCxnSpPr>
        <p:spPr>
          <a:xfrm flipH="1">
            <a:off x="-19781" y="3638298"/>
            <a:ext cx="1983790" cy="696590"/>
          </a:xfrm>
          <a:prstGeom prst="line">
            <a:avLst/>
          </a:prstGeom>
          <a:ln w="28575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98A70E92-F264-47A6-8EB5-E1F743416AC4}"/>
              </a:ext>
            </a:extLst>
          </p:cNvPr>
          <p:cNvCxnSpPr>
            <a:cxnSpLocks/>
            <a:stCxn id="16" idx="1"/>
          </p:cNvCxnSpPr>
          <p:nvPr/>
        </p:nvCxnSpPr>
        <p:spPr>
          <a:xfrm flipH="1" flipV="1">
            <a:off x="2449139" y="3652225"/>
            <a:ext cx="2002392" cy="818321"/>
          </a:xfrm>
          <a:prstGeom prst="line">
            <a:avLst/>
          </a:prstGeom>
          <a:ln w="28575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FB1D66C-A675-4E89-AF22-1BE0E407A08D}"/>
              </a:ext>
            </a:extLst>
          </p:cNvPr>
          <p:cNvCxnSpPr>
            <a:cxnSpLocks/>
          </p:cNvCxnSpPr>
          <p:nvPr/>
        </p:nvCxnSpPr>
        <p:spPr>
          <a:xfrm flipV="1">
            <a:off x="4665022" y="3506773"/>
            <a:ext cx="2398436" cy="974385"/>
          </a:xfrm>
          <a:prstGeom prst="line">
            <a:avLst/>
          </a:prstGeom>
          <a:ln w="28575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EAAD18D-A529-426E-944F-052FEF1F7315}"/>
              </a:ext>
            </a:extLst>
          </p:cNvPr>
          <p:cNvCxnSpPr>
            <a:cxnSpLocks/>
          </p:cNvCxnSpPr>
          <p:nvPr/>
        </p:nvCxnSpPr>
        <p:spPr>
          <a:xfrm flipH="1" flipV="1">
            <a:off x="6960870" y="3264262"/>
            <a:ext cx="2413393" cy="1206283"/>
          </a:xfrm>
          <a:prstGeom prst="line">
            <a:avLst/>
          </a:prstGeom>
          <a:ln w="28575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6D1B375-3CBB-4F31-BF6F-2530FCADC84D}"/>
              </a:ext>
            </a:extLst>
          </p:cNvPr>
          <p:cNvCxnSpPr>
            <a:cxnSpLocks/>
          </p:cNvCxnSpPr>
          <p:nvPr/>
        </p:nvCxnSpPr>
        <p:spPr>
          <a:xfrm flipH="1">
            <a:off x="10621260" y="3165531"/>
            <a:ext cx="1570741" cy="1250213"/>
          </a:xfrm>
          <a:prstGeom prst="line">
            <a:avLst/>
          </a:prstGeom>
          <a:ln w="28575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BE8AA9BD-5B28-4BB1-803B-54BB6E1B0DE1}"/>
              </a:ext>
            </a:extLst>
          </p:cNvPr>
          <p:cNvSpPr txBox="1"/>
          <p:nvPr/>
        </p:nvSpPr>
        <p:spPr>
          <a:xfrm>
            <a:off x="-19780" y="131812"/>
            <a:ext cx="122117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Why would a nurse need using context clue?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D884BCA-1978-49CC-8588-5399D7CABDE7}"/>
              </a:ext>
            </a:extLst>
          </p:cNvPr>
          <p:cNvGrpSpPr/>
          <p:nvPr/>
        </p:nvGrpSpPr>
        <p:grpSpPr>
          <a:xfrm>
            <a:off x="149763" y="6183949"/>
            <a:ext cx="1434489" cy="190500"/>
            <a:chOff x="4679586" y="878988"/>
            <a:chExt cx="1434489" cy="1905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701A590-ABA9-4BD2-BD64-376A4C227798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E53B434-A2A6-4C16-99DD-292CE4FD62C4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F3E5BC96-17A2-4BD5-BA51-10270687E851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1A06ACCC-548D-4873-BD3B-AD3CA2C095B0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1C7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CBDE4C1-DAF9-476F-B807-27BE954F6C82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Oval 1">
            <a:extLst>
              <a:ext uri="{FF2B5EF4-FFF2-40B4-BE49-F238E27FC236}">
                <a16:creationId xmlns:a16="http://schemas.microsoft.com/office/drawing/2014/main" id="{555FC8F4-43EE-43E4-BBBC-49434B3A520A}"/>
              </a:ext>
            </a:extLst>
          </p:cNvPr>
          <p:cNvSpPr/>
          <p:nvPr/>
        </p:nvSpPr>
        <p:spPr>
          <a:xfrm>
            <a:off x="9050589" y="3506774"/>
            <a:ext cx="1793540" cy="1315864"/>
          </a:xfrm>
          <a:prstGeom prst="ellipse">
            <a:avLst/>
          </a:prstGeom>
          <a:solidFill>
            <a:srgbClr val="EF3078"/>
          </a:solidFill>
          <a:ln>
            <a:noFill/>
          </a:ln>
          <a:effectLst>
            <a:outerShdw blurRad="76200" sx="105000" sy="105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20B305-6275-48E1-8946-A32347CB376F}"/>
              </a:ext>
            </a:extLst>
          </p:cNvPr>
          <p:cNvSpPr txBox="1"/>
          <p:nvPr/>
        </p:nvSpPr>
        <p:spPr>
          <a:xfrm>
            <a:off x="9153178" y="3365071"/>
            <a:ext cx="1520597" cy="1446550"/>
          </a:xfrm>
          <a:prstGeom prst="rect">
            <a:avLst/>
          </a:prstGeom>
          <a:noFill/>
          <a:effectLst>
            <a:outerShdw blurRad="63500" sx="105000" sy="105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>
                <a:solidFill>
                  <a:srgbClr val="E3E3E3"/>
                </a:solidFill>
                <a:latin typeface="Tw Cen MT" panose="020B0602020104020603" pitchFamily="34" charset="0"/>
              </a:rPr>
              <a:t>4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E4AD99A-076B-4B78-BBFD-38BC498DCCBC}"/>
              </a:ext>
            </a:extLst>
          </p:cNvPr>
          <p:cNvSpPr/>
          <p:nvPr/>
        </p:nvSpPr>
        <p:spPr>
          <a:xfrm>
            <a:off x="1861421" y="3344058"/>
            <a:ext cx="588480" cy="588480"/>
          </a:xfrm>
          <a:prstGeom prst="ellipse">
            <a:avLst/>
          </a:prstGeom>
          <a:solidFill>
            <a:srgbClr val="03A1A4"/>
          </a:solidFill>
          <a:ln>
            <a:noFill/>
          </a:ln>
          <a:effectLst>
            <a:outerShdw blurRad="76200" sx="105000" sy="105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6BC045-9DFF-42FD-8C36-FC34502A7320}"/>
              </a:ext>
            </a:extLst>
          </p:cNvPr>
          <p:cNvSpPr txBox="1"/>
          <p:nvPr/>
        </p:nvSpPr>
        <p:spPr>
          <a:xfrm>
            <a:off x="1964009" y="3315132"/>
            <a:ext cx="383303" cy="646331"/>
          </a:xfrm>
          <a:prstGeom prst="rect">
            <a:avLst/>
          </a:prstGeom>
          <a:noFill/>
          <a:effectLst>
            <a:outerShdw blurRad="63500" sx="105000" sy="105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E3E3E3"/>
                </a:solidFill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32467DC-68B2-4A06-97DB-38EF79A869C1}"/>
              </a:ext>
            </a:extLst>
          </p:cNvPr>
          <p:cNvSpPr/>
          <p:nvPr/>
        </p:nvSpPr>
        <p:spPr>
          <a:xfrm>
            <a:off x="4348943" y="4176306"/>
            <a:ext cx="588480" cy="588480"/>
          </a:xfrm>
          <a:prstGeom prst="ellipse">
            <a:avLst/>
          </a:prstGeom>
          <a:solidFill>
            <a:srgbClr val="EE9524"/>
          </a:solidFill>
          <a:ln>
            <a:noFill/>
          </a:ln>
          <a:effectLst>
            <a:outerShdw blurRad="76200" sx="105000" sy="105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9EAAEBB-9149-4D8C-85F9-C700A4FAC1A9}"/>
              </a:ext>
            </a:extLst>
          </p:cNvPr>
          <p:cNvSpPr txBox="1"/>
          <p:nvPr/>
        </p:nvSpPr>
        <p:spPr>
          <a:xfrm>
            <a:off x="4451531" y="4147380"/>
            <a:ext cx="383303" cy="646331"/>
          </a:xfrm>
          <a:prstGeom prst="rect">
            <a:avLst/>
          </a:prstGeom>
          <a:noFill/>
          <a:effectLst>
            <a:outerShdw blurRad="63500" sx="105000" sy="105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E3E3E3"/>
                </a:solidFill>
                <a:latin typeface="Tw Cen MT" panose="020B0602020104020603" pitchFamily="34" charset="0"/>
              </a:rPr>
              <a:t>2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240C0D5-51C5-4820-AB34-E16D404339B2}"/>
              </a:ext>
            </a:extLst>
          </p:cNvPr>
          <p:cNvSpPr/>
          <p:nvPr/>
        </p:nvSpPr>
        <p:spPr>
          <a:xfrm>
            <a:off x="6858281" y="3212534"/>
            <a:ext cx="588480" cy="58848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76200" sx="105000" sy="105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4BDCDBB-2F71-487A-93F9-6F048B528A22}"/>
              </a:ext>
            </a:extLst>
          </p:cNvPr>
          <p:cNvSpPr txBox="1"/>
          <p:nvPr/>
        </p:nvSpPr>
        <p:spPr>
          <a:xfrm>
            <a:off x="6960869" y="3183608"/>
            <a:ext cx="383303" cy="646331"/>
          </a:xfrm>
          <a:prstGeom prst="rect">
            <a:avLst/>
          </a:prstGeom>
          <a:noFill/>
          <a:effectLst>
            <a:outerShdw blurRad="63500" sx="105000" sy="105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E3E3E3"/>
                </a:solidFill>
                <a:latin typeface="Tw Cen MT" panose="020B0602020104020603" pitchFamily="34" charset="0"/>
              </a:rPr>
              <a:t>3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A701416C-01EF-4102-89B3-73D5308BF43E}"/>
              </a:ext>
            </a:extLst>
          </p:cNvPr>
          <p:cNvSpPr txBox="1"/>
          <p:nvPr/>
        </p:nvSpPr>
        <p:spPr>
          <a:xfrm>
            <a:off x="8061848" y="4764786"/>
            <a:ext cx="40813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rgbClr val="EF3078"/>
                </a:solidFill>
                <a:latin typeface="Tw Cen MT" panose="020B0602020104020603" pitchFamily="34" charset="0"/>
              </a:rPr>
              <a:t>Brochures, pamphlets about particular diseases, patient charts &amp; records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049F1B1-6182-47AB-BECE-2A542878E26D}"/>
              </a:ext>
            </a:extLst>
          </p:cNvPr>
          <p:cNvSpPr txBox="1"/>
          <p:nvPr/>
        </p:nvSpPr>
        <p:spPr>
          <a:xfrm>
            <a:off x="1138876" y="975366"/>
            <a:ext cx="212650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rgbClr val="03A1A4"/>
                </a:solidFill>
                <a:latin typeface="Tw Cen MT" panose="020B0602020104020603" pitchFamily="34" charset="0"/>
              </a:rPr>
              <a:t>Labels on containers; contents, instructions, precautions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9728CB8-974E-4196-8D1D-89BBEFF54DC9}"/>
              </a:ext>
            </a:extLst>
          </p:cNvPr>
          <p:cNvSpPr txBox="1"/>
          <p:nvPr/>
        </p:nvSpPr>
        <p:spPr>
          <a:xfrm>
            <a:off x="3074883" y="4822637"/>
            <a:ext cx="32365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rgbClr val="EE9524"/>
                </a:solidFill>
                <a:latin typeface="Tw Cen MT" panose="020B0602020104020603" pitchFamily="34" charset="0"/>
              </a:rPr>
              <a:t>Notes from the coworkers and nurses who are on shift before you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BE5F379D-720A-4873-BF25-F62D2ED92709}"/>
              </a:ext>
            </a:extLst>
          </p:cNvPr>
          <p:cNvSpPr txBox="1"/>
          <p:nvPr/>
        </p:nvSpPr>
        <p:spPr>
          <a:xfrm>
            <a:off x="5569256" y="1175236"/>
            <a:ext cx="3180653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rgbClr val="00B0F0"/>
                </a:solidFill>
                <a:latin typeface="Tw Cen MT" panose="020B0602020104020603" pitchFamily="34" charset="0"/>
              </a:rPr>
              <a:t>Safety sheets; Workplace Hazardous Materials Information Sheets, manuals, data sheets</a:t>
            </a:r>
          </a:p>
        </p:txBody>
      </p:sp>
    </p:spTree>
    <p:extLst>
      <p:ext uri="{BB962C8B-B14F-4D97-AF65-F5344CB8AC3E}">
        <p14:creationId xmlns:p14="http://schemas.microsoft.com/office/powerpoint/2010/main" val="229565185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5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75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75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3" grpId="0" animBg="1"/>
      <p:bldP spid="14" grpId="0"/>
      <p:bldP spid="15" grpId="0" animBg="1"/>
      <p:bldP spid="16" grpId="0"/>
      <p:bldP spid="19" grpId="0" animBg="1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61">
            <a:extLst>
              <a:ext uri="{FF2B5EF4-FFF2-40B4-BE49-F238E27FC236}">
                <a16:creationId xmlns:a16="http://schemas.microsoft.com/office/drawing/2014/main" id="{8219989C-6534-4081-88F9-01A1845F375C}"/>
              </a:ext>
            </a:extLst>
          </p:cNvPr>
          <p:cNvGrpSpPr/>
          <p:nvPr/>
        </p:nvGrpSpPr>
        <p:grpSpPr>
          <a:xfrm>
            <a:off x="9092078" y="2209800"/>
            <a:ext cx="1591582" cy="1866900"/>
            <a:chOff x="9092078" y="2209800"/>
            <a:chExt cx="1591582" cy="1866900"/>
          </a:xfrm>
        </p:grpSpPr>
        <p:sp>
          <p:nvSpPr>
            <p:cNvPr id="23" name="Rectangle: Top Corners Rounded 22">
              <a:extLst>
                <a:ext uri="{FF2B5EF4-FFF2-40B4-BE49-F238E27FC236}">
                  <a16:creationId xmlns:a16="http://schemas.microsoft.com/office/drawing/2014/main" id="{303A4C65-5C87-4C63-A0E1-4DF161B02937}"/>
                </a:ext>
              </a:extLst>
            </p:cNvPr>
            <p:cNvSpPr/>
            <p:nvPr/>
          </p:nvSpPr>
          <p:spPr>
            <a:xfrm>
              <a:off x="9092078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1C7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C447283-DB73-4C8A-99DE-552ACE3319FB}"/>
                </a:ext>
              </a:extLst>
            </p:cNvPr>
            <p:cNvSpPr txBox="1"/>
            <p:nvPr/>
          </p:nvSpPr>
          <p:spPr>
            <a:xfrm>
              <a:off x="9440652" y="2563851"/>
              <a:ext cx="89443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rgbClr val="E6E7E9"/>
                  </a:solidFill>
                  <a:latin typeface="Tw Cen MT" panose="020B0602020104020603" pitchFamily="34" charset="0"/>
                </a:rPr>
                <a:t>4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A2198942-3878-4909-884B-7CA0E318DFD7}"/>
              </a:ext>
            </a:extLst>
          </p:cNvPr>
          <p:cNvGrpSpPr/>
          <p:nvPr/>
        </p:nvGrpSpPr>
        <p:grpSpPr>
          <a:xfrm>
            <a:off x="6488272" y="2209800"/>
            <a:ext cx="1591582" cy="1866900"/>
            <a:chOff x="6488272" y="2209800"/>
            <a:chExt cx="1591582" cy="1866900"/>
          </a:xfrm>
        </p:grpSpPr>
        <p:sp>
          <p:nvSpPr>
            <p:cNvPr id="19" name="Rectangle: Top Corners Rounded 18">
              <a:extLst>
                <a:ext uri="{FF2B5EF4-FFF2-40B4-BE49-F238E27FC236}">
                  <a16:creationId xmlns:a16="http://schemas.microsoft.com/office/drawing/2014/main" id="{4B2E4077-565B-48E9-A42E-57895BC5AA27}"/>
                </a:ext>
              </a:extLst>
            </p:cNvPr>
            <p:cNvSpPr/>
            <p:nvPr/>
          </p:nvSpPr>
          <p:spPr>
            <a:xfrm>
              <a:off x="6488272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F047EE7-AD08-45DB-A65A-9FA74A775764}"/>
                </a:ext>
              </a:extLst>
            </p:cNvPr>
            <p:cNvSpPr txBox="1"/>
            <p:nvPr/>
          </p:nvSpPr>
          <p:spPr>
            <a:xfrm>
              <a:off x="6836846" y="2563851"/>
              <a:ext cx="89443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rgbClr val="E6E7E9"/>
                  </a:solidFill>
                  <a:latin typeface="Tw Cen MT" panose="020B0602020104020603" pitchFamily="34" charset="0"/>
                </a:rPr>
                <a:t>3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430A81F-25E0-4239-B494-46C9D4937700}"/>
              </a:ext>
            </a:extLst>
          </p:cNvPr>
          <p:cNvGrpSpPr/>
          <p:nvPr/>
        </p:nvGrpSpPr>
        <p:grpSpPr>
          <a:xfrm>
            <a:off x="3991395" y="2209800"/>
            <a:ext cx="1591582" cy="1866900"/>
            <a:chOff x="3991395" y="2209800"/>
            <a:chExt cx="1591582" cy="1866900"/>
          </a:xfrm>
        </p:grpSpPr>
        <p:sp>
          <p:nvSpPr>
            <p:cNvPr id="15" name="Rectangle: Top Corners Rounded 14">
              <a:extLst>
                <a:ext uri="{FF2B5EF4-FFF2-40B4-BE49-F238E27FC236}">
                  <a16:creationId xmlns:a16="http://schemas.microsoft.com/office/drawing/2014/main" id="{6C90D299-5340-438E-A62B-883CADA51767}"/>
                </a:ext>
              </a:extLst>
            </p:cNvPr>
            <p:cNvSpPr/>
            <p:nvPr/>
          </p:nvSpPr>
          <p:spPr>
            <a:xfrm>
              <a:off x="3991395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FA9CFCB-2E2A-4E69-B807-A8DE80F4F84C}"/>
                </a:ext>
              </a:extLst>
            </p:cNvPr>
            <p:cNvSpPr txBox="1"/>
            <p:nvPr/>
          </p:nvSpPr>
          <p:spPr>
            <a:xfrm>
              <a:off x="4339969" y="2563851"/>
              <a:ext cx="89443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rgbClr val="E6E7E9"/>
                  </a:solidFill>
                  <a:latin typeface="Tw Cen MT" panose="020B0602020104020603" pitchFamily="34" charset="0"/>
                </a:rPr>
                <a:t>2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DA1449-9BBE-4FB5-854D-B6D832CCD806}"/>
              </a:ext>
            </a:extLst>
          </p:cNvPr>
          <p:cNvGrpSpPr/>
          <p:nvPr/>
        </p:nvGrpSpPr>
        <p:grpSpPr>
          <a:xfrm>
            <a:off x="1494518" y="2209800"/>
            <a:ext cx="1591582" cy="1866900"/>
            <a:chOff x="1494518" y="2209800"/>
            <a:chExt cx="1591582" cy="1866900"/>
          </a:xfrm>
        </p:grpSpPr>
        <p:sp>
          <p:nvSpPr>
            <p:cNvPr id="12" name="Rectangle: Top Corners Rounded 11">
              <a:extLst>
                <a:ext uri="{FF2B5EF4-FFF2-40B4-BE49-F238E27FC236}">
                  <a16:creationId xmlns:a16="http://schemas.microsoft.com/office/drawing/2014/main" id="{E176DFE6-E6EE-4CBF-AB55-962516DAF6EF}"/>
                </a:ext>
              </a:extLst>
            </p:cNvPr>
            <p:cNvSpPr/>
            <p:nvPr/>
          </p:nvSpPr>
          <p:spPr>
            <a:xfrm>
              <a:off x="1494518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CE8E3AC-C1DA-4857-8AA2-283A2C840A70}"/>
                </a:ext>
              </a:extLst>
            </p:cNvPr>
            <p:cNvSpPr txBox="1"/>
            <p:nvPr/>
          </p:nvSpPr>
          <p:spPr>
            <a:xfrm>
              <a:off x="1843092" y="2563851"/>
              <a:ext cx="89443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rgbClr val="E6E7E9"/>
                  </a:solidFill>
                  <a:latin typeface="Tw Cen MT" panose="020B0602020104020603" pitchFamily="34" charset="0"/>
                </a:rPr>
                <a:t>1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BE8AA9BD-5B28-4BB1-803B-54BB6E1B0DE1}"/>
              </a:ext>
            </a:extLst>
          </p:cNvPr>
          <p:cNvSpPr txBox="1"/>
          <p:nvPr/>
        </p:nvSpPr>
        <p:spPr>
          <a:xfrm>
            <a:off x="2456543" y="131812"/>
            <a:ext cx="7278915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How to look for context clues?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D884BCA-1978-49CC-8588-5399D7CABDE7}"/>
              </a:ext>
            </a:extLst>
          </p:cNvPr>
          <p:cNvGrpSpPr/>
          <p:nvPr/>
        </p:nvGrpSpPr>
        <p:grpSpPr>
          <a:xfrm>
            <a:off x="60029" y="6433164"/>
            <a:ext cx="1434489" cy="190500"/>
            <a:chOff x="4679586" y="878988"/>
            <a:chExt cx="1434489" cy="1905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701A590-ABA9-4BD2-BD64-376A4C227798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E53B434-A2A6-4C16-99DD-292CE4FD62C4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F3E5BC96-17A2-4BD5-BA51-10270687E851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1A06ACCC-548D-4873-BD3B-AD3CA2C095B0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1C7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CBDE4C1-DAF9-476F-B807-27BE954F6C82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A10DECE-FB54-4F98-9472-6CE168F86075}"/>
              </a:ext>
            </a:extLst>
          </p:cNvPr>
          <p:cNvSpPr/>
          <p:nvPr/>
        </p:nvSpPr>
        <p:spPr>
          <a:xfrm flipV="1">
            <a:off x="1494518" y="3143250"/>
            <a:ext cx="1591582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D33F448-D5EA-4698-93DE-C12876411D16}"/>
              </a:ext>
            </a:extLst>
          </p:cNvPr>
          <p:cNvSpPr/>
          <p:nvPr/>
        </p:nvSpPr>
        <p:spPr>
          <a:xfrm flipV="1">
            <a:off x="3991395" y="3143250"/>
            <a:ext cx="1591582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B2992BDF-F7C4-4374-886A-86270F68E5B1}"/>
              </a:ext>
            </a:extLst>
          </p:cNvPr>
          <p:cNvSpPr/>
          <p:nvPr/>
        </p:nvSpPr>
        <p:spPr>
          <a:xfrm flipV="1">
            <a:off x="6488272" y="3143250"/>
            <a:ext cx="1591582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C066C7CC-77EF-41CA-B323-66B868940684}"/>
              </a:ext>
            </a:extLst>
          </p:cNvPr>
          <p:cNvSpPr/>
          <p:nvPr/>
        </p:nvSpPr>
        <p:spPr>
          <a:xfrm flipV="1">
            <a:off x="9092078" y="3143250"/>
            <a:ext cx="1591582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0149AF21-2235-48F7-BCB5-97AAA5BB76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756" y="4905623"/>
            <a:ext cx="905768" cy="905768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9E50AA9A-FAB8-4A36-BCFC-AE5A9E8105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9969" y="4914675"/>
            <a:ext cx="900162" cy="900162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E45F41EB-76B8-4D33-BDB3-4A3E0743A12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1177" y="4914675"/>
            <a:ext cx="905770" cy="905768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82320AA8-1E5E-496F-9945-24C0399B8D1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1808" y="4879271"/>
            <a:ext cx="932120" cy="932120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596EA5B9-609B-41D8-BAEB-1AB2F8B9359E}"/>
              </a:ext>
            </a:extLst>
          </p:cNvPr>
          <p:cNvSpPr txBox="1"/>
          <p:nvPr/>
        </p:nvSpPr>
        <p:spPr>
          <a:xfrm>
            <a:off x="1387588" y="3837442"/>
            <a:ext cx="18054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rgbClr val="EF3078"/>
                </a:solidFill>
                <a:latin typeface="Tw Cen MT" panose="020B0602020104020603" pitchFamily="34" charset="0"/>
              </a:rPr>
              <a:t>Definition Clues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CF8B1AD-BE20-4D97-80BF-AC12A3B886DB}"/>
              </a:ext>
            </a:extLst>
          </p:cNvPr>
          <p:cNvSpPr txBox="1"/>
          <p:nvPr/>
        </p:nvSpPr>
        <p:spPr>
          <a:xfrm>
            <a:off x="3977674" y="3837442"/>
            <a:ext cx="15915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rgbClr val="03A1A4"/>
                </a:solidFill>
                <a:latin typeface="Tw Cen MT" panose="020B0602020104020603" pitchFamily="34" charset="0"/>
              </a:rPr>
              <a:t>Example Clues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F85E69A-BADF-47FA-97F2-BF77348F278C}"/>
              </a:ext>
            </a:extLst>
          </p:cNvPr>
          <p:cNvSpPr txBox="1"/>
          <p:nvPr/>
        </p:nvSpPr>
        <p:spPr>
          <a:xfrm>
            <a:off x="6488272" y="3837442"/>
            <a:ext cx="15915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rgbClr val="EE9524"/>
                </a:solidFill>
                <a:latin typeface="Tw Cen MT" panose="020B0602020104020603" pitchFamily="34" charset="0"/>
              </a:rPr>
              <a:t>Contrast Clues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FDFCA09-96C1-48B9-A4BF-FC3BC14E65FF}"/>
              </a:ext>
            </a:extLst>
          </p:cNvPr>
          <p:cNvSpPr txBox="1"/>
          <p:nvPr/>
        </p:nvSpPr>
        <p:spPr>
          <a:xfrm>
            <a:off x="8985149" y="3837442"/>
            <a:ext cx="16936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rgbClr val="1C7CBB"/>
                </a:solidFill>
                <a:latin typeface="Tw Cen MT" panose="020B0602020104020603" pitchFamily="34" charset="0"/>
              </a:rPr>
              <a:t>Inference Clues</a:t>
            </a:r>
          </a:p>
        </p:txBody>
      </p:sp>
    </p:spTree>
    <p:extLst>
      <p:ext uri="{BB962C8B-B14F-4D97-AF65-F5344CB8AC3E}">
        <p14:creationId xmlns:p14="http://schemas.microsoft.com/office/powerpoint/2010/main" val="41284797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5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75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250"/>
                            </p:stCondLst>
                            <p:childTnLst>
                              <p:par>
                                <p:cTn id="56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  <p:bldP spid="20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40"/>
            <a:ext cx="6856141" cy="1325563"/>
          </a:xfrm>
        </p:spPr>
        <p:txBody>
          <a:bodyPr/>
          <a:lstStyle/>
          <a:p>
            <a:r>
              <a:rPr lang="en-US" b="1" dirty="0"/>
              <a:t>Context Clues: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626" y="1547104"/>
            <a:ext cx="5181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500" dirty="0"/>
              <a:t>Sometimes the definition of a word is given to you directly or indirectly in a sentence.</a:t>
            </a:r>
          </a:p>
          <a:p>
            <a:pPr marL="0" indent="0" algn="ctr">
              <a:buNone/>
            </a:pPr>
            <a:endParaRPr lang="en-US" sz="3500" dirty="0"/>
          </a:p>
          <a:p>
            <a:pPr marL="0" indent="0" algn="ctr">
              <a:buNone/>
            </a:pPr>
            <a:r>
              <a:rPr lang="en-US" sz="3500" dirty="0"/>
              <a:t>Clues to definition include “that is, commas, dashes, and parentheses”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927AFD6-98CE-4082-BB2D-8865C4A3E62F}"/>
              </a:ext>
            </a:extLst>
          </p:cNvPr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E6E7E9"/>
                </a:solidFill>
                <a:latin typeface="Tw Cen MT" panose="020B0602020104020603" pitchFamily="34" charset="0"/>
              </a:rPr>
              <a:t>Give Some Brief Point To Explain This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E692376-2A24-4484-A15F-BFD943EDB35A}"/>
              </a:ext>
            </a:extLst>
          </p:cNvPr>
          <p:cNvGrpSpPr/>
          <p:nvPr/>
        </p:nvGrpSpPr>
        <p:grpSpPr>
          <a:xfrm>
            <a:off x="5283307" y="764075"/>
            <a:ext cx="4289513" cy="4314058"/>
            <a:chOff x="5746584" y="3207677"/>
            <a:chExt cx="2848086" cy="2848086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D736ACF-902B-4C0F-87BB-67D7C0414D4D}"/>
                </a:ext>
              </a:extLst>
            </p:cNvPr>
            <p:cNvSpPr/>
            <p:nvPr/>
          </p:nvSpPr>
          <p:spPr>
            <a:xfrm>
              <a:off x="5746584" y="3207677"/>
              <a:ext cx="2848086" cy="2848086"/>
            </a:xfrm>
            <a:prstGeom prst="ellipse">
              <a:avLst/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7793E54-EDCB-403F-AB85-619D15D93E6B}"/>
                </a:ext>
              </a:extLst>
            </p:cNvPr>
            <p:cNvSpPr txBox="1"/>
            <p:nvPr/>
          </p:nvSpPr>
          <p:spPr>
            <a:xfrm>
              <a:off x="5979666" y="4222519"/>
              <a:ext cx="2460308" cy="6095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54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4AFD10C-CB31-4618-B05B-7A144EBA561E}"/>
              </a:ext>
            </a:extLst>
          </p:cNvPr>
          <p:cNvGrpSpPr/>
          <p:nvPr/>
        </p:nvGrpSpPr>
        <p:grpSpPr>
          <a:xfrm>
            <a:off x="7726601" y="2474341"/>
            <a:ext cx="4426490" cy="4485651"/>
            <a:chOff x="1797889" y="4663366"/>
            <a:chExt cx="1509087" cy="148463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36FF624-D8DE-48C3-A710-84C17E808B4E}"/>
                </a:ext>
              </a:extLst>
            </p:cNvPr>
            <p:cNvSpPr/>
            <p:nvPr/>
          </p:nvSpPr>
          <p:spPr>
            <a:xfrm>
              <a:off x="1797889" y="4663366"/>
              <a:ext cx="1484630" cy="1484630"/>
            </a:xfrm>
            <a:prstGeom prst="ellipse">
              <a:avLst/>
            </a:prstGeom>
            <a:solidFill>
              <a:srgbClr val="3857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96A06E7-11A6-4ED2-93AE-FFE71C8466FB}"/>
                </a:ext>
              </a:extLst>
            </p:cNvPr>
            <p:cNvSpPr txBox="1"/>
            <p:nvPr/>
          </p:nvSpPr>
          <p:spPr>
            <a:xfrm>
              <a:off x="1839855" y="4859439"/>
              <a:ext cx="1467121" cy="1202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rgbClr val="E6E7E9"/>
                  </a:solidFill>
                  <a:latin typeface="Tw Cen MT" panose="020B0602020104020603" pitchFamily="34" charset="0"/>
                </a:rPr>
                <a:t>Fluoroscopy,</a:t>
              </a:r>
            </a:p>
            <a:p>
              <a:pPr algn="ctr"/>
              <a:r>
                <a:rPr lang="en-US" sz="4000" b="1" dirty="0">
                  <a:solidFill>
                    <a:srgbClr val="E6E7E9"/>
                  </a:solidFill>
                  <a:latin typeface="Tw Cen MT" panose="020B0602020104020603" pitchFamily="34" charset="0"/>
                </a:rPr>
                <a:t> examination with </a:t>
              </a:r>
            </a:p>
            <a:p>
              <a:pPr algn="ctr"/>
              <a:r>
                <a:rPr lang="en-US" sz="4000" b="1" dirty="0">
                  <a:solidFill>
                    <a:srgbClr val="E6E7E9"/>
                  </a:solidFill>
                  <a:latin typeface="Tw Cen MT" panose="020B0602020104020603" pitchFamily="34" charset="0"/>
                </a:rPr>
                <a:t>a fluoroscope has </a:t>
              </a:r>
            </a:p>
            <a:p>
              <a:pPr algn="ctr"/>
              <a:r>
                <a:rPr lang="en-US" sz="4000" b="1" dirty="0">
                  <a:solidFill>
                    <a:srgbClr val="E6E7E9"/>
                  </a:solidFill>
                  <a:latin typeface="Tw Cen MT" panose="020B0602020104020603" pitchFamily="34" charset="0"/>
                </a:rPr>
                <a:t>become common </a:t>
              </a:r>
            </a:p>
            <a:p>
              <a:pPr algn="ctr"/>
              <a:r>
                <a:rPr lang="en-US" sz="4000" b="1" dirty="0">
                  <a:solidFill>
                    <a:srgbClr val="E6E7E9"/>
                  </a:solidFill>
                  <a:latin typeface="Tw Cen MT" panose="020B0602020104020603" pitchFamily="34" charset="0"/>
                </a:rPr>
                <a:t>practice</a:t>
              </a:r>
            </a:p>
            <a:p>
              <a:pPr algn="ctr"/>
              <a:endParaRPr lang="en-US" sz="30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5978073" y="1349708"/>
            <a:ext cx="2781531" cy="27853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500" dirty="0">
                <a:latin typeface="TimesNewRomanPSMT"/>
              </a:rPr>
              <a:t>A patient </a:t>
            </a:r>
          </a:p>
          <a:p>
            <a:pPr algn="ctr"/>
            <a:r>
              <a:rPr lang="en-US" sz="3500" dirty="0">
                <a:latin typeface="TimesNewRomanPSMT"/>
              </a:rPr>
              <a:t>with </a:t>
            </a:r>
            <a:r>
              <a:rPr lang="en-US" sz="3500" b="1" dirty="0">
                <a:latin typeface="TimesNewRomanPS-BoldMT"/>
              </a:rPr>
              <a:t>aphasia</a:t>
            </a:r>
          </a:p>
          <a:p>
            <a:pPr algn="ctr"/>
            <a:r>
              <a:rPr lang="en-US" sz="3500" dirty="0">
                <a:latin typeface="TimesNewRomanPSMT"/>
              </a:rPr>
              <a:t>will not be</a:t>
            </a:r>
          </a:p>
          <a:p>
            <a:pPr algn="ctr"/>
            <a:r>
              <a:rPr lang="en-US" sz="3500" dirty="0">
                <a:latin typeface="TimesNewRomanPSMT"/>
              </a:rPr>
              <a:t>able to </a:t>
            </a:r>
          </a:p>
          <a:p>
            <a:pPr algn="ctr"/>
            <a:r>
              <a:rPr lang="en-US" sz="3500" dirty="0">
                <a:latin typeface="TimesNewRomanPSMT"/>
              </a:rPr>
              <a:t>speak.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4631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D884BCA-1978-49CC-8588-5399D7CABDE7}"/>
              </a:ext>
            </a:extLst>
          </p:cNvPr>
          <p:cNvGrpSpPr/>
          <p:nvPr/>
        </p:nvGrpSpPr>
        <p:grpSpPr>
          <a:xfrm>
            <a:off x="151812" y="6275453"/>
            <a:ext cx="1434489" cy="190500"/>
            <a:chOff x="4679586" y="878988"/>
            <a:chExt cx="1434489" cy="1905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701A590-ABA9-4BD2-BD64-376A4C227798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E53B434-A2A6-4C16-99DD-292CE4FD62C4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F3E5BC96-17A2-4BD5-BA51-10270687E851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1A06ACCC-548D-4873-BD3B-AD3CA2C095B0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1C7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CBDE4C1-DAF9-476F-B807-27BE954F6C82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FC519D27-4F14-4E45-80D5-D5C98813D917}"/>
              </a:ext>
            </a:extLst>
          </p:cNvPr>
          <p:cNvSpPr/>
          <p:nvPr/>
        </p:nvSpPr>
        <p:spPr>
          <a:xfrm rot="2700000">
            <a:off x="4640084" y="1609698"/>
            <a:ext cx="3090744" cy="3122528"/>
          </a:xfrm>
          <a:prstGeom prst="roundRect">
            <a:avLst>
              <a:gd name="adj" fmla="val 1309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92C0596D-7FAB-4A1B-AE63-D59D7FD64F5A}"/>
              </a:ext>
            </a:extLst>
          </p:cNvPr>
          <p:cNvGrpSpPr/>
          <p:nvPr/>
        </p:nvGrpSpPr>
        <p:grpSpPr>
          <a:xfrm>
            <a:off x="1505101" y="3257122"/>
            <a:ext cx="3971170" cy="3211551"/>
            <a:chOff x="4042385" y="3662959"/>
            <a:chExt cx="1915627" cy="1484244"/>
          </a:xfrm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61459C0E-0DC9-428D-AB3A-8868112E3852}"/>
                </a:ext>
              </a:extLst>
            </p:cNvPr>
            <p:cNvSpPr/>
            <p:nvPr/>
          </p:nvSpPr>
          <p:spPr>
            <a:xfrm rot="2700000">
              <a:off x="4268814" y="3662959"/>
              <a:ext cx="1484244" cy="1484244"/>
            </a:xfrm>
            <a:prstGeom prst="roundRect">
              <a:avLst>
                <a:gd name="adj" fmla="val 13096"/>
              </a:avLst>
            </a:prstGeom>
            <a:solidFill>
              <a:srgbClr val="03A1A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4B7A73F-F964-48A2-B788-F55F7B9D040D}"/>
                </a:ext>
              </a:extLst>
            </p:cNvPr>
            <p:cNvSpPr txBox="1"/>
            <p:nvPr/>
          </p:nvSpPr>
          <p:spPr>
            <a:xfrm>
              <a:off x="4042385" y="3948422"/>
              <a:ext cx="1915627" cy="1109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500" b="1" dirty="0">
                  <a:solidFill>
                    <a:schemeClr val="bg1"/>
                  </a:solidFill>
                </a:rPr>
                <a:t>Incontinence pads</a:t>
              </a:r>
              <a:r>
                <a:rPr lang="en-US" sz="2500" dirty="0">
                  <a:solidFill>
                    <a:schemeClr val="bg1"/>
                  </a:solidFill>
                </a:rPr>
                <a:t>,</a:t>
              </a:r>
            </a:p>
            <a:p>
              <a:pPr algn="ctr"/>
              <a:r>
                <a:rPr lang="en-US" sz="2500" dirty="0">
                  <a:solidFill>
                    <a:schemeClr val="bg1"/>
                  </a:solidFill>
                </a:rPr>
                <a:t> for example liners,</a:t>
              </a:r>
            </a:p>
            <a:p>
              <a:pPr algn="ctr"/>
              <a:r>
                <a:rPr lang="en-US" sz="2500" dirty="0">
                  <a:solidFill>
                    <a:schemeClr val="bg1"/>
                  </a:solidFill>
                </a:rPr>
                <a:t> inserts, or replacement</a:t>
              </a:r>
            </a:p>
            <a:p>
              <a:pPr algn="ctr"/>
              <a:r>
                <a:rPr lang="en-US" sz="2500" dirty="0">
                  <a:solidFill>
                    <a:schemeClr val="bg1"/>
                  </a:solidFill>
                </a:rPr>
                <a:t>underwear, must be </a:t>
              </a:r>
            </a:p>
            <a:p>
              <a:pPr algn="ctr"/>
              <a:r>
                <a:rPr lang="en-US" sz="2500" dirty="0">
                  <a:solidFill>
                    <a:schemeClr val="bg1"/>
                  </a:solidFill>
                </a:rPr>
                <a:t>changed </a:t>
              </a:r>
            </a:p>
            <a:p>
              <a:pPr algn="ctr"/>
              <a:r>
                <a:rPr lang="en-US" sz="2500" dirty="0">
                  <a:solidFill>
                    <a:schemeClr val="bg1"/>
                  </a:solidFill>
                </a:rPr>
                <a:t>frequently.</a:t>
              </a:r>
              <a:endParaRPr lang="en-US" sz="2500" b="1" dirty="0">
                <a:solidFill>
                  <a:schemeClr val="bg1"/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6743D9DB-ECBD-4F96-B04B-77A755D8CF78}"/>
              </a:ext>
            </a:extLst>
          </p:cNvPr>
          <p:cNvGrpSpPr/>
          <p:nvPr/>
        </p:nvGrpSpPr>
        <p:grpSpPr>
          <a:xfrm>
            <a:off x="6766098" y="3257122"/>
            <a:ext cx="4446605" cy="3208831"/>
            <a:chOff x="6179862" y="3657473"/>
            <a:chExt cx="1915627" cy="1484244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4958A5D0-184B-4172-86EF-3B81412BDC75}"/>
                </a:ext>
              </a:extLst>
            </p:cNvPr>
            <p:cNvSpPr/>
            <p:nvPr/>
          </p:nvSpPr>
          <p:spPr>
            <a:xfrm rot="2700000">
              <a:off x="6403136" y="3657473"/>
              <a:ext cx="1484244" cy="1484244"/>
            </a:xfrm>
            <a:prstGeom prst="roundRect">
              <a:avLst>
                <a:gd name="adj" fmla="val 13096"/>
              </a:avLst>
            </a:prstGeom>
            <a:solidFill>
              <a:srgbClr val="EE952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661CC52C-FFC4-4B11-A134-A456A120261F}"/>
                </a:ext>
              </a:extLst>
            </p:cNvPr>
            <p:cNvSpPr txBox="1"/>
            <p:nvPr/>
          </p:nvSpPr>
          <p:spPr>
            <a:xfrm>
              <a:off x="6179862" y="3789588"/>
              <a:ext cx="1915627" cy="2242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886413" y="1590454"/>
            <a:ext cx="258708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/>
              <a:t>Examples included in a sentence will help define the meaning of a word.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59504" y="62908"/>
            <a:ext cx="5263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Context Clue: Examples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85132" y="3257122"/>
            <a:ext cx="251799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The patient </a:t>
            </a:r>
          </a:p>
          <a:p>
            <a:pPr algn="ctr"/>
            <a:r>
              <a:rPr lang="en-US" sz="2800" dirty="0"/>
              <a:t>needs assistance with </a:t>
            </a:r>
            <a:r>
              <a:rPr lang="en-US" sz="2800" b="1" dirty="0"/>
              <a:t>ambulation</a:t>
            </a:r>
            <a:r>
              <a:rPr lang="en-US" sz="2800" dirty="0"/>
              <a:t>, such as  walking </a:t>
            </a:r>
          </a:p>
          <a:p>
            <a:pPr algn="ctr"/>
            <a:r>
              <a:rPr lang="en-US" sz="2800" dirty="0"/>
              <a:t>And getting </a:t>
            </a:r>
          </a:p>
          <a:p>
            <a:pPr algn="ctr"/>
            <a:r>
              <a:rPr lang="en-US" sz="2800" dirty="0"/>
              <a:t>out of bed.</a:t>
            </a:r>
          </a:p>
        </p:txBody>
      </p:sp>
    </p:spTree>
    <p:extLst>
      <p:ext uri="{BB962C8B-B14F-4D97-AF65-F5344CB8AC3E}">
        <p14:creationId xmlns:p14="http://schemas.microsoft.com/office/powerpoint/2010/main" val="9004650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E8AA9BD-5B28-4BB1-803B-54BB6E1B0DE1}"/>
              </a:ext>
            </a:extLst>
          </p:cNvPr>
          <p:cNvSpPr txBox="1"/>
          <p:nvPr/>
        </p:nvSpPr>
        <p:spPr>
          <a:xfrm>
            <a:off x="2456484" y="243643"/>
            <a:ext cx="7278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Context Clues: Contrast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D884BCA-1978-49CC-8588-5399D7CABDE7}"/>
              </a:ext>
            </a:extLst>
          </p:cNvPr>
          <p:cNvGrpSpPr/>
          <p:nvPr/>
        </p:nvGrpSpPr>
        <p:grpSpPr>
          <a:xfrm>
            <a:off x="182287" y="6320783"/>
            <a:ext cx="1434489" cy="190500"/>
            <a:chOff x="4679586" y="878988"/>
            <a:chExt cx="1434489" cy="1905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701A590-ABA9-4BD2-BD64-376A4C227798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E53B434-A2A6-4C16-99DD-292CE4FD62C4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F3E5BC96-17A2-4BD5-BA51-10270687E851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1A06ACCC-548D-4873-BD3B-AD3CA2C095B0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1C7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CBDE4C1-DAF9-476F-B807-27BE954F6C82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FC519D27-4F14-4E45-80D5-D5C98813D917}"/>
              </a:ext>
            </a:extLst>
          </p:cNvPr>
          <p:cNvSpPr/>
          <p:nvPr/>
        </p:nvSpPr>
        <p:spPr>
          <a:xfrm rot="2700000">
            <a:off x="4937819" y="1076128"/>
            <a:ext cx="2906329" cy="2856602"/>
          </a:xfrm>
          <a:prstGeom prst="roundRect">
            <a:avLst>
              <a:gd name="adj" fmla="val 1309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7C3C1551-9EE9-42D9-8AA1-9DB3CA8F23DF}"/>
              </a:ext>
            </a:extLst>
          </p:cNvPr>
          <p:cNvGrpSpPr/>
          <p:nvPr/>
        </p:nvGrpSpPr>
        <p:grpSpPr>
          <a:xfrm>
            <a:off x="2230244" y="3033132"/>
            <a:ext cx="3489581" cy="3100039"/>
            <a:chOff x="1902547" y="3798073"/>
            <a:chExt cx="2222637" cy="2306799"/>
          </a:xfrm>
        </p:grpSpPr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4CB58540-4FF9-453F-A9F6-3C932CAF55E0}"/>
                </a:ext>
              </a:extLst>
            </p:cNvPr>
            <p:cNvSpPr/>
            <p:nvPr/>
          </p:nvSpPr>
          <p:spPr>
            <a:xfrm rot="2700000">
              <a:off x="1860466" y="3840154"/>
              <a:ext cx="2306799" cy="2222637"/>
            </a:xfrm>
            <a:prstGeom prst="roundRect">
              <a:avLst>
                <a:gd name="adj" fmla="val 13096"/>
              </a:avLst>
            </a:prstGeom>
            <a:solidFill>
              <a:srgbClr val="EF3078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6E848BF-4E5B-409D-8114-A69D03888E8D}"/>
                </a:ext>
              </a:extLst>
            </p:cNvPr>
            <p:cNvSpPr txBox="1"/>
            <p:nvPr/>
          </p:nvSpPr>
          <p:spPr>
            <a:xfrm>
              <a:off x="2038993" y="4055747"/>
              <a:ext cx="1915627" cy="16718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500" dirty="0"/>
                <a:t>His pain </a:t>
              </a:r>
            </a:p>
            <a:p>
              <a:pPr algn="ctr"/>
              <a:r>
                <a:rPr lang="en-US" sz="3500" dirty="0"/>
                <a:t>was dull, </a:t>
              </a:r>
              <a:r>
                <a:rPr lang="en-US" sz="3500" u="sng" dirty="0"/>
                <a:t>but</a:t>
              </a:r>
              <a:r>
                <a:rPr lang="en-US" sz="3500" dirty="0"/>
                <a:t> </a:t>
              </a:r>
            </a:p>
            <a:p>
              <a:pPr algn="ctr"/>
              <a:r>
                <a:rPr lang="en-US" sz="3500" dirty="0"/>
                <a:t>Ms. Chan’s pain was </a:t>
              </a:r>
              <a:r>
                <a:rPr lang="en-US" sz="3500" b="1" dirty="0"/>
                <a:t>acute</a:t>
              </a:r>
              <a:r>
                <a:rPr lang="en-US" sz="3500" dirty="0"/>
                <a:t>.</a:t>
              </a:r>
              <a:endParaRPr lang="en-US" sz="35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ACECC14-0B8D-42EC-9AD4-1D0FB247E6A4}"/>
              </a:ext>
            </a:extLst>
          </p:cNvPr>
          <p:cNvGrpSpPr/>
          <p:nvPr/>
        </p:nvGrpSpPr>
        <p:grpSpPr>
          <a:xfrm>
            <a:off x="6785588" y="2887526"/>
            <a:ext cx="4073633" cy="3391249"/>
            <a:chOff x="8312168" y="3657473"/>
            <a:chExt cx="1915627" cy="1484244"/>
          </a:xfrm>
        </p:grpSpPr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1F85CC35-104C-478B-84A0-E8A131FF05F1}"/>
                </a:ext>
              </a:extLst>
            </p:cNvPr>
            <p:cNvSpPr/>
            <p:nvPr/>
          </p:nvSpPr>
          <p:spPr>
            <a:xfrm rot="2700000">
              <a:off x="8497121" y="3657473"/>
              <a:ext cx="1484244" cy="1484244"/>
            </a:xfrm>
            <a:prstGeom prst="roundRect">
              <a:avLst>
                <a:gd name="adj" fmla="val 13096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A37347F-3E44-4B80-8900-4191718A79F6}"/>
                </a:ext>
              </a:extLst>
            </p:cNvPr>
            <p:cNvSpPr txBox="1"/>
            <p:nvPr/>
          </p:nvSpPr>
          <p:spPr>
            <a:xfrm>
              <a:off x="8312168" y="3672191"/>
              <a:ext cx="1915627" cy="14548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dirty="0"/>
                <a:t>Some patients </a:t>
              </a:r>
            </a:p>
            <a:p>
              <a:pPr algn="ctr"/>
              <a:r>
                <a:rPr lang="en-US" sz="3000" dirty="0"/>
                <a:t>experience </a:t>
              </a:r>
            </a:p>
            <a:p>
              <a:pPr algn="ctr"/>
              <a:r>
                <a:rPr lang="en-US" sz="3000" b="1" dirty="0"/>
                <a:t>chronic pain</a:t>
              </a:r>
              <a:r>
                <a:rPr lang="en-US" sz="3000" dirty="0"/>
                <a:t>, </a:t>
              </a:r>
            </a:p>
            <a:p>
              <a:pPr algn="ctr"/>
              <a:r>
                <a:rPr lang="en-US" sz="3000" u="sng" dirty="0"/>
                <a:t>while</a:t>
              </a:r>
              <a:r>
                <a:rPr lang="en-US" sz="3000" dirty="0"/>
                <a:t> others</a:t>
              </a:r>
            </a:p>
            <a:p>
              <a:pPr algn="ctr"/>
              <a:r>
                <a:rPr lang="en-US" sz="3000" dirty="0"/>
                <a:t> have pain</a:t>
              </a:r>
            </a:p>
            <a:p>
              <a:pPr algn="ctr"/>
              <a:r>
                <a:rPr lang="en-US" sz="3000" dirty="0"/>
                <a:t>only for a </a:t>
              </a:r>
            </a:p>
            <a:p>
              <a:pPr algn="ctr"/>
              <a:r>
                <a:rPr lang="en-US" sz="3000" dirty="0"/>
                <a:t>short time.</a:t>
              </a:r>
              <a:endParaRPr lang="en-US" sz="30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175079" y="1330465"/>
            <a:ext cx="219895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/>
              <a:t>The </a:t>
            </a:r>
            <a:r>
              <a:rPr lang="en-US" sz="2500" b="1" dirty="0"/>
              <a:t>opposite</a:t>
            </a:r>
            <a:r>
              <a:rPr lang="en-US" sz="2500" dirty="0"/>
              <a:t> meaning given will help you to find the meaning of the word.</a:t>
            </a:r>
          </a:p>
        </p:txBody>
      </p:sp>
    </p:spTree>
    <p:extLst>
      <p:ext uri="{BB962C8B-B14F-4D97-AF65-F5344CB8AC3E}">
        <p14:creationId xmlns:p14="http://schemas.microsoft.com/office/powerpoint/2010/main" val="13385679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entury Gothic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12861</TotalTime>
  <Words>415</Words>
  <Application>Microsoft Office PowerPoint</Application>
  <PresentationFormat>Widescreen</PresentationFormat>
  <Paragraphs>98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TimesNewRomanPS-BoldMT</vt:lpstr>
      <vt:lpstr>TimesNewRomanPSMT</vt:lpstr>
      <vt:lpstr>Tw Cen MT</vt:lpstr>
      <vt:lpstr>Office Theme</vt:lpstr>
      <vt:lpstr>PowerPoint Presentation</vt:lpstr>
      <vt:lpstr>PowerPoint Presentation</vt:lpstr>
      <vt:lpstr>PowerPoint Presentation</vt:lpstr>
      <vt:lpstr>Context Clues</vt:lpstr>
      <vt:lpstr>PowerPoint Presentation</vt:lpstr>
      <vt:lpstr>PowerPoint Presentation</vt:lpstr>
      <vt:lpstr>Context Clues: Definition</vt:lpstr>
      <vt:lpstr>PowerPoint Presentation</vt:lpstr>
      <vt:lpstr>PowerPoint Presentation</vt:lpstr>
      <vt:lpstr>Context Clues: Inference</vt:lpstr>
      <vt:lpstr>Now try!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Nahid Ahmed</dc:creator>
  <cp:lastModifiedBy>Sandra Sembel</cp:lastModifiedBy>
  <cp:revision>135</cp:revision>
  <dcterms:created xsi:type="dcterms:W3CDTF">2017-10-30T13:02:30Z</dcterms:created>
  <dcterms:modified xsi:type="dcterms:W3CDTF">2019-05-24T04:22:14Z</dcterms:modified>
</cp:coreProperties>
</file>