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1" r:id="rId3"/>
    <p:sldId id="262" r:id="rId4"/>
    <p:sldId id="263" r:id="rId5"/>
    <p:sldId id="259"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0" d="100"/>
          <a:sy n="50" d="100"/>
        </p:scale>
        <p:origin x="1267" y="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3D295E-9FB3-D04B-8B1D-8EFD7CEEE25F}"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DDC95-89FA-FC4C-A6A4-1EA4C87B1BFC}" type="slidenum">
              <a:rPr lang="en-US" smtClean="0"/>
              <a:t>‹#›</a:t>
            </a:fld>
            <a:endParaRPr lang="en-US"/>
          </a:p>
        </p:txBody>
      </p:sp>
    </p:spTree>
    <p:extLst>
      <p:ext uri="{BB962C8B-B14F-4D97-AF65-F5344CB8AC3E}">
        <p14:creationId xmlns:p14="http://schemas.microsoft.com/office/powerpoint/2010/main" val="1664230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D295E-9FB3-D04B-8B1D-8EFD7CEEE25F}"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DDC95-89FA-FC4C-A6A4-1EA4C87B1BFC}" type="slidenum">
              <a:rPr lang="en-US" smtClean="0"/>
              <a:t>‹#›</a:t>
            </a:fld>
            <a:endParaRPr lang="en-US"/>
          </a:p>
        </p:txBody>
      </p:sp>
    </p:spTree>
    <p:extLst>
      <p:ext uri="{BB962C8B-B14F-4D97-AF65-F5344CB8AC3E}">
        <p14:creationId xmlns:p14="http://schemas.microsoft.com/office/powerpoint/2010/main" val="2710137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D295E-9FB3-D04B-8B1D-8EFD7CEEE25F}"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DDC95-89FA-FC4C-A6A4-1EA4C87B1BFC}" type="slidenum">
              <a:rPr lang="en-US" smtClean="0"/>
              <a:t>‹#›</a:t>
            </a:fld>
            <a:endParaRPr lang="en-US"/>
          </a:p>
        </p:txBody>
      </p:sp>
    </p:spTree>
    <p:extLst>
      <p:ext uri="{BB962C8B-B14F-4D97-AF65-F5344CB8AC3E}">
        <p14:creationId xmlns:p14="http://schemas.microsoft.com/office/powerpoint/2010/main" val="2391275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D295E-9FB3-D04B-8B1D-8EFD7CEEE25F}"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DDC95-89FA-FC4C-A6A4-1EA4C87B1BFC}" type="slidenum">
              <a:rPr lang="en-US" smtClean="0"/>
              <a:t>‹#›</a:t>
            </a:fld>
            <a:endParaRPr lang="en-US"/>
          </a:p>
        </p:txBody>
      </p:sp>
    </p:spTree>
    <p:extLst>
      <p:ext uri="{BB962C8B-B14F-4D97-AF65-F5344CB8AC3E}">
        <p14:creationId xmlns:p14="http://schemas.microsoft.com/office/powerpoint/2010/main" val="2128576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D295E-9FB3-D04B-8B1D-8EFD7CEEE25F}"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DDC95-89FA-FC4C-A6A4-1EA4C87B1BFC}" type="slidenum">
              <a:rPr lang="en-US" smtClean="0"/>
              <a:t>‹#›</a:t>
            </a:fld>
            <a:endParaRPr lang="en-US"/>
          </a:p>
        </p:txBody>
      </p:sp>
    </p:spTree>
    <p:extLst>
      <p:ext uri="{BB962C8B-B14F-4D97-AF65-F5344CB8AC3E}">
        <p14:creationId xmlns:p14="http://schemas.microsoft.com/office/powerpoint/2010/main" val="1420206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3D295E-9FB3-D04B-8B1D-8EFD7CEEE25F}"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DDC95-89FA-FC4C-A6A4-1EA4C87B1BFC}" type="slidenum">
              <a:rPr lang="en-US" smtClean="0"/>
              <a:t>‹#›</a:t>
            </a:fld>
            <a:endParaRPr lang="en-US"/>
          </a:p>
        </p:txBody>
      </p:sp>
    </p:spTree>
    <p:extLst>
      <p:ext uri="{BB962C8B-B14F-4D97-AF65-F5344CB8AC3E}">
        <p14:creationId xmlns:p14="http://schemas.microsoft.com/office/powerpoint/2010/main" val="890098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3D295E-9FB3-D04B-8B1D-8EFD7CEEE25F}"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0DDC95-89FA-FC4C-A6A4-1EA4C87B1BFC}" type="slidenum">
              <a:rPr lang="en-US" smtClean="0"/>
              <a:t>‹#›</a:t>
            </a:fld>
            <a:endParaRPr lang="en-US"/>
          </a:p>
        </p:txBody>
      </p:sp>
    </p:spTree>
    <p:extLst>
      <p:ext uri="{BB962C8B-B14F-4D97-AF65-F5344CB8AC3E}">
        <p14:creationId xmlns:p14="http://schemas.microsoft.com/office/powerpoint/2010/main" val="1078584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3D295E-9FB3-D04B-8B1D-8EFD7CEEE25F}"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0DDC95-89FA-FC4C-A6A4-1EA4C87B1BFC}" type="slidenum">
              <a:rPr lang="en-US" smtClean="0"/>
              <a:t>‹#›</a:t>
            </a:fld>
            <a:endParaRPr lang="en-US"/>
          </a:p>
        </p:txBody>
      </p:sp>
    </p:spTree>
    <p:extLst>
      <p:ext uri="{BB962C8B-B14F-4D97-AF65-F5344CB8AC3E}">
        <p14:creationId xmlns:p14="http://schemas.microsoft.com/office/powerpoint/2010/main" val="1970212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D295E-9FB3-D04B-8B1D-8EFD7CEEE25F}"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0DDC95-89FA-FC4C-A6A4-1EA4C87B1BFC}" type="slidenum">
              <a:rPr lang="en-US" smtClean="0"/>
              <a:t>‹#›</a:t>
            </a:fld>
            <a:endParaRPr lang="en-US"/>
          </a:p>
        </p:txBody>
      </p:sp>
    </p:spTree>
    <p:extLst>
      <p:ext uri="{BB962C8B-B14F-4D97-AF65-F5344CB8AC3E}">
        <p14:creationId xmlns:p14="http://schemas.microsoft.com/office/powerpoint/2010/main" val="161095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D295E-9FB3-D04B-8B1D-8EFD7CEEE25F}"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DDC95-89FA-FC4C-A6A4-1EA4C87B1BFC}" type="slidenum">
              <a:rPr lang="en-US" smtClean="0"/>
              <a:t>‹#›</a:t>
            </a:fld>
            <a:endParaRPr lang="en-US"/>
          </a:p>
        </p:txBody>
      </p:sp>
    </p:spTree>
    <p:extLst>
      <p:ext uri="{BB962C8B-B14F-4D97-AF65-F5344CB8AC3E}">
        <p14:creationId xmlns:p14="http://schemas.microsoft.com/office/powerpoint/2010/main" val="2610914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D295E-9FB3-D04B-8B1D-8EFD7CEEE25F}"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DDC95-89FA-FC4C-A6A4-1EA4C87B1BFC}" type="slidenum">
              <a:rPr lang="en-US" smtClean="0"/>
              <a:t>‹#›</a:t>
            </a:fld>
            <a:endParaRPr lang="en-US"/>
          </a:p>
        </p:txBody>
      </p:sp>
    </p:spTree>
    <p:extLst>
      <p:ext uri="{BB962C8B-B14F-4D97-AF65-F5344CB8AC3E}">
        <p14:creationId xmlns:p14="http://schemas.microsoft.com/office/powerpoint/2010/main" val="503258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D295E-9FB3-D04B-8B1D-8EFD7CEEE25F}" type="datetimeFigureOut">
              <a:rPr lang="en-US" smtClean="0"/>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DDC95-89FA-FC4C-A6A4-1EA4C87B1BFC}" type="slidenum">
              <a:rPr lang="en-US" smtClean="0"/>
              <a:t>‹#›</a:t>
            </a:fld>
            <a:endParaRPr lang="en-US"/>
          </a:p>
        </p:txBody>
      </p:sp>
    </p:spTree>
    <p:extLst>
      <p:ext uri="{BB962C8B-B14F-4D97-AF65-F5344CB8AC3E}">
        <p14:creationId xmlns:p14="http://schemas.microsoft.com/office/powerpoint/2010/main" val="384680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Context Clues and Reading Comprehension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735374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1</a:t>
            </a:r>
            <a:endParaRPr lang="en-US" dirty="0"/>
          </a:p>
        </p:txBody>
      </p:sp>
      <p:sp>
        <p:nvSpPr>
          <p:cNvPr id="3" name="Rectangle 2"/>
          <p:cNvSpPr/>
          <p:nvPr/>
        </p:nvSpPr>
        <p:spPr>
          <a:xfrm>
            <a:off x="457200" y="1623927"/>
            <a:ext cx="8229600" cy="1200328"/>
          </a:xfrm>
          <a:prstGeom prst="rect">
            <a:avLst/>
          </a:prstGeom>
        </p:spPr>
        <p:txBody>
          <a:bodyPr wrap="square">
            <a:spAutoFit/>
          </a:bodyPr>
          <a:lstStyle/>
          <a:p>
            <a:r>
              <a:rPr lang="en-US" sz="2400" dirty="0" smtClean="0"/>
              <a:t>It was difficult to understand what Tommy is saying. Tommy </a:t>
            </a:r>
            <a:r>
              <a:rPr lang="en-US" sz="2400" b="1" dirty="0" smtClean="0">
                <a:solidFill>
                  <a:srgbClr val="FF0000"/>
                </a:solidFill>
              </a:rPr>
              <a:t>droned</a:t>
            </a:r>
            <a:r>
              <a:rPr lang="en-US" sz="2400" dirty="0" smtClean="0">
                <a:solidFill>
                  <a:srgbClr val="FF0000"/>
                </a:solidFill>
              </a:rPr>
              <a:t> </a:t>
            </a:r>
            <a:r>
              <a:rPr lang="en-US" sz="2400" dirty="0" smtClean="0"/>
              <a:t>on and on like an alarm clock that won’t stop ringing. I had to tell Tommy to slow down and stop. </a:t>
            </a:r>
            <a:endParaRPr lang="en-US" sz="2400" dirty="0"/>
          </a:p>
        </p:txBody>
      </p:sp>
      <p:sp>
        <p:nvSpPr>
          <p:cNvPr id="4" name="Rectangle 3"/>
          <p:cNvSpPr/>
          <p:nvPr/>
        </p:nvSpPr>
        <p:spPr>
          <a:xfrm>
            <a:off x="457200" y="3293188"/>
            <a:ext cx="4127601" cy="1938992"/>
          </a:xfrm>
          <a:prstGeom prst="rect">
            <a:avLst/>
          </a:prstGeom>
        </p:spPr>
        <p:txBody>
          <a:bodyPr wrap="square">
            <a:spAutoFit/>
          </a:bodyPr>
          <a:lstStyle/>
          <a:p>
            <a:pPr marL="457200" indent="-457200">
              <a:buAutoNum type="arabicPeriod"/>
            </a:pPr>
            <a:r>
              <a:rPr lang="en-US" sz="2400" dirty="0" smtClean="0"/>
              <a:t>What does ‘droned’ mean?</a:t>
            </a:r>
          </a:p>
          <a:p>
            <a:r>
              <a:rPr lang="en-US" sz="2400" dirty="0" smtClean="0"/>
              <a:t>	a. talk slowly</a:t>
            </a:r>
          </a:p>
          <a:p>
            <a:r>
              <a:rPr lang="en-US" sz="2400" dirty="0"/>
              <a:t>	</a:t>
            </a:r>
            <a:r>
              <a:rPr lang="en-US" sz="2400" dirty="0" smtClean="0"/>
              <a:t>b. chat in a friendly manner</a:t>
            </a:r>
          </a:p>
          <a:p>
            <a:r>
              <a:rPr lang="en-US" sz="2400" dirty="0"/>
              <a:t>	</a:t>
            </a:r>
            <a:r>
              <a:rPr lang="en-US" sz="2400" dirty="0" smtClean="0"/>
              <a:t>c. spoke continuously</a:t>
            </a:r>
          </a:p>
          <a:p>
            <a:endParaRPr lang="en-US" sz="2400" dirty="0" smtClean="0"/>
          </a:p>
        </p:txBody>
      </p:sp>
      <p:sp>
        <p:nvSpPr>
          <p:cNvPr id="5" name="Rectangle 4"/>
          <p:cNvSpPr/>
          <p:nvPr/>
        </p:nvSpPr>
        <p:spPr>
          <a:xfrm>
            <a:off x="4597814" y="3293188"/>
            <a:ext cx="4636294" cy="1938992"/>
          </a:xfrm>
          <a:prstGeom prst="rect">
            <a:avLst/>
          </a:prstGeom>
        </p:spPr>
        <p:txBody>
          <a:bodyPr wrap="square">
            <a:spAutoFit/>
          </a:bodyPr>
          <a:lstStyle/>
          <a:p>
            <a:r>
              <a:rPr lang="en-US" sz="2400" dirty="0" smtClean="0"/>
              <a:t>2. What kind of person is Tommy?</a:t>
            </a:r>
          </a:p>
          <a:p>
            <a:r>
              <a:rPr lang="en-US" sz="2400" dirty="0" smtClean="0"/>
              <a:t>	a. shy </a:t>
            </a:r>
          </a:p>
          <a:p>
            <a:r>
              <a:rPr lang="en-US" sz="2400" dirty="0"/>
              <a:t>	</a:t>
            </a:r>
            <a:r>
              <a:rPr lang="en-US" sz="2400" dirty="0" smtClean="0"/>
              <a:t>b. talkative</a:t>
            </a:r>
          </a:p>
          <a:p>
            <a:r>
              <a:rPr lang="en-US" sz="2400" dirty="0"/>
              <a:t>	</a:t>
            </a:r>
            <a:r>
              <a:rPr lang="en-US" sz="2400" dirty="0" smtClean="0"/>
              <a:t>c. quiet</a:t>
            </a:r>
          </a:p>
          <a:p>
            <a:endParaRPr lang="en-US" sz="2400" dirty="0" smtClean="0"/>
          </a:p>
        </p:txBody>
      </p:sp>
    </p:spTree>
    <p:extLst>
      <p:ext uri="{BB962C8B-B14F-4D97-AF65-F5344CB8AC3E}">
        <p14:creationId xmlns:p14="http://schemas.microsoft.com/office/powerpoint/2010/main" val="1792341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2</a:t>
            </a:r>
            <a:endParaRPr lang="en-US" dirty="0"/>
          </a:p>
        </p:txBody>
      </p:sp>
      <p:sp>
        <p:nvSpPr>
          <p:cNvPr id="3" name="Rectangle 2"/>
          <p:cNvSpPr/>
          <p:nvPr/>
        </p:nvSpPr>
        <p:spPr>
          <a:xfrm>
            <a:off x="540944" y="3217859"/>
            <a:ext cx="4127601" cy="2308324"/>
          </a:xfrm>
          <a:prstGeom prst="rect">
            <a:avLst/>
          </a:prstGeom>
        </p:spPr>
        <p:txBody>
          <a:bodyPr wrap="square">
            <a:spAutoFit/>
          </a:bodyPr>
          <a:lstStyle/>
          <a:p>
            <a:pPr marL="457200" indent="-457200">
              <a:buAutoNum type="arabicPeriod"/>
            </a:pPr>
            <a:r>
              <a:rPr lang="en-US" sz="2400" dirty="0" smtClean="0"/>
              <a:t>What does ‘teeming’ mean?</a:t>
            </a:r>
          </a:p>
          <a:p>
            <a:r>
              <a:rPr lang="en-US" sz="2400" dirty="0" smtClean="0"/>
              <a:t>	a. swimming in groups</a:t>
            </a:r>
          </a:p>
          <a:p>
            <a:r>
              <a:rPr lang="en-US" sz="2400" dirty="0"/>
              <a:t>	</a:t>
            </a:r>
            <a:r>
              <a:rPr lang="en-US" sz="2400" dirty="0" smtClean="0"/>
              <a:t>b. being full of</a:t>
            </a:r>
          </a:p>
          <a:p>
            <a:r>
              <a:rPr lang="en-US" sz="2400" dirty="0"/>
              <a:t>	</a:t>
            </a:r>
            <a:r>
              <a:rPr lang="en-US" sz="2400" dirty="0" smtClean="0"/>
              <a:t>c. having very little</a:t>
            </a:r>
          </a:p>
          <a:p>
            <a:endParaRPr lang="en-US" sz="2400" dirty="0" smtClean="0"/>
          </a:p>
        </p:txBody>
      </p:sp>
      <p:sp>
        <p:nvSpPr>
          <p:cNvPr id="4" name="Rectangle 3"/>
          <p:cNvSpPr/>
          <p:nvPr/>
        </p:nvSpPr>
        <p:spPr>
          <a:xfrm>
            <a:off x="4896251" y="3222495"/>
            <a:ext cx="4127601" cy="1938992"/>
          </a:xfrm>
          <a:prstGeom prst="rect">
            <a:avLst/>
          </a:prstGeom>
        </p:spPr>
        <p:txBody>
          <a:bodyPr wrap="square">
            <a:spAutoFit/>
          </a:bodyPr>
          <a:lstStyle/>
          <a:p>
            <a:r>
              <a:rPr lang="en-US" sz="2400" dirty="0" smtClean="0"/>
              <a:t>2. What is ‘bass’?</a:t>
            </a:r>
          </a:p>
          <a:p>
            <a:r>
              <a:rPr lang="en-US" sz="2400" dirty="0" smtClean="0"/>
              <a:t>	a. a musical instrument</a:t>
            </a:r>
          </a:p>
          <a:p>
            <a:r>
              <a:rPr lang="en-US" sz="2400" dirty="0"/>
              <a:t>	</a:t>
            </a:r>
            <a:r>
              <a:rPr lang="en-US" sz="2400" dirty="0" smtClean="0"/>
              <a:t>b. a fishing boat</a:t>
            </a:r>
          </a:p>
          <a:p>
            <a:r>
              <a:rPr lang="en-US" sz="2400" dirty="0"/>
              <a:t>	</a:t>
            </a:r>
            <a:r>
              <a:rPr lang="en-US" sz="2400" dirty="0" smtClean="0"/>
              <a:t>c. a kind of fish</a:t>
            </a:r>
          </a:p>
          <a:p>
            <a:endParaRPr lang="en-US" sz="2400" dirty="0" smtClean="0"/>
          </a:p>
        </p:txBody>
      </p:sp>
      <p:sp>
        <p:nvSpPr>
          <p:cNvPr id="5" name="Rectangle 4"/>
          <p:cNvSpPr/>
          <p:nvPr/>
        </p:nvSpPr>
        <p:spPr>
          <a:xfrm>
            <a:off x="457200" y="1417638"/>
            <a:ext cx="8229600" cy="1200328"/>
          </a:xfrm>
          <a:prstGeom prst="rect">
            <a:avLst/>
          </a:prstGeom>
        </p:spPr>
        <p:txBody>
          <a:bodyPr wrap="square">
            <a:spAutoFit/>
          </a:bodyPr>
          <a:lstStyle/>
          <a:p>
            <a:r>
              <a:rPr lang="en-US" sz="2400" dirty="0" smtClean="0"/>
              <a:t>Uncle Joe knew the river was </a:t>
            </a:r>
            <a:r>
              <a:rPr lang="en-US" sz="2400" b="1" dirty="0" smtClean="0">
                <a:solidFill>
                  <a:srgbClr val="FF0000"/>
                </a:solidFill>
              </a:rPr>
              <a:t>teeming</a:t>
            </a:r>
            <a:r>
              <a:rPr lang="en-US" sz="2400" dirty="0" smtClean="0">
                <a:solidFill>
                  <a:srgbClr val="FF0000"/>
                </a:solidFill>
              </a:rPr>
              <a:t> </a:t>
            </a:r>
            <a:r>
              <a:rPr lang="en-US" sz="2400" dirty="0" smtClean="0"/>
              <a:t>and overflowing with bass. Therefore, uncle Joe brought a big net to help get the fish in the boat.</a:t>
            </a:r>
            <a:endParaRPr lang="en-US" sz="2400" dirty="0"/>
          </a:p>
        </p:txBody>
      </p:sp>
    </p:spTree>
    <p:extLst>
      <p:ext uri="{BB962C8B-B14F-4D97-AF65-F5344CB8AC3E}">
        <p14:creationId xmlns:p14="http://schemas.microsoft.com/office/powerpoint/2010/main" val="3313377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3</a:t>
            </a:r>
            <a:endParaRPr lang="en-US" dirty="0"/>
          </a:p>
        </p:txBody>
      </p:sp>
      <p:sp>
        <p:nvSpPr>
          <p:cNvPr id="3" name="Rectangle 2"/>
          <p:cNvSpPr/>
          <p:nvPr/>
        </p:nvSpPr>
        <p:spPr>
          <a:xfrm>
            <a:off x="457200" y="1417638"/>
            <a:ext cx="8229600" cy="1200328"/>
          </a:xfrm>
          <a:prstGeom prst="rect">
            <a:avLst/>
          </a:prstGeom>
        </p:spPr>
        <p:txBody>
          <a:bodyPr wrap="square">
            <a:spAutoFit/>
          </a:bodyPr>
          <a:lstStyle/>
          <a:p>
            <a:r>
              <a:rPr lang="en-US" sz="2400" dirty="0" smtClean="0"/>
              <a:t>“I and the Village” received </a:t>
            </a:r>
            <a:r>
              <a:rPr lang="en-US" sz="2400" b="1" dirty="0" smtClean="0">
                <a:solidFill>
                  <a:srgbClr val="FF0000"/>
                </a:solidFill>
              </a:rPr>
              <a:t>favorable</a:t>
            </a:r>
            <a:r>
              <a:rPr lang="en-US" sz="2400" dirty="0">
                <a:solidFill>
                  <a:srgbClr val="FF0000"/>
                </a:solidFill>
              </a:rPr>
              <a:t> </a:t>
            </a:r>
            <a:r>
              <a:rPr lang="en-US" sz="2400" dirty="0" smtClean="0"/>
              <a:t>reviews. No wonder many people attended and watched it. Some even watched it more than once.</a:t>
            </a:r>
            <a:endParaRPr lang="en-US" sz="2400" dirty="0"/>
          </a:p>
        </p:txBody>
      </p:sp>
      <p:sp>
        <p:nvSpPr>
          <p:cNvPr id="4" name="Rectangle 3"/>
          <p:cNvSpPr/>
          <p:nvPr/>
        </p:nvSpPr>
        <p:spPr>
          <a:xfrm>
            <a:off x="540944" y="3217859"/>
            <a:ext cx="4127601" cy="2677656"/>
          </a:xfrm>
          <a:prstGeom prst="rect">
            <a:avLst/>
          </a:prstGeom>
        </p:spPr>
        <p:txBody>
          <a:bodyPr wrap="square">
            <a:spAutoFit/>
          </a:bodyPr>
          <a:lstStyle/>
          <a:p>
            <a:pPr marL="457200" indent="-457200">
              <a:buAutoNum type="arabicPeriod"/>
            </a:pPr>
            <a:r>
              <a:rPr lang="en-US" sz="2400" dirty="0" smtClean="0"/>
              <a:t>What does ‘favorable’ mean?</a:t>
            </a:r>
          </a:p>
          <a:p>
            <a:r>
              <a:rPr lang="en-US" sz="2400" dirty="0" smtClean="0"/>
              <a:t>	a. negative</a:t>
            </a:r>
          </a:p>
          <a:p>
            <a:r>
              <a:rPr lang="en-US" sz="2400" dirty="0"/>
              <a:t>	</a:t>
            </a:r>
            <a:r>
              <a:rPr lang="en-US" sz="2400" dirty="0" smtClean="0"/>
              <a:t>b. uncertain</a:t>
            </a:r>
          </a:p>
          <a:p>
            <a:r>
              <a:rPr lang="en-US" sz="2400" dirty="0"/>
              <a:t>	</a:t>
            </a:r>
            <a:r>
              <a:rPr lang="en-US" sz="2400" dirty="0" smtClean="0"/>
              <a:t>c. pleasing</a:t>
            </a:r>
          </a:p>
          <a:p>
            <a:r>
              <a:rPr lang="en-US" sz="2400" dirty="0"/>
              <a:t>	</a:t>
            </a:r>
            <a:r>
              <a:rPr lang="en-US" sz="2400" dirty="0" smtClean="0"/>
              <a:t>d. clear</a:t>
            </a:r>
          </a:p>
          <a:p>
            <a:endParaRPr lang="en-US" sz="2400" dirty="0" smtClean="0"/>
          </a:p>
        </p:txBody>
      </p:sp>
      <p:sp>
        <p:nvSpPr>
          <p:cNvPr id="5" name="Rectangle 4"/>
          <p:cNvSpPr/>
          <p:nvPr/>
        </p:nvSpPr>
        <p:spPr>
          <a:xfrm>
            <a:off x="4896251" y="3222495"/>
            <a:ext cx="3790549" cy="2308324"/>
          </a:xfrm>
          <a:prstGeom prst="rect">
            <a:avLst/>
          </a:prstGeom>
        </p:spPr>
        <p:txBody>
          <a:bodyPr wrap="square">
            <a:spAutoFit/>
          </a:bodyPr>
          <a:lstStyle/>
          <a:p>
            <a:r>
              <a:rPr lang="en-US" sz="2400" dirty="0" smtClean="0"/>
              <a:t>2. What is ‘I and the Village’?</a:t>
            </a:r>
          </a:p>
          <a:p>
            <a:r>
              <a:rPr lang="en-US" sz="2400" dirty="0" smtClean="0"/>
              <a:t>	a. a musical instrument</a:t>
            </a:r>
          </a:p>
          <a:p>
            <a:r>
              <a:rPr lang="en-US" sz="2400" dirty="0"/>
              <a:t>	</a:t>
            </a:r>
            <a:r>
              <a:rPr lang="en-US" sz="2400" dirty="0" smtClean="0"/>
              <a:t>b. a movie</a:t>
            </a:r>
          </a:p>
          <a:p>
            <a:r>
              <a:rPr lang="en-US" sz="2400" dirty="0"/>
              <a:t>	</a:t>
            </a:r>
            <a:r>
              <a:rPr lang="en-US" sz="2400" dirty="0" smtClean="0"/>
              <a:t>c. a magazine</a:t>
            </a:r>
          </a:p>
          <a:p>
            <a:r>
              <a:rPr lang="en-US" sz="2400" dirty="0"/>
              <a:t> </a:t>
            </a:r>
            <a:r>
              <a:rPr lang="en-US" sz="2400" dirty="0" smtClean="0"/>
              <a:t>     d. a place</a:t>
            </a:r>
          </a:p>
          <a:p>
            <a:endParaRPr lang="en-US" sz="2400" dirty="0" smtClean="0"/>
          </a:p>
        </p:txBody>
      </p:sp>
    </p:spTree>
    <p:extLst>
      <p:ext uri="{BB962C8B-B14F-4D97-AF65-F5344CB8AC3E}">
        <p14:creationId xmlns:p14="http://schemas.microsoft.com/office/powerpoint/2010/main" val="827345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Text 4</a:t>
            </a:r>
            <a:endParaRPr lang="en-US" dirty="0"/>
          </a:p>
        </p:txBody>
      </p:sp>
      <p:sp>
        <p:nvSpPr>
          <p:cNvPr id="7" name="Rectangle 6"/>
          <p:cNvSpPr/>
          <p:nvPr/>
        </p:nvSpPr>
        <p:spPr>
          <a:xfrm>
            <a:off x="457200" y="1623927"/>
            <a:ext cx="8229600" cy="1938992"/>
          </a:xfrm>
          <a:prstGeom prst="rect">
            <a:avLst/>
          </a:prstGeom>
        </p:spPr>
        <p:txBody>
          <a:bodyPr wrap="square">
            <a:spAutoFit/>
          </a:bodyPr>
          <a:lstStyle/>
          <a:p>
            <a:r>
              <a:rPr lang="en-US" sz="2400" dirty="0"/>
              <a:t>No, Honey, I don’t want you to spend a lot of money on my birthday present. Just having you for a husband is the only gift I need. In fact, I’ll just drive </a:t>
            </a:r>
            <a:r>
              <a:rPr lang="en-US" sz="2400" b="1" dirty="0">
                <a:solidFill>
                  <a:srgbClr val="FF0000"/>
                </a:solidFill>
              </a:rPr>
              <a:t>my old rusty bucket of bolts</a:t>
            </a:r>
            <a:r>
              <a:rPr lang="en-US" sz="2400" dirty="0">
                <a:solidFill>
                  <a:srgbClr val="FF0000"/>
                </a:solidFill>
              </a:rPr>
              <a:t> </a:t>
            </a:r>
            <a:r>
              <a:rPr lang="en-US" sz="2400" dirty="0"/>
              <a:t>down to the mall and buy myself a little present. And if the poor old car doesn't break down, I’ll be back soon.</a:t>
            </a:r>
          </a:p>
        </p:txBody>
      </p:sp>
      <p:sp>
        <p:nvSpPr>
          <p:cNvPr id="9" name="Rectangle 8"/>
          <p:cNvSpPr/>
          <p:nvPr/>
        </p:nvSpPr>
        <p:spPr>
          <a:xfrm>
            <a:off x="457200" y="3723955"/>
            <a:ext cx="4479580" cy="3046988"/>
          </a:xfrm>
          <a:prstGeom prst="rect">
            <a:avLst/>
          </a:prstGeom>
        </p:spPr>
        <p:txBody>
          <a:bodyPr wrap="square">
            <a:spAutoFit/>
          </a:bodyPr>
          <a:lstStyle/>
          <a:p>
            <a:pPr marL="342900" indent="-342900">
              <a:buAutoNum type="arabicPeriod"/>
            </a:pPr>
            <a:r>
              <a:rPr lang="en-US" sz="2400" dirty="0" smtClean="0"/>
              <a:t>What </a:t>
            </a:r>
            <a:r>
              <a:rPr lang="en-US" sz="2400" dirty="0"/>
              <a:t>does ‘old rusty bucket of bolts’</a:t>
            </a:r>
            <a:r>
              <a:rPr lang="en-US" sz="2400" dirty="0" smtClean="0"/>
              <a:t>?</a:t>
            </a:r>
          </a:p>
          <a:p>
            <a:pPr marL="342900" indent="-342900">
              <a:buAutoNum type="arabicPeriod"/>
            </a:pPr>
            <a:endParaRPr lang="en-US" sz="2400" dirty="0"/>
          </a:p>
          <a:p>
            <a:pPr marL="342900" lvl="0" indent="-342900">
              <a:buFont typeface="+mj-lt"/>
              <a:buAutoNum type="alphaLcPeriod"/>
            </a:pPr>
            <a:r>
              <a:rPr lang="en-US" sz="2400" dirty="0" smtClean="0"/>
              <a:t>bucket </a:t>
            </a:r>
            <a:r>
              <a:rPr lang="en-US" sz="2400" dirty="0"/>
              <a:t>that needs repair</a:t>
            </a:r>
          </a:p>
          <a:p>
            <a:pPr marL="342900" lvl="0" indent="-342900">
              <a:buFont typeface="+mj-lt"/>
              <a:buAutoNum type="alphaLcPeriod"/>
            </a:pPr>
            <a:r>
              <a:rPr lang="en-US" sz="2400" dirty="0"/>
              <a:t>rusty tools</a:t>
            </a:r>
          </a:p>
          <a:p>
            <a:pPr marL="342900" lvl="0" indent="-342900">
              <a:buFont typeface="+mj-lt"/>
              <a:buAutoNum type="alphaLcPeriod"/>
            </a:pPr>
            <a:r>
              <a:rPr lang="en-US" sz="2400" dirty="0"/>
              <a:t>a cheap present</a:t>
            </a:r>
          </a:p>
          <a:p>
            <a:pPr marL="342900" lvl="0" indent="-342900">
              <a:buFont typeface="+mj-lt"/>
              <a:buAutoNum type="alphaLcPeriod"/>
            </a:pPr>
            <a:r>
              <a:rPr lang="en-US" sz="2400" dirty="0"/>
              <a:t>a shabby car</a:t>
            </a:r>
          </a:p>
          <a:p>
            <a:r>
              <a:rPr lang="en-US" sz="2400" dirty="0"/>
              <a:t> </a:t>
            </a:r>
          </a:p>
        </p:txBody>
      </p:sp>
      <p:sp>
        <p:nvSpPr>
          <p:cNvPr id="10" name="Rectangle 9"/>
          <p:cNvSpPr/>
          <p:nvPr/>
        </p:nvSpPr>
        <p:spPr>
          <a:xfrm>
            <a:off x="5052586" y="3723955"/>
            <a:ext cx="3855412" cy="2677656"/>
          </a:xfrm>
          <a:prstGeom prst="rect">
            <a:avLst/>
          </a:prstGeom>
        </p:spPr>
        <p:txBody>
          <a:bodyPr wrap="square">
            <a:spAutoFit/>
          </a:bodyPr>
          <a:lstStyle/>
          <a:p>
            <a:r>
              <a:rPr lang="en-US" sz="2400" dirty="0"/>
              <a:t>2. What is the message? </a:t>
            </a:r>
            <a:endParaRPr lang="en-US" sz="2400" dirty="0" smtClean="0"/>
          </a:p>
          <a:p>
            <a:endParaRPr lang="en-US" sz="2400" dirty="0" smtClean="0"/>
          </a:p>
          <a:p>
            <a:endParaRPr lang="en-US" sz="2400" dirty="0"/>
          </a:p>
          <a:p>
            <a:pPr marL="342900" lvl="0" indent="-342900">
              <a:buFont typeface="+mj-lt"/>
              <a:buAutoNum type="alphaLcPeriod"/>
            </a:pPr>
            <a:r>
              <a:rPr lang="en-US" sz="2400" dirty="0"/>
              <a:t>I don’t want a gift. </a:t>
            </a:r>
          </a:p>
          <a:p>
            <a:pPr marL="342900" lvl="0" indent="-342900">
              <a:buFont typeface="+mj-lt"/>
              <a:buAutoNum type="alphaLcPeriod"/>
            </a:pPr>
            <a:r>
              <a:rPr lang="en-US" sz="2400" dirty="0"/>
              <a:t>Buy me a new car.</a:t>
            </a:r>
          </a:p>
          <a:p>
            <a:pPr marL="342900" lvl="0" indent="-342900">
              <a:buFont typeface="+mj-lt"/>
              <a:buAutoNum type="alphaLcPeriod"/>
            </a:pPr>
            <a:r>
              <a:rPr lang="en-US" sz="2400" dirty="0"/>
              <a:t>The mall is fun. </a:t>
            </a:r>
          </a:p>
          <a:p>
            <a:pPr marL="342900" lvl="0" indent="-342900">
              <a:buFont typeface="+mj-lt"/>
              <a:buAutoNum type="alphaLcPeriod"/>
            </a:pPr>
            <a:r>
              <a:rPr lang="en-US" sz="2400" dirty="0"/>
              <a:t>I’ll carry a bucket for you.</a:t>
            </a:r>
          </a:p>
        </p:txBody>
      </p:sp>
    </p:spTree>
    <p:extLst>
      <p:ext uri="{BB962C8B-B14F-4D97-AF65-F5344CB8AC3E}">
        <p14:creationId xmlns:p14="http://schemas.microsoft.com/office/powerpoint/2010/main" val="2284064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5</a:t>
            </a:r>
            <a:endParaRPr lang="en-US" dirty="0"/>
          </a:p>
        </p:txBody>
      </p:sp>
      <p:sp>
        <p:nvSpPr>
          <p:cNvPr id="3" name="Rectangle 2"/>
          <p:cNvSpPr/>
          <p:nvPr/>
        </p:nvSpPr>
        <p:spPr>
          <a:xfrm>
            <a:off x="457200" y="1417638"/>
            <a:ext cx="8229600" cy="1938992"/>
          </a:xfrm>
          <a:prstGeom prst="rect">
            <a:avLst/>
          </a:prstGeom>
        </p:spPr>
        <p:txBody>
          <a:bodyPr wrap="square">
            <a:spAutoFit/>
          </a:bodyPr>
          <a:lstStyle/>
          <a:p>
            <a:r>
              <a:rPr lang="en-US" sz="2400" dirty="0"/>
              <a:t>“Larry, as your boss, I must say it’s been very interesting working with you,” Miss Valdez said. “However, it seems that our company’s needs and your performance style are not well matched. Therefore, it makes me very sad to have to ask you to </a:t>
            </a:r>
            <a:r>
              <a:rPr lang="en-US" sz="2400" b="1" dirty="0">
                <a:solidFill>
                  <a:srgbClr val="FF0000"/>
                </a:solidFill>
              </a:rPr>
              <a:t>resign</a:t>
            </a:r>
            <a:r>
              <a:rPr lang="en-US" sz="2400" dirty="0">
                <a:solidFill>
                  <a:srgbClr val="FF0000"/>
                </a:solidFill>
              </a:rPr>
              <a:t> </a:t>
            </a:r>
            <a:r>
              <a:rPr lang="en-US" sz="2400" dirty="0"/>
              <a:t>your position effective today.”</a:t>
            </a:r>
          </a:p>
        </p:txBody>
      </p:sp>
      <p:sp>
        <p:nvSpPr>
          <p:cNvPr id="4" name="Rectangle 3"/>
          <p:cNvSpPr/>
          <p:nvPr/>
        </p:nvSpPr>
        <p:spPr>
          <a:xfrm>
            <a:off x="4448635" y="3581502"/>
            <a:ext cx="4572000" cy="3046988"/>
          </a:xfrm>
          <a:prstGeom prst="rect">
            <a:avLst/>
          </a:prstGeom>
        </p:spPr>
        <p:txBody>
          <a:bodyPr>
            <a:spAutoFit/>
          </a:bodyPr>
          <a:lstStyle/>
          <a:p>
            <a:r>
              <a:rPr lang="en-US" sz="2400" dirty="0" smtClean="0"/>
              <a:t>2. What </a:t>
            </a:r>
            <a:r>
              <a:rPr lang="en-US" sz="2400" dirty="0"/>
              <a:t>was Miss Valdez telling Larry? </a:t>
            </a:r>
          </a:p>
          <a:p>
            <a:r>
              <a:rPr lang="en-US" sz="2400" dirty="0"/>
              <a:t>a. She would feel really bad if he decided to quit. </a:t>
            </a:r>
          </a:p>
          <a:p>
            <a:r>
              <a:rPr lang="en-US" sz="2400" dirty="0"/>
              <a:t>b. He was being fired. </a:t>
            </a:r>
          </a:p>
          <a:p>
            <a:r>
              <a:rPr lang="en-US" sz="2400" dirty="0"/>
              <a:t>c. He was getting a raise in pay. </a:t>
            </a:r>
          </a:p>
          <a:p>
            <a:r>
              <a:rPr lang="en-US" sz="2400" dirty="0"/>
              <a:t>d. She really enjoyed having him in the office.</a:t>
            </a:r>
          </a:p>
        </p:txBody>
      </p:sp>
      <p:sp>
        <p:nvSpPr>
          <p:cNvPr id="5" name="Rectangle 4"/>
          <p:cNvSpPr/>
          <p:nvPr/>
        </p:nvSpPr>
        <p:spPr>
          <a:xfrm>
            <a:off x="655441" y="3701630"/>
            <a:ext cx="3463864" cy="2308324"/>
          </a:xfrm>
          <a:prstGeom prst="rect">
            <a:avLst/>
          </a:prstGeom>
        </p:spPr>
        <p:txBody>
          <a:bodyPr wrap="square">
            <a:spAutoFit/>
          </a:bodyPr>
          <a:lstStyle/>
          <a:p>
            <a:r>
              <a:rPr lang="en-US" sz="2400" dirty="0" smtClean="0"/>
              <a:t>1. What does ‘resign’ mean?</a:t>
            </a:r>
            <a:endParaRPr lang="en-US" sz="2400" dirty="0"/>
          </a:p>
          <a:p>
            <a:pPr marL="342900" indent="-342900">
              <a:buAutoNum type="alphaLcPeriod"/>
            </a:pPr>
            <a:r>
              <a:rPr lang="en-US" sz="2400" dirty="0" smtClean="0"/>
              <a:t>Start working</a:t>
            </a:r>
          </a:p>
          <a:p>
            <a:pPr marL="342900" indent="-342900">
              <a:buAutoNum type="alphaLcPeriod"/>
            </a:pPr>
            <a:r>
              <a:rPr lang="en-US" sz="2400" dirty="0" smtClean="0"/>
              <a:t>Continue working</a:t>
            </a:r>
          </a:p>
          <a:p>
            <a:pPr marL="342900" indent="-342900">
              <a:buAutoNum type="alphaLcPeriod"/>
            </a:pPr>
            <a:r>
              <a:rPr lang="en-US" sz="2400" dirty="0" smtClean="0"/>
              <a:t>Stop working</a:t>
            </a:r>
          </a:p>
          <a:p>
            <a:pPr marL="342900" indent="-342900">
              <a:buAutoNum type="alphaLcPeriod"/>
            </a:pPr>
            <a:r>
              <a:rPr lang="en-US" sz="2400" dirty="0" smtClean="0"/>
              <a:t>Be promoted</a:t>
            </a:r>
            <a:endParaRPr lang="en-US" sz="2400" dirty="0"/>
          </a:p>
        </p:txBody>
      </p:sp>
    </p:spTree>
    <p:extLst>
      <p:ext uri="{BB962C8B-B14F-4D97-AF65-F5344CB8AC3E}">
        <p14:creationId xmlns:p14="http://schemas.microsoft.com/office/powerpoint/2010/main" val="3285192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TotalTime>
  <Words>401</Words>
  <Application>Microsoft Office PowerPoint</Application>
  <PresentationFormat>On-screen Show (4:3)</PresentationFormat>
  <Paragraphs>61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Context Clues and Reading Comprehension</vt:lpstr>
      <vt:lpstr>Text 1</vt:lpstr>
      <vt:lpstr>Text 2</vt:lpstr>
      <vt:lpstr>Text 3</vt:lpstr>
      <vt:lpstr>Text 4</vt:lpstr>
      <vt:lpstr>Text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logical guesses about the meaning of the unknown words in the following paragraph.</dc:title>
  <dc:creator>Sandra Sembel</dc:creator>
  <cp:lastModifiedBy>Asus</cp:lastModifiedBy>
  <cp:revision>7</cp:revision>
  <dcterms:created xsi:type="dcterms:W3CDTF">2014-03-19T17:14:29Z</dcterms:created>
  <dcterms:modified xsi:type="dcterms:W3CDTF">2018-01-24T14:37:56Z</dcterms:modified>
</cp:coreProperties>
</file>