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3" r:id="rId2"/>
    <p:sldId id="280" r:id="rId3"/>
    <p:sldId id="299" r:id="rId4"/>
    <p:sldId id="297" r:id="rId5"/>
    <p:sldId id="298" r:id="rId6"/>
    <p:sldId id="300" r:id="rId7"/>
    <p:sldId id="302" r:id="rId8"/>
    <p:sldId id="301" r:id="rId9"/>
    <p:sldId id="262" r:id="rId10"/>
    <p:sldId id="268" r:id="rId11"/>
    <p:sldId id="274" r:id="rId12"/>
    <p:sldId id="275" r:id="rId13"/>
    <p:sldId id="282" r:id="rId14"/>
    <p:sldId id="283" r:id="rId15"/>
    <p:sldId id="284" r:id="rId16"/>
    <p:sldId id="285" r:id="rId17"/>
    <p:sldId id="286" r:id="rId18"/>
    <p:sldId id="287" r:id="rId19"/>
    <p:sldId id="289" r:id="rId20"/>
    <p:sldId id="290" r:id="rId21"/>
    <p:sldId id="291" r:id="rId22"/>
    <p:sldId id="292" r:id="rId23"/>
    <p:sldId id="277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  <a:srgbClr val="3D5C00"/>
    <a:srgbClr val="213200"/>
    <a:srgbClr val="D0D505"/>
    <a:srgbClr val="2B7C02"/>
    <a:srgbClr val="328F03"/>
    <a:srgbClr val="E8F0E4"/>
    <a:srgbClr val="293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0" autoAdjust="0"/>
    <p:restoredTop sz="94511" autoAdjust="0"/>
  </p:normalViewPr>
  <p:slideViewPr>
    <p:cSldViewPr snapToGrid="0">
      <p:cViewPr varScale="1">
        <p:scale>
          <a:sx n="70" d="100"/>
          <a:sy n="70" d="100"/>
        </p:scale>
        <p:origin x="-5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5826B19-77C2-4606-A5C1-D19B49793CFB}" type="datetimeFigureOut">
              <a:rPr lang="en-US" smtClean="0"/>
              <a:t>1/1/2000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4AC5BF4-69D7-4D99-B9F6-00C6C8651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6B19-77C2-4606-A5C1-D19B49793CFB}" type="datetimeFigureOut">
              <a:rPr lang="en-US" smtClean="0"/>
              <a:t>1/1/2000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5BF4-69D7-4D99-B9F6-00C6C8651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6B19-77C2-4606-A5C1-D19B49793CFB}" type="datetimeFigureOut">
              <a:rPr lang="en-US" smtClean="0"/>
              <a:t>1/1/2000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5BF4-69D7-4D99-B9F6-00C6C8651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1663700"/>
            <a:ext cx="6821487" cy="1470025"/>
          </a:xfrm>
        </p:spPr>
        <p:txBody>
          <a:bodyPr/>
          <a:lstStyle>
            <a:lvl1pPr algn="ctr">
              <a:defRPr sz="4000">
                <a:solidFill>
                  <a:srgbClr val="293E00"/>
                </a:solidFill>
              </a:defRPr>
            </a:lvl1pPr>
          </a:lstStyle>
          <a:p>
            <a:r>
              <a:rPr lang="en-US" altLang="zh-CN"/>
              <a:t>PowerPoint Template</a:t>
            </a:r>
            <a:endParaRPr lang="zh-CN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510338"/>
            <a:ext cx="21336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452813" y="6451600"/>
            <a:ext cx="2895600" cy="152400"/>
          </a:xfrm>
        </p:spPr>
        <p:txBody>
          <a:bodyPr/>
          <a:lstStyle>
            <a:lvl1pPr algn="ctr">
              <a:defRPr sz="1400" b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6B19-77C2-4606-A5C1-D19B49793CFB}" type="datetimeFigureOut">
              <a:rPr lang="en-US" smtClean="0"/>
              <a:t>1/1/2000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5BF4-69D7-4D99-B9F6-00C6C8651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6B19-77C2-4606-A5C1-D19B49793CFB}" type="datetimeFigureOut">
              <a:rPr lang="en-US" smtClean="0"/>
              <a:t>1/1/2000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5BF4-69D7-4D99-B9F6-00C6C8651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6B19-77C2-4606-A5C1-D19B49793CFB}" type="datetimeFigureOut">
              <a:rPr lang="en-US" smtClean="0"/>
              <a:t>1/1/2000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5BF4-69D7-4D99-B9F6-00C6C86513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6B19-77C2-4606-A5C1-D19B49793CFB}" type="datetimeFigureOut">
              <a:rPr lang="en-US" smtClean="0"/>
              <a:t>1/1/2000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5BF4-69D7-4D99-B9F6-00C6C865135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6B19-77C2-4606-A5C1-D19B49793CFB}" type="datetimeFigureOut">
              <a:rPr lang="en-US" smtClean="0"/>
              <a:t>1/1/2000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5BF4-69D7-4D99-B9F6-00C6C8651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6B19-77C2-4606-A5C1-D19B49793CFB}" type="datetimeFigureOut">
              <a:rPr lang="en-US" smtClean="0"/>
              <a:t>1/1/2000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5BF4-69D7-4D99-B9F6-00C6C8651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5826B19-77C2-4606-A5C1-D19B49793CFB}" type="datetimeFigureOut">
              <a:rPr lang="en-US" smtClean="0"/>
              <a:t>1/1/2000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4AC5BF4-69D7-4D99-B9F6-00C6C8651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5826B19-77C2-4606-A5C1-D19B49793CFB}" type="datetimeFigureOut">
              <a:rPr lang="en-US" smtClean="0"/>
              <a:t>1/1/2000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4AC5BF4-69D7-4D99-B9F6-00C6C8651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5826B19-77C2-4606-A5C1-D19B49793CFB}" type="datetimeFigureOut">
              <a:rPr lang="en-US" smtClean="0"/>
              <a:t>1/1/2000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4AC5BF4-69D7-4D99-B9F6-00C6C86513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4"/>
          <p:cNvSpPr>
            <a:spLocks noGrp="1"/>
          </p:cNvSpPr>
          <p:nvPr>
            <p:ph type="ctrTitle" sz="quarter"/>
          </p:nvPr>
        </p:nvSpPr>
        <p:spPr>
          <a:xfrm>
            <a:off x="1211926" y="4570673"/>
            <a:ext cx="6821487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Good Afternoon!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englishuphson@gmail.com</a:t>
            </a:r>
            <a:endParaRPr lang="en-US" altLang="ko-K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658" y="855757"/>
            <a:ext cx="6291498" cy="386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1252538" y="787519"/>
            <a:ext cx="7051675" cy="490537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dirty="0" smtClean="0">
                <a:ea typeface="굴림" pitchFamily="34" charset="-127"/>
              </a:rPr>
              <a:t>Learning Targets</a:t>
            </a:r>
            <a:endParaRPr lang="zh-CN" altLang="en-US" dirty="0" smtClean="0">
              <a:ea typeface="宋体" charset="-122"/>
            </a:endParaRPr>
          </a:p>
        </p:txBody>
      </p:sp>
      <p:sp>
        <p:nvSpPr>
          <p:cNvPr id="7172" name="Rectangle 5"/>
          <p:cNvSpPr>
            <a:spLocks noGrp="1" noChangeArrowheads="1"/>
          </p:cNvSpPr>
          <p:nvPr>
            <p:ph idx="1"/>
          </p:nvPr>
        </p:nvSpPr>
        <p:spPr>
          <a:xfrm>
            <a:off x="1252016" y="2136019"/>
            <a:ext cx="3712192" cy="3298825"/>
          </a:xfrm>
          <a:noFill/>
        </p:spPr>
        <p:txBody>
          <a:bodyPr/>
          <a:lstStyle/>
          <a:p>
            <a:pPr eaLnBrk="1" hangingPunct="1"/>
            <a:r>
              <a:rPr lang="en-US" altLang="ko-KR" dirty="0" smtClean="0">
                <a:ea typeface="굴림" pitchFamily="34" charset="-127"/>
              </a:rPr>
              <a:t>Main Ideas and </a:t>
            </a:r>
          </a:p>
          <a:p>
            <a:pPr eaLnBrk="1" hangingPunct="1"/>
            <a:r>
              <a:rPr lang="en-US" altLang="ko-KR" dirty="0" smtClean="0">
                <a:ea typeface="굴림" pitchFamily="34" charset="-127"/>
              </a:rPr>
              <a:t>Thesis Statements</a:t>
            </a:r>
            <a:endParaRPr lang="en-US" altLang="zh-CN" dirty="0" smtClean="0">
              <a:ea typeface="宋体" charset="-122"/>
            </a:endParaRPr>
          </a:p>
          <a:p>
            <a:pPr lvl="1" eaLnBrk="1" hangingPunct="1"/>
            <a:endParaRPr lang="en-US" altLang="ko-KR" dirty="0" smtClean="0">
              <a:ea typeface="굴림" pitchFamily="34" charset="-127"/>
            </a:endParaRPr>
          </a:p>
          <a:p>
            <a:pPr eaLnBrk="1" hangingPunct="1">
              <a:buFont typeface="Wingdings" pitchFamily="2" charset="2"/>
              <a:buNone/>
            </a:pPr>
            <a:endParaRPr lang="zh-CN" altLang="en-US" dirty="0" smtClean="0">
              <a:ea typeface="굴림" pitchFamily="34" charset="-127"/>
            </a:endParaRPr>
          </a:p>
        </p:txBody>
      </p:sp>
      <p:pic>
        <p:nvPicPr>
          <p:cNvPr id="7173" name="Picture 4" descr="target-thumb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4208" y="2057472"/>
            <a:ext cx="27622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3452813" y="6451600"/>
            <a:ext cx="2895600" cy="152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t>englishuphson@gmail.com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Thesis Statement</a:t>
            </a:r>
          </a:p>
        </p:txBody>
      </p:sp>
      <p:sp>
        <p:nvSpPr>
          <p:cNvPr id="12291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smtClean="0"/>
              <a:t>Thesis Statement</a:t>
            </a:r>
          </a:p>
          <a:p>
            <a:pPr lvl="1" eaLnBrk="1" hangingPunct="1"/>
            <a:r>
              <a:rPr lang="en-US" sz="2400" smtClean="0"/>
              <a:t>In the first paragraph</a:t>
            </a:r>
          </a:p>
          <a:p>
            <a:pPr lvl="1" eaLnBrk="1" hangingPunct="1"/>
            <a:r>
              <a:rPr lang="en-US" sz="2400" smtClean="0"/>
              <a:t>Tells what the essay is about</a:t>
            </a:r>
          </a:p>
          <a:p>
            <a:pPr lvl="1" eaLnBrk="1" hangingPunct="1"/>
            <a:r>
              <a:rPr lang="en-US" sz="2400" smtClean="0"/>
              <a:t>Is a COMPLETE SENTENCE</a:t>
            </a:r>
          </a:p>
          <a:p>
            <a:pPr lvl="1" eaLnBrk="1" hangingPunct="1"/>
            <a:r>
              <a:rPr lang="en-US" sz="2400" smtClean="0"/>
              <a:t>Is like a ‘mini outline’ of the essay in a sentence form</a:t>
            </a:r>
          </a:p>
          <a:p>
            <a:pPr lvl="1" eaLnBrk="1" hangingPunct="1"/>
            <a:r>
              <a:rPr lang="en-US" sz="2400" smtClean="0"/>
              <a:t>Has main topic and controlling ideas</a:t>
            </a:r>
          </a:p>
          <a:p>
            <a:pPr lvl="1" eaLnBrk="1" hangingPunct="1"/>
            <a:r>
              <a:rPr lang="en-US" sz="2400" smtClean="0"/>
              <a:t>The controlling ideas are developed in the body paragraphs (supporting paragraphs)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452813" y="6451600"/>
            <a:ext cx="2895600" cy="152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t>englishuphson@gmail.com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Topic Sentence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Topic Sentence</a:t>
            </a:r>
          </a:p>
          <a:p>
            <a:pPr lvl="1" eaLnBrk="1" hangingPunct="1"/>
            <a:r>
              <a:rPr lang="en-US" sz="2000" smtClean="0"/>
              <a:t>In the beginning of the paragraph (usually)</a:t>
            </a:r>
          </a:p>
          <a:p>
            <a:pPr lvl="1" eaLnBrk="1" hangingPunct="1"/>
            <a:r>
              <a:rPr lang="en-US" sz="2000" smtClean="0"/>
              <a:t>Tells what the paragraph is about</a:t>
            </a:r>
          </a:p>
          <a:p>
            <a:pPr lvl="1" eaLnBrk="1" hangingPunct="1"/>
            <a:r>
              <a:rPr lang="en-US" sz="2000" smtClean="0"/>
              <a:t>Is a COMPLETE SENTENCE</a:t>
            </a:r>
          </a:p>
          <a:p>
            <a:pPr lvl="1" eaLnBrk="1" hangingPunct="1"/>
            <a:r>
              <a:rPr lang="en-US" sz="2000" smtClean="0"/>
              <a:t>Is like a ‘mini outline’ of the paragraph in a sentence form</a:t>
            </a:r>
          </a:p>
          <a:p>
            <a:pPr lvl="1" eaLnBrk="1" hangingPunct="1"/>
            <a:r>
              <a:rPr lang="en-US" sz="2000" smtClean="0"/>
              <a:t>Has main topic and controlling idea</a:t>
            </a:r>
          </a:p>
          <a:p>
            <a:pPr lvl="1" eaLnBrk="1" hangingPunct="1"/>
            <a:r>
              <a:rPr lang="en-US" sz="2000" smtClean="0"/>
              <a:t>The controlling idea is developed in the supporting sentences</a:t>
            </a:r>
          </a:p>
          <a:p>
            <a:pPr lvl="1" eaLnBrk="1" hangingPunct="1"/>
            <a:endParaRPr lang="en-US" sz="2200" smtClean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452813" y="6451600"/>
            <a:ext cx="2895600" cy="152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t>englishuphson@gmail.com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191" y="435460"/>
            <a:ext cx="7223409" cy="919198"/>
          </a:xfrm>
        </p:spPr>
        <p:txBody>
          <a:bodyPr>
            <a:normAutofit fontScale="90000"/>
          </a:bodyPr>
          <a:lstStyle/>
          <a:p>
            <a:r>
              <a:rPr lang="en-US" sz="2400" b="0" dirty="0" smtClean="0"/>
              <a:t>Practice 1: </a:t>
            </a:r>
            <a:br>
              <a:rPr lang="en-US" sz="2400" b="0" dirty="0" smtClean="0"/>
            </a:br>
            <a:r>
              <a:rPr lang="en-US" sz="2400" b="0" dirty="0" smtClean="0"/>
              <a:t>Writing Topic Sentences from a Thesis Statement</a:t>
            </a:r>
            <a:endParaRPr lang="en-US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321" y="1414392"/>
            <a:ext cx="7549462" cy="47407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For example:</a:t>
            </a:r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r>
              <a:rPr lang="en-US" dirty="0" smtClean="0"/>
              <a:t>Thesis Statement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When going on a long trip, I always bring with me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some books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beautiful music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a digital camera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en-US" sz="1000" dirty="0" smtClean="0"/>
          </a:p>
          <a:p>
            <a:r>
              <a:rPr lang="en-US" dirty="0" smtClean="0"/>
              <a:t>Topic Sentence for the first body paragraph?</a:t>
            </a:r>
          </a:p>
          <a:p>
            <a:pPr lvl="1"/>
            <a:r>
              <a:rPr lang="en-US" dirty="0" smtClean="0"/>
              <a:t>When going on a long trip, I always bring </a:t>
            </a:r>
            <a:r>
              <a:rPr lang="en-US" u="sng" dirty="0" smtClean="0"/>
              <a:t>a novel</a:t>
            </a:r>
            <a:r>
              <a:rPr lang="en-US" dirty="0" smtClean="0"/>
              <a:t>, </a:t>
            </a:r>
            <a:r>
              <a:rPr lang="en-US" u="sng" dirty="0" smtClean="0"/>
              <a:t>a comic book</a:t>
            </a:r>
            <a:r>
              <a:rPr lang="en-US" dirty="0" smtClean="0"/>
              <a:t>, and </a:t>
            </a:r>
            <a:r>
              <a:rPr lang="en-US" u="sng" dirty="0" smtClean="0"/>
              <a:t>a magazine</a:t>
            </a:r>
            <a:r>
              <a:rPr lang="en-US" dirty="0" smtClean="0"/>
              <a:t> to read.</a:t>
            </a:r>
          </a:p>
          <a:p>
            <a:r>
              <a:rPr lang="en-US" dirty="0" smtClean="0"/>
              <a:t>Topic Sentence for the second body paragraph?</a:t>
            </a:r>
          </a:p>
          <a:p>
            <a:pPr lvl="1"/>
            <a:r>
              <a:rPr lang="en-US" dirty="0" smtClean="0"/>
              <a:t>Another item that I bring is beautiful music to listen to </a:t>
            </a:r>
            <a:r>
              <a:rPr lang="en-US" u="sng" dirty="0" smtClean="0"/>
              <a:t>keep mind refreshed</a:t>
            </a:r>
            <a:r>
              <a:rPr lang="en-US" dirty="0" smtClean="0"/>
              <a:t>, to </a:t>
            </a:r>
            <a:r>
              <a:rPr lang="en-US" u="sng" dirty="0" smtClean="0"/>
              <a:t>entertain</a:t>
            </a:r>
            <a:r>
              <a:rPr lang="en-US" dirty="0" smtClean="0"/>
              <a:t> me, and to </a:t>
            </a:r>
            <a:r>
              <a:rPr lang="en-US" u="sng" dirty="0" smtClean="0"/>
              <a:t>help me to sleep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Topic Sentence for the third body paragraph?</a:t>
            </a:r>
          </a:p>
          <a:p>
            <a:pPr lvl="1"/>
            <a:r>
              <a:rPr lang="en-US" dirty="0" smtClean="0"/>
              <a:t>Finally, I also bring a camera to capture interesting</a:t>
            </a:r>
            <a:r>
              <a:rPr lang="en-US" u="sng" dirty="0" smtClean="0"/>
              <a:t> scenes</a:t>
            </a:r>
            <a:r>
              <a:rPr lang="en-US" dirty="0" smtClean="0"/>
              <a:t>, special </a:t>
            </a:r>
            <a:r>
              <a:rPr lang="en-US" u="sng" dirty="0" smtClean="0"/>
              <a:t>people</a:t>
            </a:r>
            <a:r>
              <a:rPr lang="en-US" dirty="0" smtClean="0"/>
              <a:t>, and unforgettable </a:t>
            </a:r>
            <a:r>
              <a:rPr lang="en-US" u="sng" dirty="0" smtClean="0"/>
              <a:t>moments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Practice 1: Writing Topic Sentences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Global Warming can result in climate change, rising sea levels and food shortages.</a:t>
            </a:r>
          </a:p>
          <a:p>
            <a:pPr marL="457200" indent="-457200">
              <a:buNone/>
            </a:pPr>
            <a:endParaRPr lang="en-US" dirty="0" smtClean="0"/>
          </a:p>
          <a:p>
            <a:pPr marL="857250" lvl="1" indent="-457200">
              <a:buAutoNum type="arabicPeriod"/>
            </a:pPr>
            <a:r>
              <a:rPr lang="en-US" dirty="0" smtClean="0"/>
              <a:t>Topic Sentence 1</a:t>
            </a:r>
          </a:p>
          <a:p>
            <a:pPr marL="857250" lvl="1" indent="-457200">
              <a:buAutoNum type="arabicPeriod"/>
            </a:pPr>
            <a:endParaRPr lang="en-US" dirty="0" smtClean="0"/>
          </a:p>
          <a:p>
            <a:pPr marL="857250" lvl="1" indent="-457200">
              <a:buAutoNum type="arabicPeriod"/>
            </a:pPr>
            <a:r>
              <a:rPr lang="en-US" dirty="0" smtClean="0"/>
              <a:t>Topic Sentence 2</a:t>
            </a:r>
          </a:p>
          <a:p>
            <a:pPr marL="857250" lvl="1" indent="-457200">
              <a:buAutoNum type="arabicPeriod"/>
            </a:pPr>
            <a:endParaRPr lang="en-US" dirty="0" smtClean="0"/>
          </a:p>
          <a:p>
            <a:pPr marL="857250" lvl="1" indent="-457200">
              <a:buAutoNum type="arabicPeriod"/>
            </a:pPr>
            <a:r>
              <a:rPr lang="en-US" dirty="0" smtClean="0"/>
              <a:t>Topic Sentence 3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452813" y="6451600"/>
            <a:ext cx="2895600" cy="152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t>englishuphson@gmail.com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Practice 1: Writing Topic Sentences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eriod" startAt="2"/>
            </a:pPr>
            <a:r>
              <a:rPr lang="en-US" dirty="0" smtClean="0"/>
              <a:t>Carrying handguns should be strictly regulated to eliminate accidental shootings, prevent irresponsible use of weapons, and decrease criminality rate.</a:t>
            </a:r>
          </a:p>
          <a:p>
            <a:pPr marL="457200" indent="-457200">
              <a:buAutoNum type="arabicPeriod" startAt="2"/>
            </a:pPr>
            <a:endParaRPr lang="en-US" dirty="0" smtClean="0"/>
          </a:p>
          <a:p>
            <a:pPr marL="857250" lvl="1" indent="-457200">
              <a:buAutoNum type="arabicPeriod"/>
            </a:pPr>
            <a:r>
              <a:rPr lang="en-US" dirty="0" smtClean="0"/>
              <a:t>Topic Sentence 1</a:t>
            </a:r>
          </a:p>
          <a:p>
            <a:pPr marL="857250" lvl="1" indent="-457200">
              <a:buAutoNum type="arabicPeriod"/>
            </a:pPr>
            <a:endParaRPr lang="en-US" dirty="0" smtClean="0"/>
          </a:p>
          <a:p>
            <a:pPr marL="857250" lvl="1" indent="-457200">
              <a:buAutoNum type="arabicPeriod"/>
            </a:pPr>
            <a:r>
              <a:rPr lang="en-US" dirty="0" smtClean="0"/>
              <a:t>Topic Sentence 2</a:t>
            </a:r>
          </a:p>
          <a:p>
            <a:pPr marL="857250" lvl="1" indent="-457200">
              <a:buAutoNum type="arabicPeriod"/>
            </a:pPr>
            <a:endParaRPr lang="en-US" dirty="0" smtClean="0"/>
          </a:p>
          <a:p>
            <a:pPr marL="857250" lvl="1" indent="-457200">
              <a:buAutoNum type="arabicPeriod"/>
            </a:pPr>
            <a:r>
              <a:rPr lang="en-US" dirty="0" smtClean="0"/>
              <a:t>Topic Sentence 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452813" y="6451600"/>
            <a:ext cx="2895600" cy="152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t>englishuphson@gmail.com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Practice 1: Writing Topic Sentences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eriod" startAt="3"/>
            </a:pPr>
            <a:r>
              <a:rPr lang="en-US" dirty="0" smtClean="0"/>
              <a:t>When choosing a hospital, a patient needs to consider the quality of the medical professionals, the health care facilities, and the links to health insurance.</a:t>
            </a:r>
          </a:p>
          <a:p>
            <a:pPr marL="457200" indent="-457200">
              <a:buAutoNum type="arabicPeriod" startAt="3"/>
            </a:pPr>
            <a:endParaRPr lang="en-US" dirty="0" smtClean="0"/>
          </a:p>
          <a:p>
            <a:pPr marL="857250" lvl="1" indent="-457200">
              <a:buAutoNum type="arabicPeriod"/>
            </a:pPr>
            <a:r>
              <a:rPr lang="en-US" dirty="0" smtClean="0"/>
              <a:t>Topic Sentence 1</a:t>
            </a:r>
          </a:p>
          <a:p>
            <a:pPr marL="857250" lvl="1" indent="-457200">
              <a:buAutoNum type="arabicPeriod"/>
            </a:pPr>
            <a:endParaRPr lang="en-US" dirty="0" smtClean="0"/>
          </a:p>
          <a:p>
            <a:pPr marL="857250" lvl="1" indent="-457200">
              <a:buAutoNum type="arabicPeriod"/>
            </a:pPr>
            <a:r>
              <a:rPr lang="en-US" dirty="0" smtClean="0"/>
              <a:t>Topic Sentence 2</a:t>
            </a:r>
          </a:p>
          <a:p>
            <a:pPr marL="857250" lvl="1" indent="-457200">
              <a:buAutoNum type="arabicPeriod"/>
            </a:pPr>
            <a:endParaRPr lang="en-US" dirty="0" smtClean="0"/>
          </a:p>
          <a:p>
            <a:pPr marL="857250" lvl="1" indent="-457200">
              <a:buAutoNum type="arabicPeriod"/>
            </a:pPr>
            <a:r>
              <a:rPr lang="en-US" dirty="0" smtClean="0"/>
              <a:t>Topic Sentence 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452813" y="6451600"/>
            <a:ext cx="2895600" cy="152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t>englishuphson@gmail.com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Practice 2: Writing Thesis Statements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594" y="2006221"/>
            <a:ext cx="6646460" cy="399879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Thesis Statement: 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0" dirty="0" smtClean="0"/>
              <a:t>Nowadays, Internet has made it possible for people to work, shop and enjoy entertainment at home.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Topic Sentence 1: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0" dirty="0" smtClean="0"/>
              <a:t>The Internet has provided opportunity to work from home.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dirty="0" smtClean="0"/>
              <a:t>Topic Sentence 2: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0" dirty="0" smtClean="0"/>
              <a:t>Internet has also eliminated the need for shopping trips. </a:t>
            </a:r>
          </a:p>
          <a:p>
            <a:pPr>
              <a:buNone/>
            </a:pPr>
            <a:endParaRPr lang="en-US" sz="1600" b="0" dirty="0" smtClean="0"/>
          </a:p>
          <a:p>
            <a:r>
              <a:rPr lang="en-US" dirty="0" smtClean="0"/>
              <a:t>Topic Sentence 3: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0" dirty="0" smtClean="0"/>
              <a:t>Enjoying entertainment at home is possible using the Internet.</a:t>
            </a:r>
          </a:p>
          <a:p>
            <a:pPr>
              <a:buNone/>
            </a:pPr>
            <a:endParaRPr lang="en-US" b="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52813" y="6451600"/>
            <a:ext cx="2895600" cy="152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dirty="0" smtClean="0">
                <a:solidFill>
                  <a:schemeClr val="tx1"/>
                </a:solidFill>
              </a:rPr>
              <a:t>englishuphson@gmail.com</a:t>
            </a:r>
            <a:endParaRPr lang="en-US" altLang="ko-K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833" y="1023582"/>
            <a:ext cx="6550925" cy="494049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Number 1.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Thesis Statement?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Topic sentence #1: </a:t>
            </a:r>
            <a:r>
              <a:rPr lang="en-US" b="0" dirty="0" smtClean="0"/>
              <a:t>The first challenge of managing our money is inflation.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Topic sentence #2: </a:t>
            </a:r>
            <a:r>
              <a:rPr lang="en-US" b="0" dirty="0" smtClean="0"/>
              <a:t>Another challenge is promotional discounts and bonuses.</a:t>
            </a:r>
          </a:p>
          <a:p>
            <a:endParaRPr lang="en-US" dirty="0" smtClean="0"/>
          </a:p>
          <a:p>
            <a:r>
              <a:rPr lang="en-US" dirty="0" smtClean="0"/>
              <a:t>Topic sentence #3: </a:t>
            </a:r>
            <a:r>
              <a:rPr lang="en-US" b="0" dirty="0" smtClean="0"/>
              <a:t>Finally, getting out of debts is also a real challenge.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452813" y="6451600"/>
            <a:ext cx="2895600" cy="152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t>englishuphson@gmail.com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76" y="941696"/>
            <a:ext cx="6294669" cy="478137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Number 2.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Thesis Statement?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Topic sentence #1: </a:t>
            </a:r>
            <a:r>
              <a:rPr lang="en-US" b="0" dirty="0" smtClean="0"/>
              <a:t>Testing employees for drug use enables an employer to avoid problems with new employees.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Topic sentence #2: </a:t>
            </a:r>
            <a:r>
              <a:rPr lang="en-US" b="0" dirty="0" smtClean="0"/>
              <a:t>A company that tests employees for drug use is protecting its clients and the public.</a:t>
            </a:r>
          </a:p>
          <a:p>
            <a:endParaRPr lang="en-US" dirty="0" smtClean="0"/>
          </a:p>
          <a:p>
            <a:r>
              <a:rPr lang="en-US" dirty="0" smtClean="0"/>
              <a:t>Topic sentence #3: </a:t>
            </a:r>
            <a:r>
              <a:rPr lang="en-US" b="0" dirty="0" smtClean="0"/>
              <a:t>Drug testing at the workplace also improves the positive image of the company.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452813" y="6451600"/>
            <a:ext cx="2895600" cy="152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t>englishuphson@gmail.com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Number 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What can you conclude about the building?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224585"/>
            <a:ext cx="6357127" cy="3643952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 see flames of fire and smoke everywhere coming out of the building</a:t>
            </a:r>
          </a:p>
          <a:p>
            <a:pPr lvl="1"/>
            <a:r>
              <a:rPr lang="en-US" b="0" dirty="0" smtClean="0"/>
              <a:t>I hear people in the building screaming for help</a:t>
            </a:r>
          </a:p>
          <a:p>
            <a:pPr lvl="1"/>
            <a:r>
              <a:rPr lang="en-US" dirty="0" smtClean="0"/>
              <a:t>I see people jumping out of the windows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452813" y="6451600"/>
            <a:ext cx="2895600" cy="152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t>englishuphson@gmail.com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282890"/>
            <a:ext cx="6196405" cy="444017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Number 3.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Thesis Statement?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Topic sentence #1: </a:t>
            </a:r>
            <a:r>
              <a:rPr lang="en-US" b="0" dirty="0" smtClean="0"/>
              <a:t>When you dive underwater, you can enjoy the beautiful seascape.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Topic sentence #2: </a:t>
            </a:r>
            <a:r>
              <a:rPr lang="en-US" b="0" dirty="0" smtClean="0"/>
              <a:t>Another view you can enjoy is the different shapes and colors of sea creatures.</a:t>
            </a:r>
          </a:p>
          <a:p>
            <a:endParaRPr lang="en-US" dirty="0" smtClean="0"/>
          </a:p>
          <a:p>
            <a:r>
              <a:rPr lang="en-US" dirty="0" smtClean="0"/>
              <a:t>Topic sentence #3: </a:t>
            </a:r>
            <a:r>
              <a:rPr lang="en-US" b="0" dirty="0" smtClean="0"/>
              <a:t>Diving underwater can also offer enjoyable exercise to keep you fit.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452813" y="6451600"/>
            <a:ext cx="2895600" cy="152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t>englishuphson@gmail.com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242" y="1009934"/>
            <a:ext cx="6390203" cy="471313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Number 4.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Thesis Statement?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Topic sentence #1: </a:t>
            </a:r>
            <a:r>
              <a:rPr lang="en-US" b="0" dirty="0" smtClean="0"/>
              <a:t>One obvious reward of taking public transportation is economy.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Topic sentence #2: </a:t>
            </a:r>
            <a:r>
              <a:rPr lang="en-US" b="0" dirty="0" smtClean="0"/>
              <a:t>Taking public transportation  also offers security as you travel in groups.</a:t>
            </a:r>
          </a:p>
          <a:p>
            <a:endParaRPr lang="en-US" dirty="0" smtClean="0"/>
          </a:p>
          <a:p>
            <a:r>
              <a:rPr lang="en-US" dirty="0" smtClean="0"/>
              <a:t>Topic sentence #3: </a:t>
            </a:r>
            <a:r>
              <a:rPr lang="en-US" b="0" dirty="0" smtClean="0"/>
              <a:t>Finally, taking public transportation allows you to rest and relax until you get your destination.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452813" y="6451600"/>
            <a:ext cx="2895600" cy="152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t>englishuphson@gmail.com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412" y="1009934"/>
            <a:ext cx="6933063" cy="485860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Number 5.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Thesis Statement?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Topic sentence #1: </a:t>
            </a:r>
            <a:r>
              <a:rPr lang="en-US" b="0" dirty="0" smtClean="0"/>
              <a:t>I choose a career in nursing because it offers employment opportunity in Indonesia and overseas.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Topic sentence #2: </a:t>
            </a:r>
            <a:r>
              <a:rPr lang="en-US" b="0" dirty="0" smtClean="0"/>
              <a:t>Nursing job also offers financial security as nurses are usually get health insurance</a:t>
            </a:r>
          </a:p>
          <a:p>
            <a:endParaRPr lang="en-US" dirty="0" smtClean="0"/>
          </a:p>
          <a:p>
            <a:r>
              <a:rPr lang="en-US" dirty="0" smtClean="0"/>
              <a:t>Topic sentence #3: </a:t>
            </a:r>
            <a:r>
              <a:rPr lang="en-US" b="0" dirty="0" smtClean="0"/>
              <a:t>Nursing job enriches my life by meeting people from different backgrounds.</a:t>
            </a:r>
          </a:p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452813" y="6451600"/>
            <a:ext cx="2895600" cy="152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t>englishuphson@gmail.com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mtClean="0"/>
              <a:t>Thank You!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52813" y="6451600"/>
            <a:ext cx="2895600" cy="406400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englishuphson@gmail.com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Number 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rgbClr val="0070C0"/>
                </a:solidFill>
              </a:rPr>
              <a:t>The building is on fire.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224585"/>
            <a:ext cx="6357127" cy="3643952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 see flames of fire and smoke everywhere coming out of the building</a:t>
            </a:r>
          </a:p>
          <a:p>
            <a:pPr lvl="1"/>
            <a:r>
              <a:rPr lang="en-US" b="0" dirty="0" smtClean="0"/>
              <a:t>I hear people in the building screaming for help</a:t>
            </a:r>
          </a:p>
          <a:p>
            <a:pPr lvl="1"/>
            <a:r>
              <a:rPr lang="en-US" dirty="0" smtClean="0"/>
              <a:t>I see people jumping out of the windows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452813" y="6451600"/>
            <a:ext cx="2895600" cy="152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t>englishuphson@gmail.com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7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Number 2</a:t>
            </a:r>
            <a:br>
              <a:rPr lang="en-US" sz="2400" dirty="0" smtClean="0"/>
            </a:br>
            <a:r>
              <a:rPr lang="en-US" sz="2400" dirty="0" smtClean="0"/>
              <a:t>What can you conclude about the woman?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 parents own a chain of five-star hotels spread out in world’s big cities.</a:t>
            </a:r>
          </a:p>
          <a:p>
            <a:r>
              <a:rPr lang="en-US" dirty="0" smtClean="0"/>
              <a:t>She has been given the responsibility to run five-star apartment management business in New York City, Paris, and London.</a:t>
            </a:r>
          </a:p>
          <a:p>
            <a:r>
              <a:rPr lang="en-US" dirty="0" smtClean="0"/>
              <a:t>She often travels around the world for business.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30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Number 2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The woman must be a wealthy 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business woman.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 parents own a chain of five-star hotels spread out in world’s big cities.</a:t>
            </a:r>
          </a:p>
          <a:p>
            <a:r>
              <a:rPr lang="en-US" dirty="0" smtClean="0"/>
              <a:t>She has been given the responsibility to run five-star apartment management business in New York City, Paris, and London.</a:t>
            </a:r>
          </a:p>
          <a:p>
            <a:r>
              <a:rPr lang="en-US" dirty="0" smtClean="0"/>
              <a:t>She often travels around the world for business.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4005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Number </a:t>
            </a:r>
            <a:r>
              <a:rPr lang="en-US" sz="2800" dirty="0" smtClean="0"/>
              <a:t>3:</a:t>
            </a:r>
            <a:br>
              <a:rPr lang="en-US" sz="2800" dirty="0" smtClean="0"/>
            </a:br>
            <a:r>
              <a:rPr lang="en-US" sz="2800" dirty="0" smtClean="0"/>
              <a:t>What can you conclude about Ben?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61" y="2197361"/>
            <a:ext cx="41910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9070" y="2197361"/>
            <a:ext cx="3873235" cy="347118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Every month, Ben buys at least a book to read.</a:t>
            </a:r>
          </a:p>
          <a:p>
            <a:r>
              <a:rPr lang="en-US" dirty="0" smtClean="0"/>
              <a:t>Ben has a collection of 500 books in his private library.</a:t>
            </a:r>
          </a:p>
          <a:p>
            <a:r>
              <a:rPr lang="en-US" dirty="0" smtClean="0"/>
              <a:t>Ben always reads a book in  between his activities.</a:t>
            </a:r>
          </a:p>
          <a:p>
            <a:r>
              <a:rPr lang="en-US" dirty="0" smtClean="0"/>
              <a:t>Even trunk of his car is full of books.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I. INTRODUCTION</a:t>
            </a:r>
          </a:p>
          <a:p>
            <a:pPr lvl="1"/>
            <a:r>
              <a:rPr lang="en-US" dirty="0" smtClean="0"/>
              <a:t>A. Hook</a:t>
            </a:r>
          </a:p>
          <a:p>
            <a:pPr lvl="1"/>
            <a:r>
              <a:rPr lang="en-US" dirty="0" smtClean="0"/>
              <a:t>B. Thesis Statement</a:t>
            </a:r>
          </a:p>
          <a:p>
            <a:r>
              <a:rPr lang="en-US" dirty="0" smtClean="0"/>
              <a:t>II. BODY</a:t>
            </a:r>
          </a:p>
          <a:p>
            <a:pPr lvl="1"/>
            <a:r>
              <a:rPr lang="en-US" dirty="0" smtClean="0"/>
              <a:t>A. Topic/Main Idea</a:t>
            </a:r>
          </a:p>
          <a:p>
            <a:pPr lvl="2"/>
            <a:r>
              <a:rPr lang="en-US" dirty="0" smtClean="0"/>
              <a:t>Detail 1</a:t>
            </a:r>
          </a:p>
          <a:p>
            <a:pPr lvl="2"/>
            <a:r>
              <a:rPr lang="en-US" dirty="0" smtClean="0"/>
              <a:t>Detail 2</a:t>
            </a:r>
          </a:p>
          <a:p>
            <a:pPr lvl="1"/>
            <a:r>
              <a:rPr lang="en-US" dirty="0" smtClean="0"/>
              <a:t>B. Topic/Main Idea</a:t>
            </a:r>
          </a:p>
          <a:p>
            <a:pPr lvl="1"/>
            <a:r>
              <a:rPr lang="en-US" dirty="0" smtClean="0"/>
              <a:t>C. Topic/Main Idea</a:t>
            </a:r>
          </a:p>
          <a:p>
            <a:r>
              <a:rPr lang="en-US" dirty="0" smtClean="0"/>
              <a:t>III. CONCLUSION</a:t>
            </a:r>
          </a:p>
          <a:p>
            <a:pPr lvl="1"/>
            <a:r>
              <a:rPr lang="en-US" dirty="0" smtClean="0"/>
              <a:t>A. Summary</a:t>
            </a:r>
          </a:p>
          <a:p>
            <a:pPr lvl="1"/>
            <a:r>
              <a:rPr lang="en-US" dirty="0" smtClean="0"/>
              <a:t>B. </a:t>
            </a:r>
            <a:r>
              <a:rPr lang="en-US" smtClean="0"/>
              <a:t>Final Message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63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Number </a:t>
            </a:r>
            <a:r>
              <a:rPr lang="en-US" sz="2800" dirty="0" smtClean="0"/>
              <a:t>3: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0070C0"/>
                </a:solidFill>
              </a:rPr>
              <a:t>Ben loves reading books.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month, Ben buys at least a book to read.</a:t>
            </a:r>
          </a:p>
          <a:p>
            <a:r>
              <a:rPr lang="en-US" dirty="0" smtClean="0"/>
              <a:t>Ben has a collection of 500 books in his private library.</a:t>
            </a:r>
          </a:p>
          <a:p>
            <a:r>
              <a:rPr lang="en-US" dirty="0" smtClean="0"/>
              <a:t>Ben always reads a book in  between his activities.</a:t>
            </a:r>
          </a:p>
          <a:p>
            <a:r>
              <a:rPr lang="en-US" dirty="0" smtClean="0"/>
              <a:t>Even trunk of his car is full of books.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Company Logo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08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8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1486209" y="2645810"/>
            <a:ext cx="6423025" cy="1077218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ko-KR" dirty="0" smtClean="0">
                <a:solidFill>
                  <a:srgbClr val="0D291B"/>
                </a:solidFill>
                <a:ea typeface="굴림" pitchFamily="34" charset="-127"/>
              </a:rPr>
              <a:t>Thesis Statements, Main Ideas</a:t>
            </a:r>
            <a:endParaRPr lang="en-US" altLang="ko-KR" dirty="0" smtClean="0">
              <a:ea typeface="굴림" pitchFamily="34" charset="-127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englishuphson@gmail.com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Good Morning!&amp;quot;&quot;/&gt;&lt;property id=&quot;20307&quot; value=&quot;273&quot;/&gt;&lt;/object&gt;&lt;object type=&quot;3&quot; unique_id=&quot;10005&quot;&gt;&lt;property id=&quot;20148&quot; value=&quot;5&quot;/&gt;&lt;property id=&quot;20300&quot; value=&quot;Slide 2 - &amp;quot;Ice Breaking: Providing Evidence&amp;quot;&quot;/&gt;&lt;property id=&quot;20307&quot; value=&quot;280&quot;/&gt;&lt;/object&gt;&lt;object type=&quot;3&quot; unique_id=&quot;10006&quot;&gt;&lt;property id=&quot;20148&quot; value=&quot;5&quot;/&gt;&lt;property id=&quot;20300&quot; value=&quot;Slide 3 - &amp;quot;Writing Five Paragraph Essays&amp;quot;&quot;/&gt;&lt;property id=&quot;20307&quot; value=&quot;262&quot;/&gt;&lt;/object&gt;&lt;object type=&quot;3&quot; unique_id=&quot;10007&quot;&gt;&lt;property id=&quot;20148&quot; value=&quot;5&quot;/&gt;&lt;property id=&quot;20300&quot; value=&quot;Slide 4 - &amp;quot;Learning Targets&amp;quot;&quot;/&gt;&lt;property id=&quot;20307&quot; value=&quot;268&quot;/&gt;&lt;/object&gt;&lt;object type=&quot;3&quot; unique_id=&quot;10008&quot;&gt;&lt;property id=&quot;20148&quot; value=&quot;5&quot;/&gt;&lt;property id=&quot;20300&quot; value=&quot;Slide 5 - &amp;quot;Thesis Statement&amp;quot;&quot;/&gt;&lt;property id=&quot;20307&quot; value=&quot;274&quot;/&gt;&lt;/object&gt;&lt;object type=&quot;3&quot; unique_id=&quot;10009&quot;&gt;&lt;property id=&quot;20148&quot; value=&quot;5&quot;/&gt;&lt;property id=&quot;20300&quot; value=&quot;Slide 6 - &amp;quot;Topic Sentence&amp;quot;&quot;/&gt;&lt;property id=&quot;20307&quot; value=&quot;275&quot;/&gt;&lt;/object&gt;&lt;object type=&quot;3&quot; unique_id=&quot;10010&quot;&gt;&lt;property id=&quot;20148&quot; value=&quot;5&quot;/&gt;&lt;property id=&quot;20300&quot; value=&quot;Slide 7 - &amp;quot;Practice 1: &amp;#x0D;&amp;#x0A;Writing Topic Sentences from a Thesis Statement&amp;quot;&quot;/&gt;&lt;property id=&quot;20307&quot; value=&quot;282&quot;/&gt;&lt;/object&gt;&lt;object type=&quot;3&quot; unique_id=&quot;10011&quot;&gt;&lt;property id=&quot;20148&quot; value=&quot;5&quot;/&gt;&lt;property id=&quot;20300&quot; value=&quot;Slide 8 - &amp;quot;Practice 1: Writing Topic Sentences&amp;quot;&quot;/&gt;&lt;property id=&quot;20307&quot; value=&quot;283&quot;/&gt;&lt;/object&gt;&lt;object type=&quot;3&quot; unique_id=&quot;10012&quot;&gt;&lt;property id=&quot;20148&quot; value=&quot;5&quot;/&gt;&lt;property id=&quot;20300&quot; value=&quot;Slide 9 - &amp;quot;Practice 1: Writing Topic Sentences&amp;quot;&quot;/&gt;&lt;property id=&quot;20307&quot; value=&quot;284&quot;/&gt;&lt;/object&gt;&lt;object type=&quot;3&quot; unique_id=&quot;10013&quot;&gt;&lt;property id=&quot;20148&quot; value=&quot;5&quot;/&gt;&lt;property id=&quot;20300&quot; value=&quot;Slide 10 - &amp;quot;Practice 1: Writing Topic Sentences&amp;quot;&quot;/&gt;&lt;property id=&quot;20307&quot; value=&quot;285&quot;/&gt;&lt;/object&gt;&lt;object type=&quot;3&quot; unique_id=&quot;10014&quot;&gt;&lt;property id=&quot;20148&quot; value=&quot;5&quot;/&gt;&lt;property id=&quot;20300&quot; value=&quot;Slide 11 - &amp;quot;Practice 2: Writing Thesis Statements&amp;quot;&quot;/&gt;&lt;property id=&quot;20307&quot; value=&quot;286&quot;/&gt;&lt;/object&gt;&lt;object type=&quot;3&quot; unique_id=&quot;10015&quot;&gt;&lt;property id=&quot;20148&quot; value=&quot;5&quot;/&gt;&lt;property id=&quot;20300&quot; value=&quot;Slide 12&quot;/&gt;&lt;property id=&quot;20307&quot; value=&quot;287&quot;/&gt;&lt;/object&gt;&lt;object type=&quot;3&quot; unique_id=&quot;10016&quot;&gt;&lt;property id=&quot;20148&quot; value=&quot;5&quot;/&gt;&lt;property id=&quot;20300&quot; value=&quot;Slide 13&quot;/&gt;&lt;property id=&quot;20307&quot; value=&quot;289&quot;/&gt;&lt;/object&gt;&lt;object type=&quot;3&quot; unique_id=&quot;10017&quot;&gt;&lt;property id=&quot;20148&quot; value=&quot;5&quot;/&gt;&lt;property id=&quot;20300&quot; value=&quot;Slide 14&quot;/&gt;&lt;property id=&quot;20307&quot; value=&quot;290&quot;/&gt;&lt;/object&gt;&lt;object type=&quot;3&quot; unique_id=&quot;10018&quot;&gt;&lt;property id=&quot;20148&quot; value=&quot;5&quot;/&gt;&lt;property id=&quot;20300&quot; value=&quot;Slide 15&quot;/&gt;&lt;property id=&quot;20307&quot; value=&quot;291&quot;/&gt;&lt;/object&gt;&lt;object type=&quot;3&quot; unique_id=&quot;10019&quot;&gt;&lt;property id=&quot;20148&quot; value=&quot;5&quot;/&gt;&lt;property id=&quot;20300&quot; value=&quot;Slide 16&quot;/&gt;&lt;property id=&quot;20307&quot; value=&quot;292&quot;/&gt;&lt;/object&gt;&lt;object type=&quot;3&quot; unique_id=&quot;10020&quot;&gt;&lt;property id=&quot;20148&quot; value=&quot;5&quot;/&gt;&lt;property id=&quot;20300&quot; value=&quot;Slide 17 - &amp;quot;The Right to Die&amp;quot;&quot;/&gt;&lt;property id=&quot;20307&quot; value=&quot;278&quot;/&gt;&lt;/object&gt;&lt;object type=&quot;3&quot; unique_id=&quot;10021&quot;&gt;&lt;property id=&quot;20148&quot; value=&quot;5&quot;/&gt;&lt;property id=&quot;20300&quot; value=&quot;Slide 18 - &amp;quot;Outline&amp;quot;&quot;/&gt;&lt;property id=&quot;20307&quot; value=&quot;281&quot;/&gt;&lt;/object&gt;&lt;object type=&quot;3&quot; unique_id=&quot;10022&quot;&gt;&lt;property id=&quot;20148&quot; value=&quot;5&quot;/&gt;&lt;property id=&quot;20300&quot; value=&quot;Slide 19 - &amp;quot;The Right to Die&amp;quot;&quot;/&gt;&lt;property id=&quot;20307&quot; value=&quot;293&quot;/&gt;&lt;/object&gt;&lt;object type=&quot;3&quot; unique_id=&quot;10023&quot;&gt;&lt;property id=&quot;20148&quot; value=&quot;5&quot;/&gt;&lt;property id=&quot;20300&quot; value=&quot;Slide 20 - &amp;quot;Key&amp;quot;&quot;/&gt;&lt;property id=&quot;20307&quot; value=&quot;288&quot;/&gt;&lt;/object&gt;&lt;object type=&quot;3&quot; unique_id=&quot;10024&quot;&gt;&lt;property id=&quot;20148&quot; value=&quot;5&quot;/&gt;&lt;property id=&quot;20300&quot; value=&quot;Slide 21 - &amp;quot;Thank You!&amp;quot;&quot;/&gt;&lt;property id=&quot;20307&quot; value=&quot;277&quot;/&gt;&lt;/object&gt;&lt;/object&gt;&lt;/object&gt;&lt;/database&gt;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473</TotalTime>
  <Words>819</Words>
  <Application>Microsoft Office PowerPoint</Application>
  <PresentationFormat>On-screen Show (4:3)</PresentationFormat>
  <Paragraphs>184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Pushpin</vt:lpstr>
      <vt:lpstr>Good Afternoon!</vt:lpstr>
      <vt:lpstr>Number 1 What can you conclude about the building?</vt:lpstr>
      <vt:lpstr>Number 1 The building is on fire.</vt:lpstr>
      <vt:lpstr>Number 2 What can you conclude about the woman?</vt:lpstr>
      <vt:lpstr>Number 2 The woman must be a wealthy  business woman.</vt:lpstr>
      <vt:lpstr>Number 3: What can you conclude about Ben?</vt:lpstr>
      <vt:lpstr>Title</vt:lpstr>
      <vt:lpstr>Number 3: Ben loves reading books.</vt:lpstr>
      <vt:lpstr>Thesis Statements, Main Ideas</vt:lpstr>
      <vt:lpstr>Learning Targets</vt:lpstr>
      <vt:lpstr>Thesis Statement</vt:lpstr>
      <vt:lpstr>Topic Sentence</vt:lpstr>
      <vt:lpstr>Practice 1:  Writing Topic Sentences from a Thesis Statement</vt:lpstr>
      <vt:lpstr>Practice 1: Writing Topic Sentences</vt:lpstr>
      <vt:lpstr>Practice 1: Writing Topic Sentences</vt:lpstr>
      <vt:lpstr>Practice 1: Writing Topic Sentences</vt:lpstr>
      <vt:lpstr>Practice 2: Writing Thesis Statements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uph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UPH</dc:creator>
  <cp:lastModifiedBy>FH</cp:lastModifiedBy>
  <cp:revision>47</cp:revision>
  <dcterms:created xsi:type="dcterms:W3CDTF">2010-01-25T05:06:28Z</dcterms:created>
  <dcterms:modified xsi:type="dcterms:W3CDTF">2000-01-01T07:29:26Z</dcterms:modified>
</cp:coreProperties>
</file>