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0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0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2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8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1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48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4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1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33A0-8C78-4DAF-AE8B-725404140A3C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F561-C3C2-491A-8207-0C5CEC5F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efl ib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7"/>
          <a:stretch/>
        </p:blipFill>
        <p:spPr bwMode="auto">
          <a:xfrm>
            <a:off x="0" y="0"/>
            <a:ext cx="12192000" cy="68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3276600"/>
            <a:ext cx="3848100" cy="276225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TOEFL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Preparation Class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0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descriptions</a:t>
            </a:r>
            <a:endParaRPr 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"/>
          </p:nvPr>
        </p:nvSpPr>
        <p:spPr>
          <a:xfrm>
            <a:off x="838199" y="1690687"/>
            <a:ext cx="5505451" cy="48252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is a course that helps students to become familiar with a </a:t>
            </a:r>
            <a:r>
              <a:rPr lang="en-US" b="1" dirty="0"/>
              <a:t>standardized </a:t>
            </a:r>
            <a:r>
              <a:rPr lang="en-US" b="1" dirty="0" smtClean="0"/>
              <a:t>English test</a:t>
            </a:r>
            <a:r>
              <a:rPr lang="en-US" dirty="0" smtClean="0"/>
              <a:t> (</a:t>
            </a:r>
            <a:r>
              <a:rPr lang="en-US" dirty="0" err="1" smtClean="0"/>
              <a:t>iBT</a:t>
            </a:r>
            <a:r>
              <a:rPr lang="en-US" dirty="0" smtClean="0"/>
              <a:t> TOEFL), </a:t>
            </a:r>
            <a:r>
              <a:rPr lang="en-US" dirty="0"/>
              <a:t>by exposing them to types of questions usually found in the </a:t>
            </a:r>
            <a:r>
              <a:rPr lang="en-US" dirty="0" err="1"/>
              <a:t>the</a:t>
            </a:r>
            <a:r>
              <a:rPr lang="en-US" dirty="0"/>
              <a:t> test, as well as strategies that can improve the </a:t>
            </a:r>
            <a:r>
              <a:rPr lang="en-US" dirty="0">
                <a:solidFill>
                  <a:srgbClr val="FF0000"/>
                </a:solidFill>
              </a:rPr>
              <a:t>ability </a:t>
            </a:r>
            <a:r>
              <a:rPr lang="en-US" b="1" dirty="0">
                <a:solidFill>
                  <a:srgbClr val="FF0000"/>
                </a:solidFill>
              </a:rPr>
              <a:t>to use English in Academic context</a:t>
            </a:r>
            <a:r>
              <a:rPr lang="en-US" dirty="0">
                <a:solidFill>
                  <a:srgbClr val="FF0000"/>
                </a:solidFill>
              </a:rPr>
              <a:t>. 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</a:rPr>
              <a:t>Pre-requisite:</a:t>
            </a:r>
            <a:r>
              <a:rPr lang="en-US" b="1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course is recommended only </a:t>
            </a:r>
            <a:r>
              <a:rPr lang="en-US" b="1" dirty="0"/>
              <a:t>for students who have finished and passed the </a:t>
            </a:r>
            <a:r>
              <a:rPr lang="en-US" b="1" u="sng" dirty="0" smtClean="0">
                <a:solidFill>
                  <a:srgbClr val="FF0000"/>
                </a:solidFill>
              </a:rPr>
              <a:t>General English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course</a:t>
            </a:r>
            <a:r>
              <a:rPr lang="en-US" b="1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the more you read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6670" r="14530" b="6888"/>
          <a:stretch/>
        </p:blipFill>
        <p:spPr>
          <a:xfrm>
            <a:off x="6686551" y="365125"/>
            <a:ext cx="5010149" cy="6150816"/>
          </a:xfrm>
        </p:spPr>
      </p:pic>
    </p:spTree>
    <p:extLst>
      <p:ext uri="{BB962C8B-B14F-4D97-AF65-F5344CB8AC3E}">
        <p14:creationId xmlns:p14="http://schemas.microsoft.com/office/powerpoint/2010/main" val="15786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General learning objectives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3619500"/>
            <a:ext cx="5181600" cy="2112631"/>
          </a:xfrm>
        </p:spPr>
        <p:txBody>
          <a:bodyPr>
            <a:normAutofit/>
          </a:bodyPr>
          <a:lstStyle/>
          <a:p>
            <a:r>
              <a:rPr lang="en-US" dirty="0" smtClean="0"/>
              <a:t>Students </a:t>
            </a:r>
            <a:r>
              <a:rPr lang="en-US" dirty="0"/>
              <a:t>will improve their </a:t>
            </a:r>
            <a:r>
              <a:rPr lang="en-US" b="1" dirty="0" smtClean="0"/>
              <a:t>independent and integrated </a:t>
            </a:r>
            <a:r>
              <a:rPr lang="en-US" b="1" dirty="0">
                <a:solidFill>
                  <a:srgbClr val="FF0000"/>
                </a:solidFill>
              </a:rPr>
              <a:t>academic skills in English</a:t>
            </a:r>
            <a:r>
              <a:rPr lang="en-US" dirty="0"/>
              <a:t>, while building </a:t>
            </a:r>
            <a:r>
              <a:rPr lang="en-US" b="1" dirty="0">
                <a:solidFill>
                  <a:srgbClr val="FF0000"/>
                </a:solidFill>
              </a:rPr>
              <a:t>test-taking </a:t>
            </a:r>
            <a:r>
              <a:rPr lang="en-US" b="1" dirty="0" smtClean="0">
                <a:solidFill>
                  <a:srgbClr val="FF0000"/>
                </a:solidFill>
              </a:rPr>
              <a:t>strategies and confidence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2050" name="Picture 2" descr="Image result for learning engli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94" y="2033255"/>
            <a:ext cx="5896758" cy="369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Specific learning objectives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838200" y="5753100"/>
            <a:ext cx="10363200" cy="72389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200" dirty="0" smtClean="0"/>
              <a:t>In Academic Context</a:t>
            </a:r>
            <a:endParaRPr lang="en-US" sz="3200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363200" cy="371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4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1150"/>
            <a:ext cx="10515600" cy="1325563"/>
          </a:xfrm>
        </p:spPr>
        <p:txBody>
          <a:bodyPr/>
          <a:lstStyle/>
          <a:p>
            <a:r>
              <a:rPr lang="en-US" b="1" dirty="0" smtClean="0"/>
              <a:t>Teaching and learning process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922" y="1699419"/>
            <a:ext cx="4040188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Lecturer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6922" y="2499519"/>
            <a:ext cx="4040188" cy="646907"/>
          </a:xfrm>
        </p:spPr>
        <p:txBody>
          <a:bodyPr/>
          <a:lstStyle/>
          <a:p>
            <a:r>
              <a:rPr lang="en-US" dirty="0" smtClean="0"/>
              <a:t>Facilitating learning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5335" y="3209132"/>
            <a:ext cx="4041775" cy="6397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Students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5335" y="4076700"/>
            <a:ext cx="4294865" cy="2324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Learning ACTIVELY by: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Participating</a:t>
            </a:r>
            <a:r>
              <a:rPr lang="en-US" dirty="0" smtClean="0">
                <a:solidFill>
                  <a:schemeClr val="tx1"/>
                </a:solidFill>
              </a:rPr>
              <a:t> in learning activities (in class and on-line)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Completing </a:t>
            </a:r>
            <a:r>
              <a:rPr lang="en-US" b="1" dirty="0" smtClean="0">
                <a:solidFill>
                  <a:schemeClr val="tx1"/>
                </a:solidFill>
              </a:rPr>
              <a:t>assignments</a:t>
            </a:r>
            <a:r>
              <a:rPr lang="en-US" dirty="0" smtClean="0">
                <a:solidFill>
                  <a:schemeClr val="tx1"/>
                </a:solidFill>
              </a:rPr>
              <a:t> (in class and on-line)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981200"/>
            <a:ext cx="441157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Textbook</a:t>
            </a:r>
            <a:endParaRPr lang="en-US" b="1" dirty="0"/>
          </a:p>
        </p:txBody>
      </p:sp>
      <p:sp>
        <p:nvSpPr>
          <p:cNvPr id="7" name="AutoShape 4" descr="data:image/jpeg;base64,/9j/4AAQSkZJRgABAQAAAQABAAD/2wCEAAkGBhQSERUUEhMUFBQUFBgXFRUVFBgUFRUVFRUXFBgXFRUYHCYfGBokGRQWHy8gJCcpLTgsFSAxNTAuNSkrLCkBCQoKDgwOGg8PGikkHx8pMS0pNCwpNSksNTE0LTUpLDUsKTQsKSksLiksLTU1KS0tKS8pNCwsNSwpKSwsLDApKv/AABEIAIEAaAMBIgACEQEDEQH/xAAcAAABBQEBAQAAAAAAAAAAAAAAAQIDBAUGBwj/xAA6EAACAQIEAwUGAwgCAwAAAAABAhEAAwQSITEFQVEGEyJhcRQyUoGRoUKx0QcjYoKSweHwCGMWM0P/xAAbAQADAQEBAQEAAAAAAAAAAAAAAQIDBAUHBv/EADERAAICAQMCBAMGBwAAAAAAAAABAhEDBBIhQWETMVGRFKHwBSOBksHRIlNiY3GC8f/aAAwDAQACEQMRAD8A1KcbZgNBgmAeRI3ApApOgBJOgA3JOwrahblq7ZRgxsQ1sBSPFblb2pGpJJ26V8/02m8ZS58lx3fofuM+o8Jrjz8+y9TEFFXMdhyrKiKCGtoVbLJZnEkg+R8IAq5hMFbe5ZKgMhL23g5gblsEzI+Iagfw1otDNy2p+VX+JD1kIx3PrfyMeitDhKK9uw1xVzv3kgAgMqWc+fL0DkDTrTMNhhctmSBc1uKxXu17u2EFzQ7Rnzfy0/gJtWmufL2sXxkE2n0/eilRWr7FbbNAyqfZCpOhVbxIYnoTFUMVOd1KBAtxgBlMhQSFBJ3kQZqcuiliW6TX1f7FY9VHJLbFP6p/qQ0UUTXDR1hRRWxwXs8cTJFxAFjMB4mE9RpFbYcE80tsFbMsuaGKO6bpGPRQdyOjMP6WK/2orKUXF0zRO1Z11rC2txaSeUCDPlURwqLcdLdhIt+FmDZCWIzZUAG2okk6z5VJhrRAoxFxgzFbTFmMmCuTNETJIIBjXSvpEtNiT4iq7I+dQ1WZxdzd92Fmxa8NsoqvlDd2pOnmADtIMdYp6YGyAItqBErEgRtKwelMN24jF1tZnKpPiCpmRYEk+LL8jUeEwrojKfHCgLrEsEgsvw+I7dKh410guOxXjP8AmP3JVwlj/wBgtrLJIfXMUgkQ0zAE6edMbD4ZmClLbM6ghTLEowzSZOikDn0pljDOtp1Kz4Aqrm/ELISVPLxTp0p1u0+YAq+XultkSqrpbZCRBJJObSelN4/6V7As39x+4lr2VzCi0xYSNZDBJ16EDWPtT7a4dwpCowYMUMkqQkZiJMADMNaMMXUR3TZVt5V1UFjGUAAEgCNdSKY2FYrbRlMLh7ltzIEm6ttYXzGQ+VDwx6RXsLx31m1/sS2MPYuBSlu2wb3SBvGuny1pj2LCiTbtgQx1GwQS0+gqDGC7cXKEKBQx1YBmuG2bahcpOVRmJMmdB0qfFB86MoMqtzMy5ZJYIB4WMEwp8jUPTw6Y4/lGtRPrll+b9R1rDWGErbtkbbdK1+A4dFL5FCzlnKI61lYfOZLgLLEhRByjTQkaSdTp1qzhOJG0W/dO0xqCgGnq3nWvgY4pOMEn2RlHU5JSanNtd2Z2BwdooCbaEktJjU+NqKlwdshSCrAAmM0SQSW5E9Yoq46XC1zBeyIlq86bqcvdl8W6cEqz3dAt1dk7SvkpwWp+7rF4x2lt2ZC+NvI+Eepqlb4REqRp5KRhG8D10rzbi3bLEPs+QdFEf5rlsXxK4xlnY+pJrdYX1Zi5eiPb++T40/qX9aeqzsQfQzXz+cSepqfD8VuoZW4y+jEU/CXqK36HvOSgpXlPDO32KTdw46OJ++9d1wPtlavwG/dv5nwk+RrOWNrkFJPzNvu6Q26sZaMlZWabSv3VFT5aSiw2FsJS5Kmy0uWubcehsMXjOIIXKuhO5riMfgzXo97AZzNZHEOC11Y5pI5smJvk8uxuFPSsbE4evQOIcI8q4zFXwb9y3Ai2su87EbiPKa6lNHNtfQxTZp9vD1q2sIHgqQwInTXSruH4T5VdozvoZljBmtbCYQjkT6b1d4dh0dC6mVWQSBzG9T4rE21wt65mylEaY95SBMjrA1rF6iCdJ81ZutJmacnF0nT/AM9zpeyHadHK2GeWZc1udCQDlZdeYOhG4rq7rBVLMYVQST0A1NeBY3jVxbruuUXbKW7qsNAWOZbh/myA+oFe4doLoOEuGYz29PVgP1rznnUk5I9aX2dLHOMH1dfOn7GX2K7SJjLVwqzMyXDmzKUIV2ZrYg9F0/lpK857BccHDFvXr4bLfCWrIEy1y2z6EcgQ0z/DSVamYSwNPyNy1/yEw+a2Hw90IwGdhqUYmD4fxAbyK6Hh/wC2bhl0wLzKYJ8Vp4hechfnXzOz6D61JhiviDGNBGhOs+QqHjSNNx69jv243LePZbeS7hRdUZlBM2p1ZNjOU7dVrR4n/wAgbYRhawzM4bw5wQpWW1bmPCE/r8q8Z4VeUNlbZtj5/wCa286/CPpVKKQbrOr7P/tMtd/nxFxrdp3uveRbRfM9yCpWASAuWIk7iuPtdqlVsTrIxAMsQZEuzCOm+voKkN8DkKge4DyH0FVbI2Ik4b2nFhiUKy4UFoBhVaToeZEgV02E7d2RiO+k93cWDbLybYnTwjSYE/OuWW4Oi/QU43weQ+got1SZW2N21ZpYLtl3RCC4RaY+PLsTpJI31AAq3jO1liHHjYMdVy6RlA18iDXPm4vT9Kga6vJRr5fnXL8NFtPnjuemvtLKk0lHl35fXzNTDcR77EgRkTEFLYdyFUIubM0nQQGJ16CvWe22LBxOEyPmtZQVAYlGGVwDpvoBXitjilpd1VuhIlQOceun0q2O2twXbRzl7Vtl0cZmVdmVOi5ZgUTwcfwDwa37xSzO+X09Tpu1yM2DweUFouqTAnTI9FcdxnjRusjIzqBbVYDEQVnXQ760laQg0jmz5oznaHL2WPMjTQSeXyp6dmWH41HpOvrNdAEp4tiug4eTmj2R/wC0fQ1bt8EYLBuq0bSCD9a2zbFQ3cODSY0jmcUGT3h8wZH1qqcWK6W5wpDv+dV27PWjuv3NTTLswfbaacbW8OzVn4fuaevZuz8P3NOh2YeF/eNBdbY6tJ+ijetD/wAfVtPaU+Vtv1rSTs7b+H7mprfCkGwooTpmWOx45YhY5+BvzmkXskoOtxWHkSD9D+tdAvDxSnBDzp0TRzQ7NoHIZnVOTRm+yzRXS+xCilt7jGinioFPSpR51Rmh+XyoyigNToFA7G5BRlFKKfIphY3IOlO7uKci0r/np9aKFY9AIpFt08JSCQfWgLFVadNEUhNA7EJopC/+xS0wtmXbYkgTvWvibubDW7eTK1t2Yvocwbl13jesjDXypDLEjUVpntJejUr9Otb4nhS+8VnJleZNeGl+P/CvhsG7glRoNyTA5fXcVNi+HNbguZkxGxB8xz25dKhwnEHQEAiCZg6gHTUdDoJ9B0ou4lm94zGw5CuejpsSaW2CZMEgdBIneoy+0bnb9auYPHXLalUYAHcQGmNNZ+f1NOgsaEb4W8/CdI3pGtNp4WHPY7ATP3FWL3FbrghnkGZ8IEzvt6mojxS77gYZcpGwmGAWJ9EpsRawdpCp7w3A34QEYyImTAMawKTEpbyEqbuYAnLlPvAAwTl0/F9KY/Gr7DVxtHuiYpU4veGaHAzat4V1gRsfIVJXBN7Jb18dwwT/APN4iQF1yb6GR5jzp3slg/ju77920b6n3eh+1V04veMEvqOeUbzvt11+dSHit34o21CgHTzH+60BZTn0/wB9QKKW85LFjuSSYAAM66DlRTFZj26edxRRUgSLTxRRTAVfeHpU60lFUA8VEdz6D+9FFJgPoooqRj7HP1qSiirQhKWiigD/2Q=="/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6057900" y="1690688"/>
            <a:ext cx="5010150" cy="47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err="1"/>
              <a:t>NorthStar</a:t>
            </a:r>
            <a:r>
              <a:rPr lang="en-US" sz="3600" dirty="0"/>
              <a:t>: Building Skills for the TOEFL(R) </a:t>
            </a:r>
            <a:r>
              <a:rPr lang="en-US" sz="3600" dirty="0" err="1"/>
              <a:t>iBT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00B050"/>
                </a:solidFill>
              </a:rPr>
              <a:t>Intermediate</a:t>
            </a:r>
            <a:r>
              <a:rPr lang="en-US" sz="3600" dirty="0"/>
              <a:t>, by </a:t>
            </a:r>
            <a:r>
              <a:rPr lang="en-US" sz="3600" b="1" dirty="0">
                <a:solidFill>
                  <a:srgbClr val="FF0000"/>
                </a:solidFill>
              </a:rPr>
              <a:t>John </a:t>
            </a:r>
            <a:r>
              <a:rPr lang="en-US" sz="3600" b="1" dirty="0" smtClean="0">
                <a:solidFill>
                  <a:srgbClr val="FF0000"/>
                </a:solidFill>
              </a:rPr>
              <a:t>Beaumont, </a:t>
            </a:r>
            <a:r>
              <a:rPr lang="en-US" sz="3600" dirty="0" smtClean="0"/>
              <a:t>Pearson-Longman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0688"/>
            <a:ext cx="3733801" cy="46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1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593" t="49219" r="14568" b="16927"/>
          <a:stretch/>
        </p:blipFill>
        <p:spPr>
          <a:xfrm>
            <a:off x="647699" y="1162050"/>
            <a:ext cx="1118381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7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843196"/>
              </p:ext>
            </p:extLst>
          </p:nvPr>
        </p:nvGraphicFramePr>
        <p:xfrm>
          <a:off x="949325" y="1500188"/>
          <a:ext cx="10293350" cy="506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8934450"/>
              </a:tblGrid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Topics/Tasks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Course Introduction and Class Policy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Skimming and Scanning + Task 1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Making Inferences + Task 2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Using Context Clues + Task 3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Rhetorical/Text/Information</a:t>
                      </a:r>
                      <a:r>
                        <a:rPr lang="en-US" sz="2400" baseline="0" dirty="0" smtClean="0"/>
                        <a:t> Patterns + Task 4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Quiz 1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Simulation Test 1 (Task 5)</a:t>
                      </a:r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MID-TEST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04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27472"/>
              </p:ext>
            </p:extLst>
          </p:nvPr>
        </p:nvGraphicFramePr>
        <p:xfrm>
          <a:off x="949325" y="1500188"/>
          <a:ext cx="10293350" cy="5063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8934450"/>
              </a:tblGrid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Session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Topics/Tasks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Paraphrasing</a:t>
                      </a:r>
                      <a:r>
                        <a:rPr lang="en-US" sz="2400" baseline="0" dirty="0" smtClean="0"/>
                        <a:t> + Task 6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Summarizing + Task</a:t>
                      </a:r>
                      <a:r>
                        <a:rPr lang="en-US" sz="2400" baseline="0" dirty="0" smtClean="0"/>
                        <a:t> 7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Comparing and Contrasting + Task 8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Using detailed examples +</a:t>
                      </a:r>
                      <a:r>
                        <a:rPr lang="en-US" sz="2400" baseline="0" dirty="0" smtClean="0"/>
                        <a:t> Task 9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Cohesive devices </a:t>
                      </a:r>
                      <a:r>
                        <a:rPr lang="en-US" sz="2400" baseline="0" dirty="0" smtClean="0"/>
                        <a:t>+ Task 10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Quiz 2a:</a:t>
                      </a:r>
                      <a:r>
                        <a:rPr lang="en-US" sz="2400" baseline="0" dirty="0" smtClean="0"/>
                        <a:t> Speaking and Writing</a:t>
                      </a:r>
                      <a:endParaRPr lang="en-US" sz="2400" dirty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Quiz</a:t>
                      </a:r>
                      <a:r>
                        <a:rPr lang="en-US" sz="2400" baseline="0" dirty="0" smtClean="0"/>
                        <a:t> 2b: Listening and Reading</a:t>
                      </a:r>
                      <a:endParaRPr lang="en-US" sz="2400" dirty="0" smtClean="0"/>
                    </a:p>
                  </a:txBody>
                  <a:tcPr/>
                </a:tc>
              </a:tr>
              <a:tr h="5625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FINAL TEST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2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248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TOEFL iBT Preparation Class</vt:lpstr>
      <vt:lpstr>Course descriptions</vt:lpstr>
      <vt:lpstr>General learning objectives</vt:lpstr>
      <vt:lpstr>Specific learning objectives</vt:lpstr>
      <vt:lpstr>Teaching and learning process</vt:lpstr>
      <vt:lpstr>Textbook</vt:lpstr>
      <vt:lpstr>PowerPoint Presentation</vt:lpstr>
      <vt:lpstr>Topics</vt:lpstr>
      <vt:lpstr>Topics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TOEFL iBT Preparation Class</dc:title>
  <dc:creator>Sandra Sembel</dc:creator>
  <cp:lastModifiedBy>Sandra Sembel</cp:lastModifiedBy>
  <cp:revision>6</cp:revision>
  <dcterms:created xsi:type="dcterms:W3CDTF">2018-01-03T07:45:55Z</dcterms:created>
  <dcterms:modified xsi:type="dcterms:W3CDTF">2018-01-03T09:20:08Z</dcterms:modified>
</cp:coreProperties>
</file>