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5" r:id="rId3"/>
    <p:sldId id="266" r:id="rId4"/>
    <p:sldId id="267" r:id="rId5"/>
    <p:sldId id="264" r:id="rId6"/>
    <p:sldId id="263" r:id="rId7"/>
    <p:sldId id="257" r:id="rId8"/>
    <p:sldId id="258" r:id="rId9"/>
    <p:sldId id="259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7F66F2-98B5-5248-84CB-13CE89872856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C5E1576-ADE9-4F4E-B4AC-84C533319125}">
      <dgm:prSet phldrT="[Text]"/>
      <dgm:spPr/>
      <dgm:t>
        <a:bodyPr/>
        <a:lstStyle/>
        <a:p>
          <a:r>
            <a:rPr lang="en-US" dirty="0" smtClean="0"/>
            <a:t>Education and Learning</a:t>
          </a:r>
        </a:p>
        <a:p>
          <a:r>
            <a:rPr lang="en-US" dirty="0" smtClean="0"/>
            <a:t>(Definitions and Goals)</a:t>
          </a:r>
          <a:endParaRPr lang="en-US" dirty="0"/>
        </a:p>
      </dgm:t>
    </dgm:pt>
    <dgm:pt modelId="{B74F6237-DBFD-2E47-A2C0-1837CC347DD2}" type="parTrans" cxnId="{1748B983-3867-A54F-9A9B-3155CE12311B}">
      <dgm:prSet/>
      <dgm:spPr/>
      <dgm:t>
        <a:bodyPr/>
        <a:lstStyle/>
        <a:p>
          <a:endParaRPr lang="en-US"/>
        </a:p>
      </dgm:t>
    </dgm:pt>
    <dgm:pt modelId="{4C4F518A-2168-5842-8422-1D65E49DB1E7}" type="sibTrans" cxnId="{1748B983-3867-A54F-9A9B-3155CE12311B}">
      <dgm:prSet/>
      <dgm:spPr/>
      <dgm:t>
        <a:bodyPr/>
        <a:lstStyle/>
        <a:p>
          <a:endParaRPr lang="en-US"/>
        </a:p>
      </dgm:t>
    </dgm:pt>
    <dgm:pt modelId="{4D11CB62-F64B-9B42-AFD2-0AA680C145ED}">
      <dgm:prSet phldrT="[Text]"/>
      <dgm:spPr/>
      <dgm:t>
        <a:bodyPr/>
        <a:lstStyle/>
        <a:p>
          <a:r>
            <a:rPr lang="en-US" dirty="0" smtClean="0"/>
            <a:t>Curriculum and Syllabus (Similarities and Differences)</a:t>
          </a:r>
          <a:endParaRPr lang="en-US" dirty="0"/>
        </a:p>
      </dgm:t>
    </dgm:pt>
    <dgm:pt modelId="{F20E64E3-CEA7-084C-BEC7-09A666CCA0A0}" type="parTrans" cxnId="{C19E79CE-C407-EC43-BA13-33621F7BDE29}">
      <dgm:prSet/>
      <dgm:spPr/>
      <dgm:t>
        <a:bodyPr/>
        <a:lstStyle/>
        <a:p>
          <a:endParaRPr lang="en-US"/>
        </a:p>
      </dgm:t>
    </dgm:pt>
    <dgm:pt modelId="{2C91C05B-058D-C542-B478-BBE87CBC4091}" type="sibTrans" cxnId="{C19E79CE-C407-EC43-BA13-33621F7BDE29}">
      <dgm:prSet/>
      <dgm:spPr/>
      <dgm:t>
        <a:bodyPr/>
        <a:lstStyle/>
        <a:p>
          <a:endParaRPr lang="en-US"/>
        </a:p>
      </dgm:t>
    </dgm:pt>
    <dgm:pt modelId="{772F1F30-21B9-4A4C-8E76-F8DCAF12553A}">
      <dgm:prSet phldrT="[Text]"/>
      <dgm:spPr/>
      <dgm:t>
        <a:bodyPr/>
        <a:lstStyle/>
        <a:p>
          <a:r>
            <a:rPr lang="en-US" dirty="0" smtClean="0"/>
            <a:t>Definition of Curriculum</a:t>
          </a:r>
          <a:endParaRPr lang="en-US" dirty="0"/>
        </a:p>
      </dgm:t>
    </dgm:pt>
    <dgm:pt modelId="{FCA04907-6FEF-FD43-B5AA-4DD160E793AC}" type="parTrans" cxnId="{AA28F101-D4B0-1A4D-8DB8-85A5FD14BFBB}">
      <dgm:prSet/>
      <dgm:spPr/>
      <dgm:t>
        <a:bodyPr/>
        <a:lstStyle/>
        <a:p>
          <a:endParaRPr lang="en-US"/>
        </a:p>
      </dgm:t>
    </dgm:pt>
    <dgm:pt modelId="{8E7A0C9C-7710-104B-A331-B6F604B75DE1}" type="sibTrans" cxnId="{AA28F101-D4B0-1A4D-8DB8-85A5FD14BFBB}">
      <dgm:prSet/>
      <dgm:spPr/>
      <dgm:t>
        <a:bodyPr/>
        <a:lstStyle/>
        <a:p>
          <a:endParaRPr lang="en-US"/>
        </a:p>
      </dgm:t>
    </dgm:pt>
    <dgm:pt modelId="{00C2782C-2E8E-B047-B72E-08D0B1F25596}">
      <dgm:prSet phldrT="[Text]"/>
      <dgm:spPr/>
      <dgm:t>
        <a:bodyPr/>
        <a:lstStyle/>
        <a:p>
          <a:r>
            <a:rPr lang="en-US" dirty="0" smtClean="0"/>
            <a:t>Approaches to Curriculum</a:t>
          </a:r>
          <a:endParaRPr lang="en-US" dirty="0"/>
        </a:p>
      </dgm:t>
    </dgm:pt>
    <dgm:pt modelId="{6631611E-16EA-5544-BC80-B58BA74C7EFF}" type="parTrans" cxnId="{8DE4717D-90C9-FE4E-B70D-09F2B2F216AD}">
      <dgm:prSet/>
      <dgm:spPr/>
      <dgm:t>
        <a:bodyPr/>
        <a:lstStyle/>
        <a:p>
          <a:endParaRPr lang="en-US"/>
        </a:p>
      </dgm:t>
    </dgm:pt>
    <dgm:pt modelId="{0CD41931-206E-684A-91AC-E7B6AFBDB1F2}" type="sibTrans" cxnId="{8DE4717D-90C9-FE4E-B70D-09F2B2F216AD}">
      <dgm:prSet/>
      <dgm:spPr/>
      <dgm:t>
        <a:bodyPr/>
        <a:lstStyle/>
        <a:p>
          <a:endParaRPr lang="en-US"/>
        </a:p>
      </dgm:t>
    </dgm:pt>
    <dgm:pt modelId="{CBF7456B-3706-AE40-A644-0BD3397C6686}">
      <dgm:prSet phldrT="[Text]"/>
      <dgm:spPr/>
      <dgm:t>
        <a:bodyPr/>
        <a:lstStyle/>
        <a:p>
          <a:r>
            <a:rPr lang="en-US" dirty="0" smtClean="0"/>
            <a:t>Why Curriculum is important</a:t>
          </a:r>
          <a:endParaRPr lang="en-US" dirty="0"/>
        </a:p>
      </dgm:t>
    </dgm:pt>
    <dgm:pt modelId="{EA2367A6-DBC1-CB44-9BC3-5F7F60041A2B}" type="parTrans" cxnId="{4DFC77F0-990E-F34D-85ED-504E44343163}">
      <dgm:prSet/>
      <dgm:spPr/>
      <dgm:t>
        <a:bodyPr/>
        <a:lstStyle/>
        <a:p>
          <a:endParaRPr lang="en-US"/>
        </a:p>
      </dgm:t>
    </dgm:pt>
    <dgm:pt modelId="{66C555AC-CCE2-1F42-BD84-4D308D79628F}" type="sibTrans" cxnId="{4DFC77F0-990E-F34D-85ED-504E44343163}">
      <dgm:prSet/>
      <dgm:spPr/>
      <dgm:t>
        <a:bodyPr/>
        <a:lstStyle/>
        <a:p>
          <a:endParaRPr lang="en-US"/>
        </a:p>
      </dgm:t>
    </dgm:pt>
    <dgm:pt modelId="{C950E185-834C-BD4B-8427-94D235F2D676}" type="pres">
      <dgm:prSet presAssocID="{627F66F2-98B5-5248-84CB-13CE8987285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72405CA-C325-5741-A3E9-0AA39EAF48D1}" type="pres">
      <dgm:prSet presAssocID="{DC5E1576-ADE9-4F4E-B4AC-84C53331912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185D6-2120-AD40-A1AA-2D9825A7A0FA}" type="pres">
      <dgm:prSet presAssocID="{4C4F518A-2168-5842-8422-1D65E49DB1E7}" presName="sibTrans" presStyleCnt="0"/>
      <dgm:spPr/>
    </dgm:pt>
    <dgm:pt modelId="{5FD41EDD-D373-EF4B-9D7D-7F74FE5A4638}" type="pres">
      <dgm:prSet presAssocID="{4D11CB62-F64B-9B42-AFD2-0AA680C145ED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299592-EFB6-E545-97C5-364E60838658}" type="pres">
      <dgm:prSet presAssocID="{2C91C05B-058D-C542-B478-BBE87CBC4091}" presName="sibTrans" presStyleCnt="0"/>
      <dgm:spPr/>
    </dgm:pt>
    <dgm:pt modelId="{FEAC1A13-7712-EF47-B8EC-56636557F926}" type="pres">
      <dgm:prSet presAssocID="{772F1F30-21B9-4A4C-8E76-F8DCAF12553A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C7DE0F-3A56-5F44-B58D-ED6D86F4414A}" type="pres">
      <dgm:prSet presAssocID="{8E7A0C9C-7710-104B-A331-B6F604B75DE1}" presName="sibTrans" presStyleCnt="0"/>
      <dgm:spPr/>
    </dgm:pt>
    <dgm:pt modelId="{F4A6299F-E65C-D946-9041-5B1667F3DB50}" type="pres">
      <dgm:prSet presAssocID="{00C2782C-2E8E-B047-B72E-08D0B1F25596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5E75A5-B8A7-7A4D-892E-9718C15F3ECD}" type="pres">
      <dgm:prSet presAssocID="{0CD41931-206E-684A-91AC-E7B6AFBDB1F2}" presName="sibTrans" presStyleCnt="0"/>
      <dgm:spPr/>
    </dgm:pt>
    <dgm:pt modelId="{E31863F0-FFE4-5542-AA60-5631A7661B24}" type="pres">
      <dgm:prSet presAssocID="{CBF7456B-3706-AE40-A644-0BD3397C668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48F800-043E-574D-A74D-E1F4F28362CE}" type="presOf" srcId="{00C2782C-2E8E-B047-B72E-08D0B1F25596}" destId="{F4A6299F-E65C-D946-9041-5B1667F3DB50}" srcOrd="0" destOrd="0" presId="urn:microsoft.com/office/officeart/2005/8/layout/default"/>
    <dgm:cxn modelId="{4DFC77F0-990E-F34D-85ED-504E44343163}" srcId="{627F66F2-98B5-5248-84CB-13CE89872856}" destId="{CBF7456B-3706-AE40-A644-0BD3397C6686}" srcOrd="4" destOrd="0" parTransId="{EA2367A6-DBC1-CB44-9BC3-5F7F60041A2B}" sibTransId="{66C555AC-CCE2-1F42-BD84-4D308D79628F}"/>
    <dgm:cxn modelId="{BC6073C4-EE3F-D34C-AB7A-135F78632118}" type="presOf" srcId="{DC5E1576-ADE9-4F4E-B4AC-84C533319125}" destId="{372405CA-C325-5741-A3E9-0AA39EAF48D1}" srcOrd="0" destOrd="0" presId="urn:microsoft.com/office/officeart/2005/8/layout/default"/>
    <dgm:cxn modelId="{231A9ACA-CF6B-0048-A73B-E5635CA2750A}" type="presOf" srcId="{4D11CB62-F64B-9B42-AFD2-0AA680C145ED}" destId="{5FD41EDD-D373-EF4B-9D7D-7F74FE5A4638}" srcOrd="0" destOrd="0" presId="urn:microsoft.com/office/officeart/2005/8/layout/default"/>
    <dgm:cxn modelId="{8DE4717D-90C9-FE4E-B70D-09F2B2F216AD}" srcId="{627F66F2-98B5-5248-84CB-13CE89872856}" destId="{00C2782C-2E8E-B047-B72E-08D0B1F25596}" srcOrd="3" destOrd="0" parTransId="{6631611E-16EA-5544-BC80-B58BA74C7EFF}" sibTransId="{0CD41931-206E-684A-91AC-E7B6AFBDB1F2}"/>
    <dgm:cxn modelId="{9B6D7A59-C17B-624F-9DC7-0ED01DF11D33}" type="presOf" srcId="{772F1F30-21B9-4A4C-8E76-F8DCAF12553A}" destId="{FEAC1A13-7712-EF47-B8EC-56636557F926}" srcOrd="0" destOrd="0" presId="urn:microsoft.com/office/officeart/2005/8/layout/default"/>
    <dgm:cxn modelId="{1748B983-3867-A54F-9A9B-3155CE12311B}" srcId="{627F66F2-98B5-5248-84CB-13CE89872856}" destId="{DC5E1576-ADE9-4F4E-B4AC-84C533319125}" srcOrd="0" destOrd="0" parTransId="{B74F6237-DBFD-2E47-A2C0-1837CC347DD2}" sibTransId="{4C4F518A-2168-5842-8422-1D65E49DB1E7}"/>
    <dgm:cxn modelId="{9852CAA8-C5D7-264E-B492-A38F147947EA}" type="presOf" srcId="{627F66F2-98B5-5248-84CB-13CE89872856}" destId="{C950E185-834C-BD4B-8427-94D235F2D676}" srcOrd="0" destOrd="0" presId="urn:microsoft.com/office/officeart/2005/8/layout/default"/>
    <dgm:cxn modelId="{1100BDFB-E89A-B14A-A33E-A54CEE9E83E8}" type="presOf" srcId="{CBF7456B-3706-AE40-A644-0BD3397C6686}" destId="{E31863F0-FFE4-5542-AA60-5631A7661B24}" srcOrd="0" destOrd="0" presId="urn:microsoft.com/office/officeart/2005/8/layout/default"/>
    <dgm:cxn modelId="{AA28F101-D4B0-1A4D-8DB8-85A5FD14BFBB}" srcId="{627F66F2-98B5-5248-84CB-13CE89872856}" destId="{772F1F30-21B9-4A4C-8E76-F8DCAF12553A}" srcOrd="2" destOrd="0" parTransId="{FCA04907-6FEF-FD43-B5AA-4DD160E793AC}" sibTransId="{8E7A0C9C-7710-104B-A331-B6F604B75DE1}"/>
    <dgm:cxn modelId="{C19E79CE-C407-EC43-BA13-33621F7BDE29}" srcId="{627F66F2-98B5-5248-84CB-13CE89872856}" destId="{4D11CB62-F64B-9B42-AFD2-0AA680C145ED}" srcOrd="1" destOrd="0" parTransId="{F20E64E3-CEA7-084C-BEC7-09A666CCA0A0}" sibTransId="{2C91C05B-058D-C542-B478-BBE87CBC4091}"/>
    <dgm:cxn modelId="{F0FCBCA4-90F7-8847-8019-AC8B2535769C}" type="presParOf" srcId="{C950E185-834C-BD4B-8427-94D235F2D676}" destId="{372405CA-C325-5741-A3E9-0AA39EAF48D1}" srcOrd="0" destOrd="0" presId="urn:microsoft.com/office/officeart/2005/8/layout/default"/>
    <dgm:cxn modelId="{311B9735-F854-E24B-8104-33D23FDF94A7}" type="presParOf" srcId="{C950E185-834C-BD4B-8427-94D235F2D676}" destId="{F30185D6-2120-AD40-A1AA-2D9825A7A0FA}" srcOrd="1" destOrd="0" presId="urn:microsoft.com/office/officeart/2005/8/layout/default"/>
    <dgm:cxn modelId="{C465E195-7F21-614D-A0E7-1F14A3E1BBDD}" type="presParOf" srcId="{C950E185-834C-BD4B-8427-94D235F2D676}" destId="{5FD41EDD-D373-EF4B-9D7D-7F74FE5A4638}" srcOrd="2" destOrd="0" presId="urn:microsoft.com/office/officeart/2005/8/layout/default"/>
    <dgm:cxn modelId="{82618D24-D763-0C42-8998-ACAAB710DE5D}" type="presParOf" srcId="{C950E185-834C-BD4B-8427-94D235F2D676}" destId="{57299592-EFB6-E545-97C5-364E60838658}" srcOrd="3" destOrd="0" presId="urn:microsoft.com/office/officeart/2005/8/layout/default"/>
    <dgm:cxn modelId="{20053CF3-5B4D-7F4A-B62D-F515FF24B4F3}" type="presParOf" srcId="{C950E185-834C-BD4B-8427-94D235F2D676}" destId="{FEAC1A13-7712-EF47-B8EC-56636557F926}" srcOrd="4" destOrd="0" presId="urn:microsoft.com/office/officeart/2005/8/layout/default"/>
    <dgm:cxn modelId="{E68F1329-2A9B-424D-BDEB-A3B9A5C57E87}" type="presParOf" srcId="{C950E185-834C-BD4B-8427-94D235F2D676}" destId="{88C7DE0F-3A56-5F44-B58D-ED6D86F4414A}" srcOrd="5" destOrd="0" presId="urn:microsoft.com/office/officeart/2005/8/layout/default"/>
    <dgm:cxn modelId="{5D1099C1-6604-514D-B1E7-F103F5ED4516}" type="presParOf" srcId="{C950E185-834C-BD4B-8427-94D235F2D676}" destId="{F4A6299F-E65C-D946-9041-5B1667F3DB50}" srcOrd="6" destOrd="0" presId="urn:microsoft.com/office/officeart/2005/8/layout/default"/>
    <dgm:cxn modelId="{9100CA0E-7589-824A-9374-ABDA8D772BBA}" type="presParOf" srcId="{C950E185-834C-BD4B-8427-94D235F2D676}" destId="{715E75A5-B8A7-7A4D-892E-9718C15F3ECD}" srcOrd="7" destOrd="0" presId="urn:microsoft.com/office/officeart/2005/8/layout/default"/>
    <dgm:cxn modelId="{89299D13-67D2-3C4B-9E84-420EEFCDDE58}" type="presParOf" srcId="{C950E185-834C-BD4B-8427-94D235F2D676}" destId="{E31863F0-FFE4-5542-AA60-5631A7661B24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405CA-C325-5741-A3E9-0AA39EAF48D1}">
      <dsp:nvSpPr>
        <dsp:cNvPr id="0" name=""/>
        <dsp:cNvSpPr/>
      </dsp:nvSpPr>
      <dsp:spPr>
        <a:xfrm>
          <a:off x="0" y="543261"/>
          <a:ext cx="1936376" cy="1161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Education and Learning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(Definitions and Goals)</a:t>
          </a:r>
          <a:endParaRPr lang="en-US" sz="1700" kern="1200" dirty="0"/>
        </a:p>
      </dsp:txBody>
      <dsp:txXfrm>
        <a:off x="0" y="543261"/>
        <a:ext cx="1936376" cy="1161825"/>
      </dsp:txXfrm>
    </dsp:sp>
    <dsp:sp modelId="{5FD41EDD-D373-EF4B-9D7D-7F74FE5A4638}">
      <dsp:nvSpPr>
        <dsp:cNvPr id="0" name=""/>
        <dsp:cNvSpPr/>
      </dsp:nvSpPr>
      <dsp:spPr>
        <a:xfrm>
          <a:off x="2130014" y="543261"/>
          <a:ext cx="1936376" cy="1161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Curriculum and Syllabus (Similarities and Differences)</a:t>
          </a:r>
          <a:endParaRPr lang="en-US" sz="1700" kern="1200" dirty="0"/>
        </a:p>
      </dsp:txBody>
      <dsp:txXfrm>
        <a:off x="2130014" y="543261"/>
        <a:ext cx="1936376" cy="1161825"/>
      </dsp:txXfrm>
    </dsp:sp>
    <dsp:sp modelId="{FEAC1A13-7712-EF47-B8EC-56636557F926}">
      <dsp:nvSpPr>
        <dsp:cNvPr id="0" name=""/>
        <dsp:cNvSpPr/>
      </dsp:nvSpPr>
      <dsp:spPr>
        <a:xfrm>
          <a:off x="4260028" y="543261"/>
          <a:ext cx="1936376" cy="1161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Definition of Curriculum</a:t>
          </a:r>
          <a:endParaRPr lang="en-US" sz="1700" kern="1200" dirty="0"/>
        </a:p>
      </dsp:txBody>
      <dsp:txXfrm>
        <a:off x="4260028" y="543261"/>
        <a:ext cx="1936376" cy="1161825"/>
      </dsp:txXfrm>
    </dsp:sp>
    <dsp:sp modelId="{F4A6299F-E65C-D946-9041-5B1667F3DB50}">
      <dsp:nvSpPr>
        <dsp:cNvPr id="0" name=""/>
        <dsp:cNvSpPr/>
      </dsp:nvSpPr>
      <dsp:spPr>
        <a:xfrm>
          <a:off x="1065007" y="1898724"/>
          <a:ext cx="1936376" cy="1161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Approaches to Curriculum</a:t>
          </a:r>
          <a:endParaRPr lang="en-US" sz="1700" kern="1200" dirty="0"/>
        </a:p>
      </dsp:txBody>
      <dsp:txXfrm>
        <a:off x="1065007" y="1898724"/>
        <a:ext cx="1936376" cy="1161825"/>
      </dsp:txXfrm>
    </dsp:sp>
    <dsp:sp modelId="{E31863F0-FFE4-5542-AA60-5631A7661B24}">
      <dsp:nvSpPr>
        <dsp:cNvPr id="0" name=""/>
        <dsp:cNvSpPr/>
      </dsp:nvSpPr>
      <dsp:spPr>
        <a:xfrm>
          <a:off x="3195021" y="1898724"/>
          <a:ext cx="1936376" cy="116182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6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38100" dist="38100" dir="4800000" sx="98000" sy="98000" rotWithShape="0">
            <a:srgbClr val="000000">
              <a:alpha val="32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Why Curriculum is important</a:t>
          </a:r>
          <a:endParaRPr lang="en-US" sz="1700" kern="1200" dirty="0"/>
        </a:p>
      </dsp:txBody>
      <dsp:txXfrm>
        <a:off x="3195021" y="1898724"/>
        <a:ext cx="1936376" cy="1161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3.jpeg"/><Relationship Id="rId1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17E377-B73E-9742-82EA-E0E0321AAA40}" type="datetimeFigureOut">
              <a:rPr lang="en-US" smtClean="0"/>
              <a:t>2/1/14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6A409E4-11A5-654B-930F-A9DAB4DD885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hyperlink" Target="http://capl.oum.edu.my/v3/download/preparatory%20programme/HQOE%201%20Fundamental%20to%20Curriculum%20Full.pdf" TargetMode="External"/><Relationship Id="rId3" Type="http://schemas.openxmlformats.org/officeDocument/2006/relationships/hyperlink" Target="http://scholar.lib.vt.edu/ejournals/JITE/v32n2/hanse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Pre-Discussion Tasks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Curriculum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48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4. Elements of a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elements of a curriculum?</a:t>
            </a:r>
          </a:p>
          <a:p>
            <a:r>
              <a:rPr lang="en-US" dirty="0" smtClean="0"/>
              <a:t>Read from at least 2 sources.</a:t>
            </a:r>
          </a:p>
          <a:p>
            <a:r>
              <a:rPr lang="en-US" dirty="0" smtClean="0"/>
              <a:t>Summarize your findings briefly.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6930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5. The Importance of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is curriculum important?</a:t>
            </a:r>
          </a:p>
          <a:p>
            <a:r>
              <a:rPr lang="en-US" dirty="0" smtClean="0"/>
              <a:t>To whom it is important?</a:t>
            </a:r>
          </a:p>
          <a:p>
            <a:r>
              <a:rPr lang="en-US" dirty="0" smtClean="0"/>
              <a:t>Read at least 2 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837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777067"/>
            <a:ext cx="6045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hlinkClick r:id="rId2"/>
              </a:rPr>
              <a:t>http://capl.oum.edu.my/v3/download/preparatory%20programme/HQOE%201%20Fundamental%20to%20Curriculum%20Full.pdf</a:t>
            </a:r>
            <a:endParaRPr lang="pl-PL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4351867"/>
            <a:ext cx="604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hlinkClick r:id="rId3"/>
              </a:rPr>
              <a:t>http://scholar.lib.vt.edu/ejournals/JITE/v32n2/hansen.html</a:t>
            </a:r>
            <a:endParaRPr lang="fr-FR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524000" y="1236133"/>
            <a:ext cx="604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084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st-English-Inspirational-Quotes-of-Nelson-Mandela-Education-is-the-most-powerful-weapon-Quotes-of-Nelson-Mandel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1" y="565356"/>
            <a:ext cx="5516035" cy="540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97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10267" y="2016036"/>
            <a:ext cx="558799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"</a:t>
            </a:r>
            <a:r>
              <a:rPr lang="en-US" sz="2800" dirty="0"/>
              <a:t>Education without religion, as useful as it is, seems rather to </a:t>
            </a:r>
            <a:r>
              <a:rPr lang="en-US" sz="2800" dirty="0" smtClean="0"/>
              <a:t>make man </a:t>
            </a:r>
            <a:r>
              <a:rPr lang="en-US" sz="2800" dirty="0"/>
              <a:t>a more clever devil</a:t>
            </a:r>
            <a:r>
              <a:rPr lang="en-US" sz="2800" dirty="0" smtClean="0"/>
              <a:t>.”</a:t>
            </a:r>
          </a:p>
          <a:p>
            <a:endParaRPr lang="en-US" sz="2800" dirty="0"/>
          </a:p>
          <a:p>
            <a:r>
              <a:rPr lang="en-US" sz="2800" dirty="0"/>
              <a:t>C.S. Lewis (1898-1963)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74799" y="1032933"/>
            <a:ext cx="553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What do you think?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378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9468" y="2150533"/>
            <a:ext cx="57742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All </a:t>
            </a:r>
            <a:r>
              <a:rPr lang="en-US" sz="2400" dirty="0"/>
              <a:t>scripture is given </a:t>
            </a:r>
            <a:r>
              <a:rPr lang="en-US" sz="2400" dirty="0" smtClean="0"/>
              <a:t>by inspiration </a:t>
            </a:r>
            <a:r>
              <a:rPr lang="en-US" sz="2400" dirty="0"/>
              <a:t>of God, and is profitable for doctrine, for proof, for correction, for instruction </a:t>
            </a:r>
            <a:r>
              <a:rPr lang="en-US" sz="2400" dirty="0" smtClean="0"/>
              <a:t>in righteousness. (2 Tim </a:t>
            </a:r>
            <a:r>
              <a:rPr lang="en-US" sz="2400" dirty="0"/>
              <a:t>3:</a:t>
            </a:r>
            <a:r>
              <a:rPr lang="en-US" sz="2400" dirty="0" smtClean="0"/>
              <a:t>16)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5200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 and Curriculum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comes to your mind when you hear or read the </a:t>
            </a:r>
            <a:r>
              <a:rPr lang="en-US" dirty="0" smtClean="0"/>
              <a:t>word ‘EDUCATION’ and </a:t>
            </a:r>
            <a:r>
              <a:rPr lang="en-US" dirty="0" smtClean="0"/>
              <a:t>‘CURRICULUM’?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117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 information about the following terms</a:t>
            </a:r>
            <a:r>
              <a:rPr lang="en-US" dirty="0" smtClean="0"/>
              <a:t>! </a:t>
            </a:r>
            <a:br>
              <a:rPr lang="en-US" dirty="0" smtClean="0"/>
            </a:br>
            <a:r>
              <a:rPr lang="en-US" dirty="0" smtClean="0"/>
              <a:t>(Group Work)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9195101"/>
              </p:ext>
            </p:extLst>
          </p:nvPr>
        </p:nvGraphicFramePr>
        <p:xfrm>
          <a:off x="1463040" y="2119257"/>
          <a:ext cx="6196405" cy="3603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63040" y="5554133"/>
            <a:ext cx="7037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Read the article provided!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173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1: What is Curriculum?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at least 3 definitions of curriculum from different experts.</a:t>
            </a:r>
          </a:p>
          <a:p>
            <a:r>
              <a:rPr lang="en-US" dirty="0" smtClean="0"/>
              <a:t>Identify the common features mentioned by the different experts.</a:t>
            </a:r>
          </a:p>
          <a:p>
            <a:r>
              <a:rPr lang="en-US" dirty="0" smtClean="0"/>
              <a:t>Formulate your own definition about “Curriculum” that includes the common features.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311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2. Different approaches to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at least 2 sources about different approaches to curriculum.</a:t>
            </a:r>
          </a:p>
          <a:p>
            <a:r>
              <a:rPr lang="en-US" dirty="0" smtClean="0"/>
              <a:t>Summarize your findings about the different sources to Curriculum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3234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Task 3. Curriculum and Syllabus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they the same or different?</a:t>
            </a:r>
          </a:p>
          <a:p>
            <a:r>
              <a:rPr lang="en-US" dirty="0" smtClean="0"/>
              <a:t>How are they similar to one another?</a:t>
            </a:r>
          </a:p>
          <a:p>
            <a:r>
              <a:rPr lang="en-US" dirty="0" smtClean="0"/>
              <a:t>How are they different from one another?</a:t>
            </a:r>
          </a:p>
          <a:p>
            <a:r>
              <a:rPr lang="en-US" dirty="0" smtClean="0"/>
              <a:t>Summarize your answer.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906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ushp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Pushpin.thmx</Template>
  <TotalTime>108</TotalTime>
  <Words>328</Words>
  <Application>Microsoft Macintosh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Pushpin</vt:lpstr>
      <vt:lpstr>Pre-Discussion Tasks</vt:lpstr>
      <vt:lpstr>PowerPoint Presentation</vt:lpstr>
      <vt:lpstr>PowerPoint Presentation</vt:lpstr>
      <vt:lpstr>PowerPoint Presentation</vt:lpstr>
      <vt:lpstr>Education and Curriculum</vt:lpstr>
      <vt:lpstr>Find information about the following terms!  (Group Work)</vt:lpstr>
      <vt:lpstr>Task 1: What is Curriculum?</vt:lpstr>
      <vt:lpstr>Task 2. Different approaches to Curriculum</vt:lpstr>
      <vt:lpstr>Task 3. Curriculum and Syllabus</vt:lpstr>
      <vt:lpstr>Task 4. Elements of a Curriculum</vt:lpstr>
      <vt:lpstr>Task 5. The Importance of Curriculum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Pre-Discussion Tasks</dc:title>
  <dc:creator>Sandra Sembel</dc:creator>
  <cp:lastModifiedBy>Sandra Sembel</cp:lastModifiedBy>
  <cp:revision>7</cp:revision>
  <dcterms:created xsi:type="dcterms:W3CDTF">2014-01-18T07:37:18Z</dcterms:created>
  <dcterms:modified xsi:type="dcterms:W3CDTF">2014-02-01T01:56:12Z</dcterms:modified>
</cp:coreProperties>
</file>