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F4B9-565B-49CB-8E78-DE27845B503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DAE6-DC0B-41B0-8316-C85A406E1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2AA6-6EF0-4346-9E84-B5234BF70E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3FB3-22EC-4A04-B954-8637807E409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04F7-9394-4AB9-A2D7-568E759C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0906" y="4648201"/>
            <a:ext cx="8260672" cy="1039427"/>
          </a:xfrm>
        </p:spPr>
        <p:txBody>
          <a:bodyPr/>
          <a:lstStyle/>
          <a:p>
            <a:r>
              <a:rPr lang="en-US" dirty="0" smtClean="0"/>
              <a:t>2. Teaching and Learning activities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3878"/>
          <a:stretch/>
        </p:blipFill>
        <p:spPr>
          <a:xfrm>
            <a:off x="1752600" y="228600"/>
            <a:ext cx="871728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2.1. Video conferences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3739" y="5430190"/>
            <a:ext cx="8084661" cy="1199210"/>
          </a:xfrm>
        </p:spPr>
        <p:txBody>
          <a:bodyPr>
            <a:noAutofit/>
          </a:bodyPr>
          <a:lstStyle/>
          <a:p>
            <a:r>
              <a:rPr lang="en-US" dirty="0" smtClean="0"/>
              <a:t>Beginning of the course: Course intro</a:t>
            </a:r>
          </a:p>
          <a:p>
            <a:r>
              <a:rPr lang="en-US" dirty="0" smtClean="0"/>
              <a:t>After mid-test: Review, Feedback and course plan after mid-test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52" y="1828801"/>
            <a:ext cx="53996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2.2. Diagnostic test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9859" y="2224567"/>
            <a:ext cx="4038600" cy="245898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1707" y="2224567"/>
            <a:ext cx="4816699" cy="2458986"/>
          </a:xfrm>
        </p:spPr>
        <p:txBody>
          <a:bodyPr/>
          <a:lstStyle/>
          <a:p>
            <a:r>
              <a:rPr lang="en-US" dirty="0" smtClean="0"/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318887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2.3. Daily assignments (KAT1)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55" y="1688673"/>
            <a:ext cx="6824191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5688169"/>
            <a:ext cx="62484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Independent learning worksheets</a:t>
            </a:r>
          </a:p>
          <a:p>
            <a:r>
              <a:rPr lang="en-US" dirty="0" smtClean="0"/>
              <a:t>Listening, Reading, Speaking, Writing tasks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9812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10 Assignments</a:t>
            </a:r>
          </a:p>
        </p:txBody>
      </p:sp>
    </p:spTree>
    <p:extLst>
      <p:ext uri="{BB962C8B-B14F-4D97-AF65-F5344CB8AC3E}">
        <p14:creationId xmlns:p14="http://schemas.microsoft.com/office/powerpoint/2010/main" val="232301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2.4. Discussion forums (6 SESSIONS)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28" y="4519404"/>
            <a:ext cx="2872511" cy="189585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28800" y="1719071"/>
            <a:ext cx="4191000" cy="2493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1828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 postings per session)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Post a question, opinion.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Post a reply to a question or opinion (answer, comment or suggestion)</a:t>
            </a:r>
          </a:p>
        </p:txBody>
      </p:sp>
    </p:spTree>
    <p:extLst>
      <p:ext uri="{BB962C8B-B14F-4D97-AF65-F5344CB8AC3E}">
        <p14:creationId xmlns:p14="http://schemas.microsoft.com/office/powerpoint/2010/main" val="301041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2.5. One-minute PRESENTATIONs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15200" y="1708873"/>
            <a:ext cx="2971800" cy="34956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2 Speaking Tasks</a:t>
            </a:r>
          </a:p>
          <a:p>
            <a:r>
              <a:rPr lang="en-US" dirty="0" smtClean="0"/>
              <a:t>Submit outline</a:t>
            </a:r>
          </a:p>
          <a:p>
            <a:r>
              <a:rPr lang="en-US" dirty="0" smtClean="0"/>
              <a:t>Submit scripts</a:t>
            </a:r>
          </a:p>
          <a:p>
            <a:r>
              <a:rPr lang="en-US" dirty="0" smtClean="0"/>
              <a:t>Submit audio file (speaking)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8873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5465621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800" dirty="0"/>
              <a:t>(1 Speaking task before mid-test and 1 speaking task before final test)</a:t>
            </a:r>
          </a:p>
        </p:txBody>
      </p:sp>
    </p:spTree>
    <p:extLst>
      <p:ext uri="{BB962C8B-B14F-4D97-AF65-F5344CB8AC3E}">
        <p14:creationId xmlns:p14="http://schemas.microsoft.com/office/powerpoint/2010/main" val="43202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2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94893" y="2681675"/>
            <a:ext cx="3733800" cy="370019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1551544" y="2862579"/>
            <a:ext cx="2832863" cy="505960"/>
            <a:chOff x="3070026" y="1312896"/>
            <a:chExt cx="2246956" cy="505960"/>
          </a:xfrm>
        </p:grpSpPr>
        <p:sp>
          <p:nvSpPr>
            <p:cNvPr id="20" name="Rounded Rectangle 19"/>
            <p:cNvSpPr/>
            <p:nvPr/>
          </p:nvSpPr>
          <p:spPr>
            <a:xfrm>
              <a:off x="3070026" y="1312896"/>
              <a:ext cx="2246954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3084845" y="1327715"/>
              <a:ext cx="2232137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Video </a:t>
              </a:r>
              <a:r>
                <a:rPr lang="en-US" sz="2000" dirty="0" smtClean="0"/>
                <a:t>Conferences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0885" y="3556571"/>
            <a:ext cx="2823520" cy="505960"/>
            <a:chOff x="3070026" y="1896696"/>
            <a:chExt cx="2255543" cy="505960"/>
          </a:xfrm>
        </p:grpSpPr>
        <p:sp>
          <p:nvSpPr>
            <p:cNvPr id="18" name="Rounded Rectangle 17"/>
            <p:cNvSpPr/>
            <p:nvPr/>
          </p:nvSpPr>
          <p:spPr>
            <a:xfrm>
              <a:off x="3070026" y="1896696"/>
              <a:ext cx="2255543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8"/>
            <p:cNvSpPr/>
            <p:nvPr/>
          </p:nvSpPr>
          <p:spPr>
            <a:xfrm>
              <a:off x="3084845" y="19115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Diagnostic Test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60885" y="4082441"/>
            <a:ext cx="2823521" cy="797979"/>
            <a:chOff x="3070026" y="2349695"/>
            <a:chExt cx="2089546" cy="797979"/>
          </a:xfrm>
        </p:grpSpPr>
        <p:sp>
          <p:nvSpPr>
            <p:cNvPr id="16" name="Rounded Rectangle 15"/>
            <p:cNvSpPr/>
            <p:nvPr/>
          </p:nvSpPr>
          <p:spPr>
            <a:xfrm>
              <a:off x="3070026" y="2480496"/>
              <a:ext cx="2089546" cy="5631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3084845" y="2349695"/>
              <a:ext cx="2074727" cy="797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Daily Assignments </a:t>
              </a:r>
              <a:r>
                <a:rPr lang="en-US" sz="2000" dirty="0" smtClean="0"/>
                <a:t>(</a:t>
              </a:r>
              <a:r>
                <a:rPr lang="en-US" sz="2000" dirty="0"/>
                <a:t>KAT 1)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0886" y="4943539"/>
            <a:ext cx="2823520" cy="660002"/>
            <a:chOff x="3070026" y="3064296"/>
            <a:chExt cx="2239546" cy="491141"/>
          </a:xfrm>
        </p:grpSpPr>
        <p:sp>
          <p:nvSpPr>
            <p:cNvPr id="14" name="Rounded Rectangle 13"/>
            <p:cNvSpPr/>
            <p:nvPr/>
          </p:nvSpPr>
          <p:spPr>
            <a:xfrm>
              <a:off x="3070026" y="3064296"/>
              <a:ext cx="2239546" cy="416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2"/>
            <p:cNvSpPr/>
            <p:nvPr/>
          </p:nvSpPr>
          <p:spPr>
            <a:xfrm>
              <a:off x="3084845" y="3079115"/>
              <a:ext cx="2224727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Discussion</a:t>
              </a:r>
              <a:r>
                <a:rPr lang="en-US" dirty="0"/>
                <a:t> Forum (KAT 2)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0885" y="5623451"/>
            <a:ext cx="2823516" cy="758416"/>
            <a:chOff x="3070026" y="3748045"/>
            <a:chExt cx="2304219" cy="497379"/>
          </a:xfrm>
        </p:grpSpPr>
        <p:sp>
          <p:nvSpPr>
            <p:cNvPr id="12" name="Rounded Rectangle 11"/>
            <p:cNvSpPr/>
            <p:nvPr/>
          </p:nvSpPr>
          <p:spPr>
            <a:xfrm>
              <a:off x="3070026" y="3748045"/>
              <a:ext cx="2304219" cy="3915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3084844" y="3754283"/>
              <a:ext cx="2289401" cy="491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Presentations (KAT 3)</a:t>
              </a:r>
            </a:p>
          </p:txBody>
        </p:sp>
      </p:grpSp>
      <p:sp>
        <p:nvSpPr>
          <p:cNvPr id="24" name="Rounded Rectangle 4"/>
          <p:cNvSpPr/>
          <p:nvPr/>
        </p:nvSpPr>
        <p:spPr>
          <a:xfrm>
            <a:off x="557010" y="1356111"/>
            <a:ext cx="6526370" cy="1350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dirty="0" smtClean="0"/>
              <a:t>2. Teaching </a:t>
            </a:r>
            <a:r>
              <a:rPr lang="en-US" sz="3500" dirty="0"/>
              <a:t>and Learning Activities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5343" y="2785664"/>
            <a:ext cx="576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2.1. Session 1 and Session 9 (after mid-test)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5344" y="3556571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2.2. Multiple choice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77472" y="4316547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2.3. Ten (10) Assignments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6721" y="5052664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2.4. Six (6) Discussion forums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4685" y="5758215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2.5. Two (2) Speaking 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24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95" y="197700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Sports Spectators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65" y="1002149"/>
            <a:ext cx="8561018" cy="57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9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8" y="151616"/>
            <a:ext cx="7261672" cy="644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40" y="112979"/>
            <a:ext cx="7261672" cy="6449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28" y="164208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i="1" dirty="0"/>
              <a:t>Learning is not a spectator sport.</a:t>
            </a:r>
            <a:r>
              <a:rPr lang="en-US" sz="6000" i="1" dirty="0"/>
              <a:t> </a:t>
            </a:r>
            <a:r>
              <a:rPr lang="en-US" sz="6000" i="1" dirty="0" smtClean="0"/>
              <a:t/>
            </a:r>
            <a:br>
              <a:rPr lang="en-US" sz="6000" i="1" dirty="0" smtClean="0"/>
            </a:br>
            <a:r>
              <a:rPr lang="en-US" sz="6000" i="1" dirty="0" smtClean="0"/>
              <a:t>– </a:t>
            </a:r>
            <a:r>
              <a:rPr lang="en-US" sz="6000" i="1" dirty="0"/>
              <a:t>D. </a:t>
            </a:r>
            <a:r>
              <a:rPr lang="en-US" sz="6000" i="1" dirty="0" err="1" smtClean="0"/>
              <a:t>Blocher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824248" y="3376291"/>
            <a:ext cx="10458180" cy="2346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/>
              <a:t>If you want to master English, get involved and </a:t>
            </a:r>
            <a:r>
              <a:rPr lang="en-US" sz="4800" dirty="0" err="1"/>
              <a:t>practise</a:t>
            </a:r>
            <a:r>
              <a:rPr lang="en-US" sz="4800" dirty="0"/>
              <a:t> as much as possible.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28" y="710222"/>
            <a:ext cx="10515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Message to remember!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422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220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2. Teaching and Learning activities</vt:lpstr>
      <vt:lpstr>2.1. Video conferences (2)</vt:lpstr>
      <vt:lpstr>2.2. Diagnostic test</vt:lpstr>
      <vt:lpstr>2.3. Daily assignments (KAT1)</vt:lpstr>
      <vt:lpstr>2.4. Discussion forums (6 SESSIONS)</vt:lpstr>
      <vt:lpstr>2.5. One-minute PRESENTATIONs</vt:lpstr>
      <vt:lpstr>Summary 2</vt:lpstr>
      <vt:lpstr>Sports Spectators</vt:lpstr>
      <vt:lpstr>Learning is not a spectator sport.  – D. Blocher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Teaching and Learning activities</dc:title>
  <dc:creator>Sandra Sembel</dc:creator>
  <cp:lastModifiedBy>Sandra Sembel</cp:lastModifiedBy>
  <cp:revision>5</cp:revision>
  <dcterms:created xsi:type="dcterms:W3CDTF">2018-01-10T08:35:48Z</dcterms:created>
  <dcterms:modified xsi:type="dcterms:W3CDTF">2018-01-10T09:52:22Z</dcterms:modified>
</cp:coreProperties>
</file>